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Avenir" panose="02000503020000020003" pitchFamily="2" charset="0"/>
      <p:regular r:id="rId42"/>
      <p:italic r:id="rId43"/>
    </p:embeddedFont>
    <p:embeddedFont>
      <p:font typeface="Bell MT" panose="02020503060305020303" pitchFamily="18" charset="77"/>
      <p:regular r:id="rId44"/>
      <p:bold r:id="rId45"/>
      <p:italic r:id="rId46"/>
      <p:boldItalic r:id="rId47"/>
    </p:embeddedFont>
    <p:embeddedFont>
      <p:font typeface="Belleza" pitchFamily="2" charset="77"/>
      <p:regular r:id="rId47"/>
    </p:embeddedFont>
    <p:embeddedFont>
      <p:font typeface="Calibri" panose="020F0502020204030204" pitchFamily="34" charset="0"/>
      <p:regular r:id="rId48"/>
      <p:bold r:id="rId49"/>
      <p:italic r:id="rId50"/>
      <p:boldItalic r:id="rId51"/>
    </p:embeddedFont>
    <p:embeddedFont>
      <p:font typeface="Corsiva" pitchFamily="2" charset="-79"/>
      <p:regular r:id="rId47"/>
      <p:bold r:id="rId47"/>
      <p:italic r:id="rId47"/>
      <p:boldItalic r:id="rId47"/>
    </p:embeddedFont>
    <p:embeddedFont>
      <p:font typeface="Gill Sans" panose="020B0502020104020203" pitchFamily="34" charset="-79"/>
      <p:regular r:id="rId47"/>
      <p:bold r:id="rId47"/>
    </p:embeddedFont>
    <p:embeddedFont>
      <p:font typeface="Helvetica Neue" panose="02000503000000020004" pitchFamily="2" charset="0"/>
      <p:regular r:id="rId47"/>
      <p:bold r:id="rId47"/>
      <p:italic r:id="rId47"/>
      <p:boldItalic r:id="rId47"/>
    </p:embeddedFont>
    <p:embeddedFont>
      <p:font typeface="Helvetica Neue Light" panose="02000403000000020004" pitchFamily="2" charset="0"/>
      <p:regular r:id="rId47"/>
      <p:bold r:id="rId47"/>
      <p:italic r:id="rId47"/>
      <p:boldItalic r:id="rId47"/>
    </p:embeddedFont>
    <p:embeddedFont>
      <p:font typeface="Merriweather Sans" pitchFamily="2" charset="77"/>
      <p:regular r:id="rId52"/>
      <p:bold r:id="rId53"/>
      <p:italic r:id="rId54"/>
      <p:boldItalic r:id="rId55"/>
    </p:embeddedFont>
    <p:embeddedFont>
      <p:font typeface="Montserrat" pitchFamily="2" charset="77"/>
      <p:regular r:id="rId56"/>
      <p:bold r:id="rId57"/>
      <p:italic r:id="rId58"/>
      <p:boldItalic r:id="rId59"/>
    </p:embeddedFont>
    <p:embeddedFont>
      <p:font typeface="Montserrat Medium" pitchFamily="2" charset="77"/>
      <p:regular r:id="rId60"/>
      <p:italic r:id="rId61"/>
    </p:embeddedFont>
    <p:embeddedFont>
      <p:font typeface="Noto Sans Symbols" pitchFamily="2" charset="0"/>
      <p:regular r:id="rId47"/>
      <p:bold r:id="rId47"/>
    </p:embeddedFont>
    <p:embeddedFont>
      <p:font typeface="Nunito" pitchFamily="2" charset="77"/>
      <p:regular r:id="rId62"/>
      <p:bold r:id="rId63"/>
      <p:italic r:id="rId64"/>
      <p:boldItalic r:id="rId65"/>
    </p:embeddedFont>
    <p:embeddedFont>
      <p:font typeface="Nunito Light" panose="020F0302020204030204" pitchFamily="34" charset="0"/>
      <p:regular r:id="rId66"/>
      <p:bold r:id="rId47"/>
      <p:italic r:id="rId67"/>
      <p:boldItalic r:id="rId47"/>
    </p:embeddedFont>
    <p:embeddedFont>
      <p:font typeface="Open Sans" panose="020B0606030504020204" pitchFamily="34" charset="0"/>
      <p:regular r:id="rId68"/>
      <p:bold r:id="rId69"/>
      <p:italic r:id="rId70"/>
      <p:boldItalic r:id="rId71"/>
    </p:embeddedFont>
    <p:embeddedFont>
      <p:font typeface="Outfit" pitchFamily="2" charset="0"/>
      <p:regular r:id="rId47"/>
      <p:bold r:id="rId47"/>
    </p:embeddedFont>
    <p:embeddedFont>
      <p:font typeface="Outfit Black" pitchFamily="2" charset="0"/>
      <p:bold r:id="rId47"/>
    </p:embeddedFont>
    <p:embeddedFont>
      <p:font typeface="Proxima Nova" panose="02000506030000020004" pitchFamily="2" charset="0"/>
      <p:regular r:id="rId47"/>
      <p:bold r:id="rId47"/>
      <p:italic r:id="rId47"/>
      <p:boldItalic r:id="rId47"/>
    </p:embeddedFont>
    <p:embeddedFont>
      <p:font typeface="Quattrocento" panose="02020502030000000404" pitchFamily="18" charset="0"/>
      <p:regular r:id="rId72"/>
      <p:bold r:id="rId73"/>
    </p:embeddedFont>
    <p:embeddedFont>
      <p:font typeface="Quattrocento Sans" panose="020B0502050000020003" pitchFamily="34" charset="0"/>
      <p:regular r:id="rId74"/>
      <p:bold r:id="rId75"/>
      <p:italic r:id="rId76"/>
      <p:boldItalic r:id="rId77"/>
    </p:embeddedFont>
    <p:embeddedFont>
      <p:font typeface="Roboto" panose="02000000000000000000" pitchFamily="2" charset="0"/>
      <p:regular r:id="rId78"/>
      <p:bold r:id="rId79"/>
      <p:italic r:id="rId80"/>
      <p:boldItalic r:id="rId81"/>
    </p:embeddedFont>
    <p:embeddedFont>
      <p:font typeface="Trebuchet MS" panose="020B0703020202090204" pitchFamily="34" charset="0"/>
      <p:regular r:id="rId82"/>
      <p:bold r:id="rId83"/>
      <p: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02170E-996B-4A10-B1F3-BBF6480109B7}">
  <a:tblStyle styleId="{8D02170E-996B-4A10-B1F3-BBF6480109B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3"/>
  </p:normalViewPr>
  <p:slideViewPr>
    <p:cSldViewPr snapToGrid="0">
      <p:cViewPr varScale="1">
        <p:scale>
          <a:sx n="154" d="100"/>
          <a:sy n="154" d="100"/>
        </p:scale>
        <p:origin x="98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NULL"/><Relationship Id="rId63" Type="http://schemas.openxmlformats.org/officeDocument/2006/relationships/font" Target="fonts/font21.fntdata"/><Relationship Id="rId68" Type="http://schemas.openxmlformats.org/officeDocument/2006/relationships/font" Target="fonts/font26.fntdata"/><Relationship Id="rId84" Type="http://schemas.openxmlformats.org/officeDocument/2006/relationships/font" Target="fonts/font4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1.fntdata"/><Relationship Id="rId58" Type="http://schemas.openxmlformats.org/officeDocument/2006/relationships/font" Target="fonts/font16.fntdata"/><Relationship Id="rId74" Type="http://schemas.openxmlformats.org/officeDocument/2006/relationships/font" Target="fonts/font32.fntdata"/><Relationship Id="rId79" Type="http://schemas.openxmlformats.org/officeDocument/2006/relationships/font" Target="fonts/font3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font" Target="fonts/font35.fnt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font" Target="fonts/font38.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83" Type="http://schemas.openxmlformats.org/officeDocument/2006/relationships/font" Target="fonts/font41.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font" Target="fonts/font36.fntdata"/><Relationship Id="rId81" Type="http://schemas.openxmlformats.org/officeDocument/2006/relationships/font" Target="fonts/font39.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4.fntdata"/><Relationship Id="rId66" Type="http://schemas.openxmlformats.org/officeDocument/2006/relationships/font" Target="fonts/font24.fntdata"/><Relationship Id="rId87" Type="http://schemas.openxmlformats.org/officeDocument/2006/relationships/theme" Target="theme/theme1.xml"/><Relationship Id="rId61" Type="http://schemas.openxmlformats.org/officeDocument/2006/relationships/font" Target="fonts/font19.fntdata"/><Relationship Id="rId82" Type="http://schemas.openxmlformats.org/officeDocument/2006/relationships/font" Target="fonts/font4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da8bd800a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 name="Google Shape;288;g8da8bd800a_2_2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endParaRPr sz="1200"/>
          </a:p>
          <a:p>
            <a:pPr marL="0" lvl="0" indent="0" algn="ctr" rtl="0">
              <a:spcBef>
                <a:spcPts val="0"/>
              </a:spcBef>
              <a:spcAft>
                <a:spcPts val="0"/>
              </a:spcAft>
              <a:buClr>
                <a:schemeClr val="dk1"/>
              </a:buClr>
              <a:buSzPts val="1100"/>
              <a:buFont typeface="Arial"/>
              <a:buNone/>
            </a:pPr>
            <a:endParaRPr sz="1200"/>
          </a:p>
          <a:p>
            <a:pPr marL="0" lvl="0" indent="0" algn="ctr" rtl="0">
              <a:spcBef>
                <a:spcPts val="0"/>
              </a:spcBef>
              <a:spcAft>
                <a:spcPts val="0"/>
              </a:spcAft>
              <a:buClr>
                <a:schemeClr val="dk1"/>
              </a:buClr>
              <a:buSzPts val="1100"/>
              <a:buFont typeface="Arial"/>
              <a:buNone/>
            </a:pPr>
            <a:endParaRPr sz="1200"/>
          </a:p>
          <a:p>
            <a:pPr marL="0" lvl="0" indent="0" algn="ctr" rtl="0">
              <a:spcBef>
                <a:spcPts val="0"/>
              </a:spcBef>
              <a:spcAft>
                <a:spcPts val="0"/>
              </a:spcAft>
              <a:buClr>
                <a:schemeClr val="dk1"/>
              </a:buClr>
              <a:buSzPts val="1100"/>
              <a:buFont typeface="Arial"/>
              <a:buNone/>
            </a:pPr>
            <a:endParaRPr sz="1200"/>
          </a:p>
          <a:p>
            <a:pPr marL="0" lvl="0" indent="0" algn="ctr" rtl="0">
              <a:spcBef>
                <a:spcPts val="0"/>
              </a:spcBef>
              <a:spcAft>
                <a:spcPts val="0"/>
              </a:spcAft>
              <a:buClr>
                <a:schemeClr val="dk1"/>
              </a:buClr>
              <a:buSzPts val="1100"/>
              <a:buFont typeface="Arial"/>
              <a:buNone/>
            </a:pPr>
            <a:endParaRPr sz="1200"/>
          </a:p>
          <a:p>
            <a:pPr marL="0" lvl="0" indent="0" algn="l" rtl="0">
              <a:spcBef>
                <a:spcPts val="0"/>
              </a:spcBef>
              <a:spcAft>
                <a:spcPts val="0"/>
              </a:spcAft>
              <a:buClr>
                <a:schemeClr val="dk1"/>
              </a:buClr>
              <a:buSzPts val="1100"/>
              <a:buFont typeface="Arial"/>
              <a:buNone/>
            </a:pPr>
            <a:endParaRPr sz="1200"/>
          </a:p>
          <a:p>
            <a:pPr marL="0" lvl="0" indent="0" algn="ctr" rtl="0">
              <a:spcBef>
                <a:spcPts val="0"/>
              </a:spcBef>
              <a:spcAft>
                <a:spcPts val="0"/>
              </a:spcAft>
              <a:buClr>
                <a:schemeClr val="dk1"/>
              </a:buClr>
              <a:buSzPts val="1100"/>
              <a:buFont typeface="Arial"/>
              <a:buNone/>
            </a:pPr>
            <a:r>
              <a:rPr lang="en" sz="1200"/>
              <a:t>Robots to the rescue: machine learning for drug discovery</a:t>
            </a:r>
            <a:endParaRPr sz="1200"/>
          </a:p>
          <a:p>
            <a:pPr marL="0" lvl="0" indent="0" algn="ctr" rtl="0">
              <a:spcBef>
                <a:spcPts val="0"/>
              </a:spcBef>
              <a:spcAft>
                <a:spcPts val="0"/>
              </a:spcAft>
              <a:buClr>
                <a:schemeClr val="dk1"/>
              </a:buClr>
              <a:buSzPts val="1100"/>
              <a:buFont typeface="Arial"/>
              <a:buNone/>
            </a:pPr>
            <a:r>
              <a:rPr lang="en" sz="1200"/>
              <a:t>Cell Painting: Morphology at scale</a:t>
            </a:r>
            <a:endParaRPr sz="1200"/>
          </a:p>
          <a:p>
            <a:pPr marL="0" lvl="0" indent="0" algn="ctr" rtl="0">
              <a:spcBef>
                <a:spcPts val="0"/>
              </a:spcBef>
              <a:spcAft>
                <a:spcPts val="0"/>
              </a:spcAft>
              <a:buClr>
                <a:schemeClr val="dk1"/>
              </a:buClr>
              <a:buSzPts val="1100"/>
              <a:buFont typeface="Arial"/>
              <a:buNone/>
            </a:pPr>
            <a:r>
              <a:rPr lang="en" sz="1200"/>
              <a:t>Cell Painting to accelerate drug discovery</a:t>
            </a:r>
            <a:endParaRPr sz="1200"/>
          </a:p>
          <a:p>
            <a:pPr marL="0" lvl="0" indent="0" algn="ctr" rtl="0">
              <a:spcBef>
                <a:spcPts val="0"/>
              </a:spcBef>
              <a:spcAft>
                <a:spcPts val="0"/>
              </a:spcAft>
              <a:buClr>
                <a:schemeClr val="dk1"/>
              </a:buClr>
              <a:buSzPts val="1100"/>
              <a:buFont typeface="Arial"/>
              <a:buNone/>
            </a:pPr>
            <a:r>
              <a:rPr lang="en" sz="1200"/>
              <a:t>Cell Painting, and its potential for predicting compound toxicity using image profiles</a:t>
            </a:r>
            <a:endParaRPr sz="1200"/>
          </a:p>
          <a:p>
            <a:pPr marL="0" lvl="0" indent="0" algn="ctr" rtl="0">
              <a:spcBef>
                <a:spcPts val="0"/>
              </a:spcBef>
              <a:spcAft>
                <a:spcPts val="0"/>
              </a:spcAft>
              <a:buClr>
                <a:schemeClr val="dk1"/>
              </a:buClr>
              <a:buSzPts val="1100"/>
              <a:buFont typeface="Arial"/>
              <a:buNone/>
            </a:pPr>
            <a:r>
              <a:rPr lang="en" sz="1200"/>
              <a:t>Image information for functional genomics and drug discovery</a:t>
            </a:r>
            <a:endParaRPr sz="1200"/>
          </a:p>
          <a:p>
            <a:pPr marL="0" lvl="0" indent="0" algn="ctr" rtl="0">
              <a:spcBef>
                <a:spcPts val="0"/>
              </a:spcBef>
              <a:spcAft>
                <a:spcPts val="0"/>
              </a:spcAft>
              <a:buClr>
                <a:schemeClr val="dk1"/>
              </a:buClr>
              <a:buSzPts val="1100"/>
              <a:buFont typeface="Arial"/>
              <a:buNone/>
            </a:pPr>
            <a:r>
              <a:rPr lang="en" sz="1200"/>
              <a:t>Accelerating drug discovery with microscopy &amp; machine learning</a:t>
            </a:r>
            <a:endParaRPr sz="1200"/>
          </a:p>
          <a:p>
            <a:pPr marL="0" lvl="0" indent="0" algn="ctr" rtl="0">
              <a:spcBef>
                <a:spcPts val="0"/>
              </a:spcBef>
              <a:spcAft>
                <a:spcPts val="0"/>
              </a:spcAft>
              <a:buClr>
                <a:schemeClr val="dk1"/>
              </a:buClr>
              <a:buSzPts val="1100"/>
              <a:buFont typeface="Arial"/>
              <a:buNone/>
            </a:pPr>
            <a:r>
              <a:rPr lang="en" sz="1200"/>
              <a:t>Image-based profiling for drug discovery: Cell Painting</a:t>
            </a:r>
            <a:endParaRPr sz="1200"/>
          </a:p>
          <a:p>
            <a:pPr marL="0" lvl="0" indent="0" algn="ctr" rtl="0">
              <a:spcBef>
                <a:spcPts val="0"/>
              </a:spcBef>
              <a:spcAft>
                <a:spcPts val="0"/>
              </a:spcAft>
              <a:buClr>
                <a:schemeClr val="dk1"/>
              </a:buClr>
              <a:buSzPts val="1100"/>
              <a:buFont typeface="Arial"/>
              <a:buNone/>
            </a:pPr>
            <a:r>
              <a:rPr lang="en" sz="1200"/>
              <a:t>Cell Painting powers next-generation phenotypic drug discovery</a:t>
            </a:r>
            <a:endParaRPr sz="1200"/>
          </a:p>
          <a:p>
            <a:pPr marL="0" lvl="0" indent="0" algn="ctr" rtl="0">
              <a:spcBef>
                <a:spcPts val="0"/>
              </a:spcBef>
              <a:spcAft>
                <a:spcPts val="0"/>
              </a:spcAft>
              <a:buClr>
                <a:schemeClr val="dk1"/>
              </a:buClr>
              <a:buSzPts val="1100"/>
              <a:buFont typeface="Arial"/>
              <a:buNone/>
            </a:pPr>
            <a:r>
              <a:rPr lang="en" sz="1200"/>
              <a:t>Finding disease phenotypes and candidate therapeutics using images: Cell Painting</a:t>
            </a:r>
            <a:endParaRPr sz="1200"/>
          </a:p>
          <a:p>
            <a:pPr marL="0" lvl="0" indent="0" algn="ctr" rtl="0">
              <a:spcBef>
                <a:spcPts val="0"/>
              </a:spcBef>
              <a:spcAft>
                <a:spcPts val="0"/>
              </a:spcAft>
              <a:buClr>
                <a:schemeClr val="dk1"/>
              </a:buClr>
              <a:buSzPts val="1100"/>
              <a:buFont typeface="Arial"/>
              <a:buNone/>
            </a:pPr>
            <a:r>
              <a:rPr lang="en" sz="1200"/>
              <a:t>Accelerating drug discovery with the power of microscopy &amp; AI</a:t>
            </a:r>
            <a:endParaRPr sz="1200"/>
          </a:p>
          <a:p>
            <a:pPr marL="0" lvl="0" indent="0" algn="ctr" rtl="0">
              <a:spcBef>
                <a:spcPts val="0"/>
              </a:spcBef>
              <a:spcAft>
                <a:spcPts val="0"/>
              </a:spcAft>
              <a:buClr>
                <a:schemeClr val="dk1"/>
              </a:buClr>
              <a:buSzPts val="1100"/>
              <a:buFont typeface="Arial"/>
              <a:buNone/>
            </a:pPr>
            <a:r>
              <a:rPr lang="en" sz="1200"/>
              <a:t>Accelerating drug discovery with microscopy &amp; machine learning</a:t>
            </a:r>
            <a:endParaRPr sz="1200"/>
          </a:p>
          <a:p>
            <a:pPr marL="0" lvl="0" indent="0" algn="ctr" rtl="0">
              <a:spcBef>
                <a:spcPts val="0"/>
              </a:spcBef>
              <a:spcAft>
                <a:spcPts val="0"/>
              </a:spcAft>
              <a:buClr>
                <a:schemeClr val="dk1"/>
              </a:buClr>
              <a:buSzPts val="1100"/>
              <a:buFont typeface="Arial"/>
              <a:buNone/>
            </a:pPr>
            <a:r>
              <a:rPr lang="en" sz="1200"/>
              <a:t>Finding disease phenotypes and candidate therapeutics using images: Cell Painting</a:t>
            </a:r>
            <a:endParaRPr sz="1200"/>
          </a:p>
          <a:p>
            <a:pPr marL="0" lvl="0" indent="0" algn="ctr" rtl="0">
              <a:spcBef>
                <a:spcPts val="0"/>
              </a:spcBef>
              <a:spcAft>
                <a:spcPts val="0"/>
              </a:spcAft>
              <a:buClr>
                <a:schemeClr val="dk1"/>
              </a:buClr>
              <a:buSzPts val="1100"/>
              <a:buFont typeface="Arial"/>
              <a:buNone/>
            </a:pPr>
            <a:r>
              <a:rPr lang="en" sz="1200"/>
              <a:t>Cell Painting for accelerating drug discovery</a:t>
            </a:r>
            <a:endParaRPr sz="1200"/>
          </a:p>
          <a:p>
            <a:pPr marL="0" lvl="0" indent="0" algn="ctr" rtl="0">
              <a:spcBef>
                <a:spcPts val="0"/>
              </a:spcBef>
              <a:spcAft>
                <a:spcPts val="0"/>
              </a:spcAft>
              <a:buClr>
                <a:schemeClr val="dk1"/>
              </a:buClr>
              <a:buSzPts val="1100"/>
              <a:buFont typeface="Arial"/>
              <a:buNone/>
            </a:pPr>
            <a:r>
              <a:rPr lang="en" sz="1200"/>
              <a:t>Accelerating drug discovery with the power of microscopy</a:t>
            </a:r>
            <a:endParaRPr sz="1200"/>
          </a:p>
          <a:p>
            <a:pPr marL="0" lvl="0" indent="0" algn="ctr" rtl="0">
              <a:spcBef>
                <a:spcPts val="0"/>
              </a:spcBef>
              <a:spcAft>
                <a:spcPts val="0"/>
              </a:spcAft>
              <a:buClr>
                <a:schemeClr val="dk1"/>
              </a:buClr>
              <a:buSzPts val="1100"/>
              <a:buFont typeface="Arial"/>
              <a:buNone/>
            </a:pPr>
            <a:r>
              <a:rPr lang="en" sz="1200"/>
              <a:t>Powerful information in images for drug discovery</a:t>
            </a:r>
            <a:endParaRPr sz="1200"/>
          </a:p>
          <a:p>
            <a:pPr marL="0" lvl="0" indent="0" algn="ctr" rtl="0">
              <a:spcBef>
                <a:spcPts val="0"/>
              </a:spcBef>
              <a:spcAft>
                <a:spcPts val="0"/>
              </a:spcAft>
              <a:buClr>
                <a:schemeClr val="dk1"/>
              </a:buClr>
              <a:buSzPts val="1100"/>
              <a:buFont typeface="Arial"/>
              <a:buNone/>
            </a:pPr>
            <a:r>
              <a:rPr lang="en" sz="1200"/>
              <a:t>Advancing drug discovery and diagnostics through image-based AI</a:t>
            </a:r>
            <a:endParaRPr sz="1200"/>
          </a:p>
          <a:p>
            <a:pPr marL="0" lvl="0" indent="0" algn="ctr" rtl="0">
              <a:spcBef>
                <a:spcPts val="0"/>
              </a:spcBef>
              <a:spcAft>
                <a:spcPts val="0"/>
              </a:spcAft>
              <a:buClr>
                <a:schemeClr val="dk1"/>
              </a:buClr>
              <a:buSzPts val="1100"/>
              <a:buFont typeface="Arial"/>
              <a:buNone/>
            </a:pPr>
            <a:r>
              <a:rPr lang="en" sz="1200"/>
              <a:t>Image analysis for the modern biologist: why and how?</a:t>
            </a:r>
            <a:endParaRPr sz="1200"/>
          </a:p>
          <a:p>
            <a:pPr marL="0" lvl="0" indent="0" algn="ctr" rtl="0">
              <a:spcBef>
                <a:spcPts val="0"/>
              </a:spcBef>
              <a:spcAft>
                <a:spcPts val="0"/>
              </a:spcAft>
              <a:buClr>
                <a:schemeClr val="dk1"/>
              </a:buClr>
              <a:buSzPts val="1100"/>
              <a:buFont typeface="Arial"/>
              <a:buNone/>
            </a:pPr>
            <a:r>
              <a:rPr lang="en" sz="1200"/>
              <a:t>Deep, single-cell analysis by microscopy: beyond human vision </a:t>
            </a:r>
            <a:endParaRPr sz="1200"/>
          </a:p>
          <a:p>
            <a:pPr marL="0" lvl="0" indent="0" algn="ctr" rtl="0">
              <a:spcBef>
                <a:spcPts val="0"/>
              </a:spcBef>
              <a:spcAft>
                <a:spcPts val="0"/>
              </a:spcAft>
              <a:buClr>
                <a:schemeClr val="dk1"/>
              </a:buClr>
              <a:buSzPts val="1100"/>
              <a:buFont typeface="Arial"/>
              <a:buNone/>
            </a:pPr>
            <a:r>
              <a:rPr lang="en" sz="1200"/>
              <a:t>Quantifying Cell Biology: Beyond Human Vision</a:t>
            </a:r>
            <a:endParaRPr sz="1200"/>
          </a:p>
          <a:p>
            <a:pPr marL="0" lvl="0" indent="0" algn="ctr" rtl="0">
              <a:spcBef>
                <a:spcPts val="0"/>
              </a:spcBef>
              <a:spcAft>
                <a:spcPts val="0"/>
              </a:spcAft>
              <a:buClr>
                <a:schemeClr val="dk1"/>
              </a:buClr>
              <a:buSzPts val="1100"/>
              <a:buFont typeface="Arial"/>
              <a:buNone/>
            </a:pPr>
            <a:r>
              <a:rPr lang="en" sz="1200"/>
              <a:t>Accelerating Drug Discovery Through the Power of Microscopy Images</a:t>
            </a:r>
            <a:endParaRPr sz="1200"/>
          </a:p>
          <a:p>
            <a:pPr marL="0" lvl="0" indent="0" algn="ctr" rtl="0">
              <a:spcBef>
                <a:spcPts val="0"/>
              </a:spcBef>
              <a:spcAft>
                <a:spcPts val="0"/>
              </a:spcAft>
              <a:buClr>
                <a:schemeClr val="dk1"/>
              </a:buClr>
              <a:buSzPts val="1100"/>
              <a:buFont typeface="Arial"/>
              <a:buNone/>
            </a:pPr>
            <a:r>
              <a:rPr lang="en" sz="1200"/>
              <a:t>Image-based profiling of cell function: revealing mechanisms of disease and developing therapeutics</a:t>
            </a:r>
            <a:endParaRPr sz="1200"/>
          </a:p>
          <a:p>
            <a:pPr marL="0" lvl="0" indent="0" algn="ctr" rtl="0">
              <a:spcBef>
                <a:spcPts val="0"/>
              </a:spcBef>
              <a:spcAft>
                <a:spcPts val="0"/>
              </a:spcAft>
              <a:buClr>
                <a:schemeClr val="dk1"/>
              </a:buClr>
              <a:buSzPts val="1100"/>
              <a:buFont typeface="Arial"/>
              <a:buNone/>
            </a:pPr>
            <a:r>
              <a:rPr lang="en" sz="1200"/>
              <a:t>Using images as data to accelerate drug discovery</a:t>
            </a:r>
            <a:endParaRPr sz="1200"/>
          </a:p>
          <a:p>
            <a:pPr marL="0" lvl="0" indent="0" algn="ctr" rtl="0">
              <a:spcBef>
                <a:spcPts val="0"/>
              </a:spcBef>
              <a:spcAft>
                <a:spcPts val="0"/>
              </a:spcAft>
              <a:buNone/>
            </a:pPr>
            <a:r>
              <a:rPr lang="en" sz="1200" i="0"/>
              <a:t>Extracting Rich Information from Microscopy Images for Drug Discovery</a:t>
            </a:r>
            <a:endParaRPr sz="1200"/>
          </a:p>
          <a:p>
            <a:pPr marL="0" lvl="0" indent="0" algn="ctr" rtl="0">
              <a:spcBef>
                <a:spcPts val="0"/>
              </a:spcBef>
              <a:spcAft>
                <a:spcPts val="0"/>
              </a:spcAft>
              <a:buNone/>
            </a:pPr>
            <a:r>
              <a:rPr lang="en" sz="1200" i="0"/>
              <a:t>Making microscopy images as computable as genomes: drug discovery in the age of deep learning</a:t>
            </a:r>
            <a:endParaRPr sz="1200"/>
          </a:p>
          <a:p>
            <a:pPr marL="0" lvl="0" indent="0" algn="ctr" rtl="0">
              <a:spcBef>
                <a:spcPts val="0"/>
              </a:spcBef>
              <a:spcAft>
                <a:spcPts val="0"/>
              </a:spcAft>
              <a:buNone/>
            </a:pPr>
            <a:r>
              <a:rPr lang="en" sz="1200"/>
              <a:t>Robots vs. Disease: Tackling World Health Problems by Analyzing Cell Images </a:t>
            </a:r>
            <a:br>
              <a:rPr lang="en" sz="1200"/>
            </a:br>
            <a:r>
              <a:rPr lang="en" sz="1200"/>
              <a:t>Accelerating drug discovery through the power of microscopy images</a:t>
            </a:r>
            <a:endParaRPr sz="1200"/>
          </a:p>
          <a:p>
            <a:pPr marL="0" marR="0" lvl="0" indent="0" algn="ctr" rtl="0">
              <a:lnSpc>
                <a:spcPct val="100000"/>
              </a:lnSpc>
              <a:spcBef>
                <a:spcPts val="0"/>
              </a:spcBef>
              <a:spcAft>
                <a:spcPts val="0"/>
              </a:spcAft>
              <a:buSzPts val="7200"/>
              <a:buFont typeface="Merriweather Sans"/>
              <a:buNone/>
            </a:pPr>
            <a:r>
              <a:rPr lang="en" sz="1200"/>
              <a:t>Fighting disease with image-based profiling</a:t>
            </a:r>
            <a:endParaRPr sz="1200"/>
          </a:p>
          <a:p>
            <a:pPr marL="0" marR="0" lvl="0" indent="0" algn="ctr" rtl="0">
              <a:lnSpc>
                <a:spcPct val="100000"/>
              </a:lnSpc>
              <a:spcBef>
                <a:spcPts val="0"/>
              </a:spcBef>
              <a:spcAft>
                <a:spcPts val="0"/>
              </a:spcAft>
              <a:buSzPts val="7200"/>
              <a:buFont typeface="Helvetica Neue Light"/>
              <a:buNone/>
            </a:pPr>
            <a:r>
              <a:rPr lang="en" sz="1200"/>
              <a:t>Targeting Disease and Characterizing Compounds via Cell Painting and Image-Based Profiling</a:t>
            </a:r>
            <a:endParaRPr sz="1200"/>
          </a:p>
          <a:p>
            <a:pPr marL="0" marR="0" lvl="0" indent="0" algn="ctr" rtl="0">
              <a:lnSpc>
                <a:spcPct val="100000"/>
              </a:lnSpc>
              <a:spcBef>
                <a:spcPts val="0"/>
              </a:spcBef>
              <a:spcAft>
                <a:spcPts val="0"/>
              </a:spcAft>
              <a:buSzPts val="7200"/>
              <a:buFont typeface="Helvetica Neue Light"/>
              <a:buNone/>
            </a:pPr>
            <a:r>
              <a:rPr lang="en" sz="1200"/>
              <a:t>Extracting more from images: Targeting diseases &amp; characterizing compounds via morphological profiling</a:t>
            </a:r>
            <a:endParaRPr sz="1200"/>
          </a:p>
          <a:p>
            <a:pPr marL="0" marR="0" lvl="0" indent="0" algn="ctr" rtl="0">
              <a:lnSpc>
                <a:spcPct val="100000"/>
              </a:lnSpc>
              <a:spcBef>
                <a:spcPts val="0"/>
              </a:spcBef>
              <a:spcAft>
                <a:spcPts val="0"/>
              </a:spcAft>
              <a:buSzPts val="6000"/>
              <a:buFont typeface="Helvetica Neue"/>
              <a:buNone/>
            </a:pPr>
            <a:r>
              <a:rPr lang="en" sz="1200" b="1"/>
              <a:t>Getting more out of images: </a:t>
            </a:r>
            <a:r>
              <a:rPr lang="en" sz="1200" i="1"/>
              <a:t>CellProfiler: free, advanced image analysis software </a:t>
            </a:r>
            <a:endParaRPr sz="1200"/>
          </a:p>
          <a:p>
            <a:pPr marL="0" marR="0" lvl="0" indent="0" algn="ctr" rtl="0">
              <a:lnSpc>
                <a:spcPct val="100000"/>
              </a:lnSpc>
              <a:spcBef>
                <a:spcPts val="0"/>
              </a:spcBef>
              <a:spcAft>
                <a:spcPts val="0"/>
              </a:spcAft>
              <a:buSzPts val="6000"/>
              <a:buFont typeface="Merriweather Sans"/>
              <a:buNone/>
            </a:pPr>
            <a:r>
              <a:rPr lang="en" sz="1200"/>
              <a:t>Tackling world health problems through high-throughput imaging and analysis</a:t>
            </a:r>
            <a:br>
              <a:rPr lang="en" sz="1200"/>
            </a:br>
            <a:r>
              <a:rPr lang="en" sz="1200"/>
              <a:t>Information in images: Targeting diseases &amp; characterizing compounds via CellProfiler and Cell Painting</a:t>
            </a:r>
            <a:endParaRPr sz="1200"/>
          </a:p>
          <a:p>
            <a:pPr marL="0" marR="0" lvl="0" indent="0" algn="ctr" rtl="0">
              <a:lnSpc>
                <a:spcPct val="100000"/>
              </a:lnSpc>
              <a:spcBef>
                <a:spcPts val="0"/>
              </a:spcBef>
              <a:spcAft>
                <a:spcPts val="0"/>
              </a:spcAft>
              <a:buSzPts val="2800"/>
              <a:buFont typeface="Helvetica Neue"/>
              <a:buNone/>
            </a:pPr>
            <a:r>
              <a:rPr lang="en" sz="1200" b="1"/>
              <a:t>A picture is worth a million numbers: </a:t>
            </a:r>
            <a:r>
              <a:rPr lang="en" sz="1200" i="1"/>
              <a:t>Targeting disease by profiling cells via microscopy and imaging flow cytometry</a:t>
            </a:r>
            <a:endParaRPr sz="1200"/>
          </a:p>
          <a:p>
            <a:pPr marL="0" marR="0" lvl="0" indent="0" algn="ctr" rtl="0">
              <a:lnSpc>
                <a:spcPct val="100000"/>
              </a:lnSpc>
              <a:spcBef>
                <a:spcPts val="0"/>
              </a:spcBef>
              <a:spcAft>
                <a:spcPts val="0"/>
              </a:spcAft>
              <a:buSzPts val="2800"/>
              <a:buFont typeface="Merriweather Sans"/>
              <a:buNone/>
            </a:pPr>
            <a:r>
              <a:rPr lang="en" sz="1200"/>
              <a:t>Increasing the Content of High-Content Phenotypic Assays: Targeting Diseases and Characterizing Compounds </a:t>
            </a:r>
            <a:br>
              <a:rPr lang="en" sz="1200"/>
            </a:br>
            <a:r>
              <a:rPr lang="en" sz="1200"/>
              <a:t>via Cell Painting and Image-Based Profiling</a:t>
            </a:r>
            <a:endParaRPr sz="1200"/>
          </a:p>
          <a:p>
            <a:pPr marL="0" marR="0" lvl="0" indent="0" algn="ctr" rtl="0">
              <a:lnSpc>
                <a:spcPct val="100000"/>
              </a:lnSpc>
              <a:spcBef>
                <a:spcPts val="0"/>
              </a:spcBef>
              <a:spcAft>
                <a:spcPts val="0"/>
              </a:spcAft>
              <a:buClr>
                <a:schemeClr val="dk1"/>
              </a:buClr>
              <a:buSzPts val="2800"/>
              <a:buFont typeface="Merriweather Sans"/>
              <a:buNone/>
            </a:pPr>
            <a:r>
              <a:rPr lang="en" sz="1200">
                <a:solidFill>
                  <a:schemeClr val="dk1"/>
                </a:solidFill>
              </a:rPr>
              <a:t>Increasing the Information Content of High-Content Phenotypic Assays : </a:t>
            </a:r>
            <a:r>
              <a:rPr lang="en" sz="1200" i="1">
                <a:solidFill>
                  <a:schemeClr val="dk1"/>
                </a:solidFill>
              </a:rPr>
              <a:t>Targeting Diseases and Characterizing Compounds via Cell Painting and Image-Based Profiling</a:t>
            </a:r>
            <a:endParaRPr sz="1200"/>
          </a:p>
          <a:p>
            <a:pPr marL="0" marR="0" lvl="0" indent="0" algn="ctr" rtl="0">
              <a:lnSpc>
                <a:spcPct val="100000"/>
              </a:lnSpc>
              <a:spcBef>
                <a:spcPts val="0"/>
              </a:spcBef>
              <a:spcAft>
                <a:spcPts val="0"/>
              </a:spcAft>
              <a:buSzPts val="1800"/>
              <a:buFont typeface="Merriweather Sans"/>
              <a:buNone/>
            </a:pPr>
            <a:r>
              <a:rPr lang="en" sz="1200"/>
              <a:t>Information in Biological Images: Targeting Diseases and Characterizing Compounds</a:t>
            </a:r>
            <a:endParaRPr sz="1200"/>
          </a:p>
          <a:p>
            <a:pPr marL="0" marR="0" lvl="0" indent="0" algn="ctr" rtl="0">
              <a:lnSpc>
                <a:spcPct val="100000"/>
              </a:lnSpc>
              <a:spcBef>
                <a:spcPts val="0"/>
              </a:spcBef>
              <a:spcAft>
                <a:spcPts val="0"/>
              </a:spcAft>
              <a:buSzPts val="1800"/>
              <a:buFont typeface="Merriweather Sans"/>
              <a:buNone/>
            </a:pPr>
            <a:r>
              <a:rPr lang="en" sz="1200"/>
              <a:t>Increasing Physiological Relevance, Increasing Information: High-Content Phenotypic Screeningn </a:t>
            </a:r>
            <a:endParaRPr sz="1200"/>
          </a:p>
          <a:p>
            <a:pPr marL="0" marR="0" lvl="0" indent="0" algn="ctr" rtl="0">
              <a:lnSpc>
                <a:spcPct val="100000"/>
              </a:lnSpc>
              <a:spcBef>
                <a:spcPts val="0"/>
              </a:spcBef>
              <a:spcAft>
                <a:spcPts val="0"/>
              </a:spcAft>
              <a:buSzPts val="1800"/>
              <a:buFont typeface="Helvetica Neue"/>
              <a:buNone/>
            </a:pPr>
            <a:r>
              <a:rPr lang="en" sz="1200"/>
              <a:t>Extracting rich information from biological images to tackle world health problems </a:t>
            </a:r>
            <a:endParaRPr sz="1200"/>
          </a:p>
          <a:p>
            <a:pPr marL="0" marR="0" lvl="0" indent="0" algn="ctr" rtl="0">
              <a:lnSpc>
                <a:spcPct val="100000"/>
              </a:lnSpc>
              <a:spcBef>
                <a:spcPts val="0"/>
              </a:spcBef>
              <a:spcAft>
                <a:spcPts val="0"/>
              </a:spcAft>
              <a:buSzPts val="1800"/>
              <a:buFont typeface="Merriweather Sans"/>
              <a:buNone/>
            </a:pPr>
            <a:r>
              <a:rPr lang="en" sz="1200"/>
              <a:t>Morphological profiling for targeting diseases and characterizing compounds </a:t>
            </a:r>
            <a:endParaRPr sz="1200"/>
          </a:p>
          <a:p>
            <a:pPr marL="0" lvl="0" indent="0" algn="ctr" rtl="0">
              <a:spcBef>
                <a:spcPts val="0"/>
              </a:spcBef>
              <a:spcAft>
                <a:spcPts val="0"/>
              </a:spcAft>
              <a:buNone/>
            </a:pPr>
            <a:r>
              <a:rPr lang="en" sz="1200"/>
              <a:t>Software to extract discoveries from images</a:t>
            </a:r>
            <a:endParaRPr sz="1200"/>
          </a:p>
          <a:p>
            <a:pPr marL="0" lvl="0" indent="0" algn="ctr" rtl="0">
              <a:spcBef>
                <a:spcPts val="0"/>
              </a:spcBef>
              <a:spcAft>
                <a:spcPts val="0"/>
              </a:spcAft>
              <a:buNone/>
            </a:pPr>
            <a:r>
              <a:rPr lang="en" sz="1200"/>
              <a:t>Information in Biological Images: Targeting Diseases and Characterizing Compounds</a:t>
            </a:r>
            <a:endParaRPr sz="1200"/>
          </a:p>
          <a:p>
            <a:pPr marL="0" lvl="0" indent="0" algn="ctr" rtl="0">
              <a:spcBef>
                <a:spcPts val="0"/>
              </a:spcBef>
              <a:spcAft>
                <a:spcPts val="0"/>
              </a:spcAft>
              <a:buNone/>
            </a:pPr>
            <a:r>
              <a:rPr lang="en" sz="1200"/>
              <a:t>High-Content Morphology Profiling for Targeting Diseases and Characterizing Compounds</a:t>
            </a:r>
            <a:endParaRPr sz="1200"/>
          </a:p>
          <a:p>
            <a:pPr marL="0" lvl="0" indent="0" algn="ctr" rtl="0">
              <a:spcBef>
                <a:spcPts val="0"/>
              </a:spcBef>
              <a:spcAft>
                <a:spcPts val="0"/>
              </a:spcAft>
              <a:buNone/>
            </a:pPr>
            <a:r>
              <a:rPr lang="en" sz="1200"/>
              <a:t>High-content image-based profiling for targeting diseases and characterizing compounds</a:t>
            </a:r>
            <a:endParaRPr sz="1200"/>
          </a:p>
          <a:p>
            <a:pPr marL="0" lvl="0" indent="0" algn="ctr" rtl="0">
              <a:spcBef>
                <a:spcPts val="0"/>
              </a:spcBef>
              <a:spcAft>
                <a:spcPts val="0"/>
              </a:spcAft>
              <a:buNone/>
            </a:pPr>
            <a:r>
              <a:rPr lang="en" sz="1200"/>
              <a:t>Tackling world health problems with physiologically relevant model systems and high-throughput microscopy</a:t>
            </a:r>
            <a:endParaRPr sz="1200"/>
          </a:p>
          <a:p>
            <a:pPr marL="0" lvl="0" indent="0" algn="ctr" rtl="0">
              <a:spcBef>
                <a:spcPts val="0"/>
              </a:spcBef>
              <a:spcAft>
                <a:spcPts val="0"/>
              </a:spcAft>
              <a:buNone/>
            </a:pPr>
            <a:r>
              <a:rPr lang="en" sz="1200"/>
              <a:t>Extracting information from images to solve world health problems</a:t>
            </a:r>
            <a:endParaRPr sz="1200"/>
          </a:p>
          <a:p>
            <a:pPr marL="0" lvl="0" indent="0" algn="ctr" rtl="0">
              <a:spcBef>
                <a:spcPts val="0"/>
              </a:spcBef>
              <a:spcAft>
                <a:spcPts val="0"/>
              </a:spcAft>
              <a:buNone/>
            </a:pPr>
            <a:r>
              <a:rPr lang="en" sz="1200"/>
              <a:t>Image cytometry in physiologically relevant contexts: co-cultured cells and whole organisms </a:t>
            </a:r>
            <a:endParaRPr sz="1200"/>
          </a:p>
          <a:p>
            <a:pPr marL="0" lvl="0" indent="0" algn="ctr" rtl="0">
              <a:spcBef>
                <a:spcPts val="0"/>
              </a:spcBef>
              <a:spcAft>
                <a:spcPts val="0"/>
              </a:spcAft>
              <a:buNone/>
            </a:pPr>
            <a:r>
              <a:rPr lang="en" sz="1200"/>
              <a:t>High-content screening in physiologically relevant contexts: co-cultured cells</a:t>
            </a:r>
            <a:endParaRPr sz="1200"/>
          </a:p>
          <a:p>
            <a:pPr marL="0" lvl="0" indent="0" algn="ctr" rtl="0">
              <a:spcBef>
                <a:spcPts val="0"/>
              </a:spcBef>
              <a:spcAft>
                <a:spcPts val="0"/>
              </a:spcAft>
              <a:buNone/>
            </a:pPr>
            <a:r>
              <a:rPr lang="en" sz="1200"/>
              <a:t>Extracting image-based signatures of disease states and chemical perturbations </a:t>
            </a:r>
            <a:endParaRPr sz="1200"/>
          </a:p>
          <a:p>
            <a:pPr marL="0" lvl="0" indent="0" algn="ctr" rtl="0">
              <a:spcBef>
                <a:spcPts val="0"/>
              </a:spcBef>
              <a:spcAft>
                <a:spcPts val="0"/>
              </a:spcAft>
              <a:buNone/>
            </a:pPr>
            <a:r>
              <a:rPr lang="en" sz="1200"/>
              <a:t>Extracting biomedically important information from large, automated imaging experiments </a:t>
            </a:r>
            <a:endParaRPr sz="1200"/>
          </a:p>
          <a:p>
            <a:pPr marL="0" lvl="0" indent="0" algn="ctr" rtl="0">
              <a:spcBef>
                <a:spcPts val="0"/>
              </a:spcBef>
              <a:spcAft>
                <a:spcPts val="0"/>
              </a:spcAft>
              <a:buNone/>
            </a:pPr>
            <a:r>
              <a:rPr lang="en" sz="1200"/>
              <a:t>Extracting quantitative information from biological images to tackle world health problems </a:t>
            </a:r>
            <a:endParaRPr sz="1200"/>
          </a:p>
          <a:p>
            <a:pPr marL="0" lvl="0" indent="0" algn="ctr" rtl="0">
              <a:spcBef>
                <a:spcPts val="0"/>
              </a:spcBef>
              <a:spcAft>
                <a:spcPts val="0"/>
              </a:spcAft>
              <a:buNone/>
            </a:pPr>
            <a:r>
              <a:rPr lang="en" sz="1200"/>
              <a:t>Image analysis and data mining for quantifying microscopy images </a:t>
            </a:r>
            <a:endParaRPr sz="1200"/>
          </a:p>
          <a:p>
            <a:pPr marL="0" lvl="0" indent="0" algn="ctr" rtl="0">
              <a:spcBef>
                <a:spcPts val="0"/>
              </a:spcBef>
              <a:spcAft>
                <a:spcPts val="0"/>
              </a:spcAft>
              <a:buNone/>
            </a:pPr>
            <a:r>
              <a:rPr lang="en" sz="1200"/>
              <a:t>Quantifying challenging phenotypes in high-content screening </a:t>
            </a:r>
            <a:endParaRPr sz="1200"/>
          </a:p>
          <a:p>
            <a:pPr marL="0" lvl="0" indent="0" algn="ctr" rtl="0">
              <a:spcBef>
                <a:spcPts val="0"/>
              </a:spcBef>
              <a:spcAft>
                <a:spcPts val="0"/>
              </a:spcAft>
              <a:buNone/>
            </a:pPr>
            <a:r>
              <a:rPr lang="en" sz="1200"/>
              <a:t>Quantifying complex phenotypes by imaging</a:t>
            </a:r>
            <a:endParaRPr sz="1200"/>
          </a:p>
          <a:p>
            <a:pPr marL="0" lvl="0" indent="0" algn="ctr" rtl="0">
              <a:spcBef>
                <a:spcPts val="0"/>
              </a:spcBef>
              <a:spcAft>
                <a:spcPts val="0"/>
              </a:spcAft>
              <a:buNone/>
            </a:pPr>
            <a:r>
              <a:rPr lang="en" sz="1200"/>
              <a:t>Quantifying complex phenotypes in physiologically relevant contexts </a:t>
            </a:r>
            <a:endParaRPr sz="1200"/>
          </a:p>
          <a:p>
            <a:pPr marL="0" lvl="0" indent="0" algn="ctr" rtl="0">
              <a:spcBef>
                <a:spcPts val="0"/>
              </a:spcBef>
              <a:spcAft>
                <a:spcPts val="0"/>
              </a:spcAft>
              <a:buNone/>
            </a:pPr>
            <a:r>
              <a:rPr lang="en" sz="1200"/>
              <a:t>CellProfiler: open-source image analysis software for high-throughput microscopy</a:t>
            </a:r>
            <a:endParaRPr sz="1200"/>
          </a:p>
          <a:p>
            <a:pPr marL="0" lvl="0" indent="0" algn="ctr" rtl="0">
              <a:spcBef>
                <a:spcPts val="0"/>
              </a:spcBef>
              <a:spcAft>
                <a:spcPts val="0"/>
              </a:spcAft>
              <a:buNone/>
            </a:pPr>
            <a:r>
              <a:rPr lang="en" sz="1200"/>
              <a:t>Using CellProfiler to identify and measure objects in images</a:t>
            </a:r>
            <a:endParaRPr sz="1200"/>
          </a:p>
          <a:p>
            <a:pPr marL="0" lvl="0" indent="0" algn="ctr" rtl="0">
              <a:spcBef>
                <a:spcPts val="0"/>
              </a:spcBef>
              <a:spcAft>
                <a:spcPts val="0"/>
              </a:spcAft>
              <a:buNone/>
            </a:pPr>
            <a:r>
              <a:rPr lang="en" sz="1200"/>
              <a:t>Extracting rich information from biological images</a:t>
            </a:r>
            <a:endParaRPr sz="1200"/>
          </a:p>
          <a:p>
            <a:pPr marL="0" lvl="0" indent="0" algn="ctr" rtl="0">
              <a:spcBef>
                <a:spcPts val="0"/>
              </a:spcBef>
              <a:spcAft>
                <a:spcPts val="0"/>
              </a:spcAft>
              <a:buNone/>
            </a:pPr>
            <a:r>
              <a:rPr lang="en" sz="1200"/>
              <a:t>A picture is worth a million numbers: extracting information from biological images</a:t>
            </a:r>
            <a:endParaRPr sz="1200"/>
          </a:p>
          <a:p>
            <a:pPr marL="0" lvl="0" indent="0" algn="ctr" rtl="0">
              <a:spcBef>
                <a:spcPts val="0"/>
              </a:spcBef>
              <a:spcAft>
                <a:spcPts val="0"/>
              </a:spcAft>
              <a:buNone/>
            </a:pPr>
            <a:r>
              <a:rPr lang="en" sz="1200"/>
              <a:t>Needles in haystacks: Finding disease genes by RNAi and imaging</a:t>
            </a:r>
            <a:endParaRPr sz="1200"/>
          </a:p>
          <a:p>
            <a:pPr marL="0" marR="0" lvl="0" indent="0" algn="ctr" rtl="0">
              <a:lnSpc>
                <a:spcPct val="100000"/>
              </a:lnSpc>
              <a:spcBef>
                <a:spcPts val="0"/>
              </a:spcBef>
              <a:spcAft>
                <a:spcPts val="0"/>
              </a:spcAft>
              <a:buSzPts val="1400"/>
              <a:buFont typeface="Merriweather Sans"/>
              <a:buNone/>
            </a:pPr>
            <a:r>
              <a:rPr lang="en" sz="1200"/>
              <a:t>Representing, visualizing, and exploring high-throughput imaging data</a:t>
            </a:r>
            <a:endParaRPr sz="1200"/>
          </a:p>
          <a:p>
            <a:pPr marL="0" marR="0" lvl="0" indent="0" algn="ctr" rtl="0">
              <a:lnSpc>
                <a:spcPct val="100000"/>
              </a:lnSpc>
              <a:spcBef>
                <a:spcPts val="0"/>
              </a:spcBef>
              <a:spcAft>
                <a:spcPts val="0"/>
              </a:spcAft>
              <a:buSzPts val="1400"/>
              <a:buFont typeface="Merriweather Sans"/>
              <a:buNone/>
            </a:pPr>
            <a:endParaRPr sz="1200"/>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I’m Anne Carpenter, I run a lab here developing computational methods for bioimage analysis.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Because we are an academic environment, we get a very broad diversity of assays that people want to run. The researchers we work with are often MD/PhDs seeing patients and they span a very diverse spectrum of disease areas. So together with the automation teams that prepare unusual cell samples and process them, we have strong capability in imaging assays.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Masha here uses the built in software for many assays where it works well but sometimes it does not succeed and that's where my team gets involved. The tech has advanced such that pretty much any phenotype that you can see by eye can also be detected by our software, sometimes using deep learning.</a:t>
            </a: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Today is going to be a story about technology and how it can accelerate drug discovery in concrete ways. You may have heard hypey headlines about artificial intelligence poised to revolutionize pharma but we are going to talk about real ways that machine learning is changing drug discovery.  </a:t>
            </a: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And, I am not going to focus just on my own laboratory – because we collaborate with dozens of labs per year you are going to see a glimpse of what is happening in dozens of labs in the Boston area and around the world. So let’s get started!</a:t>
            </a:r>
            <a:endParaRPr sz="1200">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en" sz="1200"/>
              <a:t>SUGGESTIONS</a:t>
            </a:r>
            <a:br>
              <a:rPr lang="en" sz="1200"/>
            </a:br>
            <a:r>
              <a:rPr lang="en" sz="1200"/>
              <a:t>Slow down at least 10%, get comfortable pausing in silence  </a:t>
            </a:r>
            <a:endParaRPr sz="1200"/>
          </a:p>
          <a:p>
            <a:pPr marL="0" marR="0" lvl="0" indent="0" algn="l" rtl="0">
              <a:lnSpc>
                <a:spcPct val="100000"/>
              </a:lnSpc>
              <a:spcBef>
                <a:spcPts val="0"/>
              </a:spcBef>
              <a:spcAft>
                <a:spcPts val="0"/>
              </a:spcAft>
              <a:buClr>
                <a:schemeClr val="dk1"/>
              </a:buClr>
              <a:buSzPts val="1100"/>
              <a:buFont typeface="Arial"/>
              <a:buNone/>
            </a:pPr>
            <a:r>
              <a:rPr lang="en" sz="1200"/>
              <a:t>Pause after each story, ask Q, review the most important parts ("So remember, ... ") </a:t>
            </a:r>
            <a:endParaRPr sz="1200"/>
          </a:p>
          <a:p>
            <a:pPr marL="0" marR="0" lvl="0" indent="0" algn="l" rtl="0">
              <a:lnSpc>
                <a:spcPct val="100000"/>
              </a:lnSpc>
              <a:spcBef>
                <a:spcPts val="0"/>
              </a:spcBef>
              <a:spcAft>
                <a:spcPts val="0"/>
              </a:spcAft>
              <a:buClr>
                <a:schemeClr val="dk1"/>
              </a:buClr>
              <a:buSzPts val="1100"/>
              <a:buFont typeface="Arial"/>
              <a:buNone/>
            </a:pPr>
            <a:r>
              <a:rPr lang="en" sz="1200"/>
              <a:t>Reduce um's, though come across as confident </a:t>
            </a:r>
            <a:endParaRPr sz="1200"/>
          </a:p>
          <a:p>
            <a:pPr marL="0" marR="0" lvl="0" indent="0" algn="l" rtl="0">
              <a:lnSpc>
                <a:spcPct val="100000"/>
              </a:lnSpc>
              <a:spcBef>
                <a:spcPts val="0"/>
              </a:spcBef>
              <a:spcAft>
                <a:spcPts val="0"/>
              </a:spcAft>
              <a:buClr>
                <a:schemeClr val="dk1"/>
              </a:buClr>
              <a:buSzPts val="1100"/>
              <a:buFont typeface="Arial"/>
              <a:buNone/>
            </a:pPr>
            <a:r>
              <a:rPr lang="en" sz="1200"/>
              <a:t>Err more on the side of connecting on the human side </a:t>
            </a:r>
            <a:endParaRPr sz="1200"/>
          </a:p>
          <a:p>
            <a:pPr marL="0" marR="0" lvl="0" indent="0" algn="l" rtl="0">
              <a:lnSpc>
                <a:spcPct val="100000"/>
              </a:lnSpc>
              <a:spcBef>
                <a:spcPts val="0"/>
              </a:spcBef>
              <a:spcAft>
                <a:spcPts val="0"/>
              </a:spcAft>
              <a:buClr>
                <a:schemeClr val="dk1"/>
              </a:buClr>
              <a:buSzPts val="1100"/>
              <a:buFont typeface="Arial"/>
              <a:buNone/>
            </a:pPr>
            <a:r>
              <a:rPr lang="en" sz="1200"/>
              <a:t>Use more reveals: just show title of slide at first so the attention stays on me and my narrative rather than the slide itself</a:t>
            </a:r>
            <a:endParaRPr sz="1200"/>
          </a:p>
          <a:p>
            <a:pPr marL="0" marR="0" lvl="0" indent="0" algn="l" rtl="0">
              <a:lnSpc>
                <a:spcPct val="100000"/>
              </a:lnSpc>
              <a:spcBef>
                <a:spcPts val="0"/>
              </a:spcBef>
              <a:spcAft>
                <a:spcPts val="0"/>
              </a:spcAft>
              <a:buClr>
                <a:schemeClr val="dk1"/>
              </a:buClr>
              <a:buSzPts val="1100"/>
              <a:buFont typeface="Arial"/>
              <a:buNone/>
            </a:pPr>
            <a:r>
              <a:rPr lang="en" sz="1200"/>
              <a:t>Remove the word "Just" (I just want to begin with)</a:t>
            </a:r>
            <a:endParaRPr sz="1200"/>
          </a:p>
          <a:p>
            <a:pPr marL="0" marR="0" lvl="0" indent="0" algn="l" rtl="0">
              <a:lnSpc>
                <a:spcPct val="100000"/>
              </a:lnSpc>
              <a:spcBef>
                <a:spcPts val="0"/>
              </a:spcBef>
              <a:spcAft>
                <a:spcPts val="0"/>
              </a:spcAft>
              <a:buSzPts val="1400"/>
              <a:buFont typeface="Merriweather Sans"/>
              <a:buNone/>
            </a:pP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8da8bd800a_2_2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g8da8bd800a_2_28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Again, some examples here are shown over the years. And again, being used by researchers outside of our lab to tackle problems and push things closer to clinical trials. </a:t>
            </a:r>
            <a:r>
              <a:rPr lang="en" b="1">
                <a:solidFill>
                  <a:schemeClr val="dk1"/>
                </a:solidFill>
              </a:rPr>
              <a:t>(CLICK) </a:t>
            </a:r>
            <a:r>
              <a:rPr lang="en"/>
              <a:t>And there's an example on the right of that as well.</a:t>
            </a:r>
            <a:endParaRPr/>
          </a:p>
          <a:p>
            <a:pPr marL="0" lvl="0" indent="0" algn="l" rtl="0">
              <a:spcBef>
                <a:spcPts val="0"/>
              </a:spcBef>
              <a:spcAft>
                <a:spcPts val="0"/>
              </a:spcAft>
              <a:buNone/>
            </a:pPr>
            <a:endParaRPr>
              <a:solidFill>
                <a:srgbClr val="7F7F7F"/>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8da8bd800a_7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0" name="Google Shape;620;g8da8bd800a_7_5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dirty="0"/>
              <a:t>Alright, so let's pivot a bit. We've been talking about high-content screening where we focus on specific, visible phenotypes that excite us as biologists. While this is good, it's limited by our current knowledge and understanding of biology, which let's admit, isn't always complete.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So, the next frontier is what we call 'image-based profiling.' Instead of honing in on just one or two things we think we should measure in an image, why not capture everything? Each image is a treasure trove of information about cells, so let's take full advantage of that.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If you're familiar with transcriptional or proteomic profiling, you'll find a lot of similarities. It's the same broad strategy: measure everything, then figure out what matters. The bonus here is that image-based data are generally cheaper to collect and can capture a different range of biological phenomena compared to some of the more traditional omics methods.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So let’s dive into this exciting world of image-based profiling.</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8da8bd800a_2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1" name="Google Shape;641;g8da8bd800a_2_6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So when we talk about using images in this way, I'd like to draw the parallel between human faces that reflect certain diseases. Some of which we can be detected even by a non-expert. Some of which require a trained physician to be able to recognize from a face that a child may have a particular disorder. (CLICK) Some of them require zooming in and doing pathology to identify this liver looks a little funny or the cells in this tissue look a little odd. And that helps us to figure out whether a patient has a disorder.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we're taking that concept and really just scaling it up and bringing it into the lab where we can actually do interventional experiments – testing drugs or testing genetic reagents.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8da8bd800a_7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7" name="Google Shape;657;g8da8bd800a_7_6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(CLICK) </a:t>
            </a:r>
            <a:r>
              <a:rPr lang="en" dirty="0"/>
              <a:t>So to make it concrete – imagine we've got three different drugs that we're interested in. </a:t>
            </a:r>
            <a:r>
              <a:rPr lang="en" b="1" dirty="0">
                <a:solidFill>
                  <a:schemeClr val="dk1"/>
                </a:solidFill>
              </a:rPr>
              <a:t>(CLICK) </a:t>
            </a:r>
            <a:r>
              <a:rPr lang="en" dirty="0"/>
              <a:t>We treat cells with these drugs, take images, and then run them through our cell painting assay. Instead of manually deciding which specific features to focus on—like, say, the distance between the eyes or the width of the nose in the context of a human face—we let the system extract thousands of features. </a:t>
            </a:r>
            <a:r>
              <a:rPr lang="en" b="1" dirty="0">
                <a:solidFill>
                  <a:schemeClr val="dk1"/>
                </a:solidFill>
              </a:rPr>
              <a:t>(CLICK)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Now, after feature extraction, we convert all these cellular characteristics into numerical data. What we end up with are these complex, high-dimensional profiles. Though I've simplified it here, in reality, we're dealing with millions of potential perturbations, thousands of cells for each, and a vast, gigantic dataset.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b="1" dirty="0">
                <a:solidFill>
                  <a:schemeClr val="dk1"/>
                </a:solidFill>
              </a:rPr>
              <a:t>(CLICK) </a:t>
            </a:r>
            <a:r>
              <a:rPr lang="en" dirty="0"/>
              <a:t>And once we have this dataset, we can perform tasks analogous to what you'd do with transcriptional or proteomic profiling—measuring similarities, making connections, and so on, which are extremely useful in the drug discovery pipeline.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One question that might pop up in your mind is: if we're using images in such a data-centric manner, what should we stain for? After all, we're not targeting any specific pathway; we're looking for a broad readout of cellular states.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da8bd800a_7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da8bd800a_7_7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short answer is, it's fairly open, but we did create one particular assay we call Cell Painting. This assay aims to label several different cell organelles. We picked these organelles not just because they're fascinating from a biological standpoint, but also because the dyes used to stain them are both cheap and straightforward to apply.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Cell Painting assay is incredibly scalable. We've implemented it across a wide range of cell types and in dozens of labs. It's likely one of the simplest and most cost-effective imaging assays you can run.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b="1">
                <a:solidFill>
                  <a:schemeClr val="dk1"/>
                </a:solidFill>
              </a:rPr>
              <a:t>(CLICK) </a:t>
            </a:r>
            <a:r>
              <a:rPr lang="en"/>
              <a:t>Now, while we focus on this particular assay, the principles we're talking about today are not confined to it. You could apply these to any imaging assay or even extend it to whole-body scans in animal models.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Ultimately, the goal is simple yet powerful: to extract as much data as we can from these images and then ask, are these two samples similar or different? The range of applications you can then pursue with that simple concept is broad and far-reaching.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01680476c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01680476c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So, while the cell painting assay offers a comprehensive snapshot, it's certainly possible to tailor the stains to your own research objectives. For instance, we collaborated with Melina </a:t>
            </a:r>
            <a:r>
              <a:rPr lang="en" dirty="0" err="1"/>
              <a:t>Clausnitzer</a:t>
            </a:r>
            <a:r>
              <a:rPr lang="en" dirty="0"/>
              <a:t> who was keen on measuring lipids in adipocytes. And while lipids did indeed differentiate between high and low risk for metabolic disorders, what was unexpected was the discovery of actin staining differences between the two groups. These differences were so subtle that no one had ever noticed them.</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b="1" dirty="0">
                <a:solidFill>
                  <a:schemeClr val="dk1"/>
                </a:solidFill>
              </a:rPr>
              <a:t>(CLICK) </a:t>
            </a:r>
            <a:r>
              <a:rPr lang="en" dirty="0"/>
              <a:t>We've also partnered with </a:t>
            </a:r>
            <a:r>
              <a:rPr lang="en" dirty="0" err="1"/>
              <a:t>Ralda</a:t>
            </a:r>
            <a:r>
              <a:rPr lang="en" dirty="0"/>
              <a:t> Nehme’s group who successfully adapted these principles to neurons. If neuroscience is your field, they've made their protocol openly available.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With these examples in mind, let's delve into something a bit more tangible. </a:t>
            </a:r>
            <a:endParaRPr dirty="0">
              <a:solidFill>
                <a:srgbClr val="7F7F7F"/>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8da8bd800a_7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9" name="Google Shape;739;g8da8bd800a_7_10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dirty="0"/>
              <a:t>... we know what Cell Painting and image based profiling IS, so now how do we use that to dramatically impact different stages of the drug discovery pipeline?</a:t>
            </a:r>
            <a:endParaRPr dirty="0"/>
          </a:p>
          <a:p>
            <a:pPr marL="0" lvl="0" indent="0" algn="l" rtl="0">
              <a:spcBef>
                <a:spcPts val="0"/>
              </a:spcBef>
              <a:spcAft>
                <a:spcPts val="0"/>
              </a:spcAft>
              <a:buNone/>
            </a:pPr>
            <a:endParaRPr dirty="0">
              <a:solidFill>
                <a:srgbClr val="434343"/>
              </a:solidFill>
            </a:endParaRPr>
          </a:p>
        </p:txBody>
      </p:sp>
      <p:sp>
        <p:nvSpPr>
          <p:cNvPr id="740" name="Google Shape;740;g8da8bd800a_7_10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 sz="3300">
                <a:latin typeface="Gill Sans"/>
                <a:ea typeface="Gill Sans"/>
                <a:cs typeface="Gill Sans"/>
                <a:sym typeface="Gill Sans"/>
              </a:rPr>
              <a:t>16</a:t>
            </a:fld>
            <a:endParaRPr sz="3300">
              <a:latin typeface="Gill Sans"/>
              <a:ea typeface="Gill Sans"/>
              <a:cs typeface="Gill Sans"/>
              <a:sym typeface="Gill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8da8bd800a_7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g8da8bd800a_7_11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Let’s begin with an example that is easy to understand. We can use images to identify signatures of disease, then screen drugs to reverse the signature.</a:t>
            </a:r>
            <a:endParaRPr/>
          </a:p>
          <a:p>
            <a:pPr marL="0" lvl="0" indent="0" algn="l" rtl="0">
              <a:spcBef>
                <a:spcPts val="0"/>
              </a:spcBef>
              <a:spcAft>
                <a:spcPts val="0"/>
              </a:spcAft>
              <a:buNone/>
            </a:pPr>
            <a:endParaRPr>
              <a:solidFill>
                <a:srgbClr val="7F7F7F"/>
              </a:solidFill>
            </a:endParaRPr>
          </a:p>
        </p:txBody>
      </p:sp>
      <p:sp>
        <p:nvSpPr>
          <p:cNvPr id="778" name="Google Shape;778;g8da8bd800a_7_11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 sz="3300">
                <a:latin typeface="Gill Sans"/>
                <a:ea typeface="Gill Sans"/>
                <a:cs typeface="Gill Sans"/>
                <a:sym typeface="Gill Sans"/>
              </a:rPr>
              <a:t>17</a:t>
            </a:fld>
            <a:endParaRPr sz="3300">
              <a:latin typeface="Gill Sans"/>
              <a:ea typeface="Gill Sans"/>
              <a:cs typeface="Gill Sans"/>
              <a:sym typeface="Gill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8da8bd800a_7_1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2" name="Google Shape;822;g8da8bd800a_7_12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Font typeface="Times"/>
              <a:buNone/>
            </a:pPr>
            <a:r>
              <a:rPr lang="en"/>
              <a:t>An early example of this comes from the University of Utah, where they took cells, added some stains, then knocked down a gene known to cause cerebral cavernous malformation (CLICK). The difference was quite obvious by eye; you don’t need fancy image analysis. But whether it is obvious or subtle, once you find a phenotype (CLICK) you can then screen for drugs that revert the disease phenotype back to a healthy phenotype. (CLICK) What is neat about this case, is the team had the experts choose some compound hits for followup but they also let the computer choose, and the computer chose compounds that performed better in downstream validation. This led to the clinical trial Anne mentioned earlier, as well as launching the company Recursion which now has clinical trials for 5 different diseases. </a:t>
            </a:r>
            <a:endParaRPr/>
          </a:p>
          <a:p>
            <a:pPr marL="0" lvl="0" indent="0" algn="l" rtl="0">
              <a:spcBef>
                <a:spcPts val="0"/>
              </a:spcBef>
              <a:spcAft>
                <a:spcPts val="0"/>
              </a:spcAft>
              <a:buSzPts val="1400"/>
              <a:buFont typeface="Times"/>
              <a:buNone/>
            </a:pPr>
            <a:endParaRPr>
              <a:solidFill>
                <a:srgbClr val="7F7F7F"/>
              </a:solidFill>
            </a:endParaRPr>
          </a:p>
          <a:p>
            <a:pPr marL="0" lvl="0" indent="0" algn="l" rtl="0">
              <a:spcBef>
                <a:spcPts val="0"/>
              </a:spcBef>
              <a:spcAft>
                <a:spcPts val="0"/>
              </a:spcAft>
              <a:buSzPts val="1400"/>
              <a:buFont typeface="Merriweather Sans"/>
              <a:buNone/>
            </a:pPr>
            <a:endParaRPr>
              <a:solidFill>
                <a:srgbClr val="7F7F7F"/>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8da8bd800a_7_1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1" name="Google Shape;841;g8da8bd800a_7_13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Now back in our own laboratory, in collaboration with Mikko Taipale's lab at the University of Toronto, we're taking a similar approach but looking at the *localization* of the protein. For example, when we label a protein called LZTR1, we can see its localization in a cell.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(CLICK) However, if we introduce the mutation causing Noonan syndrome, we observe a noticeable change in protein localization. This clear phenotype allows us to (CLICK) screen for compounds that may revert the phenotype back to a healthy state, and that gives an assay to screen for potential therapeutics.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Just to draw a parallel – doctors can (CLICK) diagnose this disorder by looking at a human face, but because we can see the disease phenotype in cells, we can carry out drug screens at scale.</a:t>
            </a:r>
            <a:endParaRPr/>
          </a:p>
          <a:p>
            <a:pPr marL="0" lvl="0" indent="0" algn="l" rtl="0">
              <a:spcBef>
                <a:spcPts val="0"/>
              </a:spcBef>
              <a:spcAft>
                <a:spcPts val="0"/>
              </a:spcAft>
              <a:buClr>
                <a:schemeClr val="dk1"/>
              </a:buClr>
              <a:buSzPts val="1100"/>
              <a:buFont typeface="Arial"/>
              <a:buNone/>
            </a:pPr>
            <a:r>
              <a:rPr lang="en"/>
              <a:t>(CLICK) Mikko’s lab started with 3,500+ disease-associated variants and found 200 disease phenotypes - a small fraction but a huge number! Even if we only screen approved drugs for repurposing, it’s still lot of diseases times drugs. And we have just embarked on a 3 year project to increase that scale at least 20-fold. So now we have a new bottleneck: how will we carry out 200 drug screens? Or ultimately 4,000 drug screens?</a:t>
            </a:r>
            <a:endParaRPr/>
          </a:p>
          <a:p>
            <a:pPr marL="0" lvl="0" indent="0" algn="l" rtl="0">
              <a:spcBef>
                <a:spcPts val="0"/>
              </a:spcBef>
              <a:spcAft>
                <a:spcPts val="0"/>
              </a:spcAft>
              <a:buSzPts val="1400"/>
              <a:buFont typeface="Merriweather Sans"/>
              <a:buNone/>
            </a:pPr>
            <a:endParaRPr>
              <a:solidFill>
                <a:srgbClr val="7F7F7F"/>
              </a:solidFill>
            </a:endParaRPr>
          </a:p>
          <a:p>
            <a:pPr marL="0" lvl="0" indent="0" algn="l" rtl="0">
              <a:spcBef>
                <a:spcPts val="0"/>
              </a:spcBef>
              <a:spcAft>
                <a:spcPts val="0"/>
              </a:spcAft>
              <a:buSzPts val="1400"/>
              <a:buFont typeface="Merriweather Sans"/>
              <a:buNone/>
            </a:pPr>
            <a:endParaRPr>
              <a:solidFill>
                <a:srgbClr val="7F7F7F"/>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7ccb678c74_0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7ccb678c74_0_9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t>Let's jump right into it I'm a computer scientist by training and I'm aware that this is not an audience of computer scientists but that’s good because we're going to keep things high-level today while providing a snapshot of how AI intersects with drug discovery. </a:t>
            </a:r>
            <a:endParaRPr sz="1100" dirty="0"/>
          </a:p>
          <a:p>
            <a:pPr marL="0" lvl="0" indent="0" algn="l" rtl="0">
              <a:spcBef>
                <a:spcPts val="0"/>
              </a:spcBef>
              <a:spcAft>
                <a:spcPts val="0"/>
              </a:spcAft>
              <a:buClr>
                <a:schemeClr val="dk1"/>
              </a:buClr>
              <a:buSzPts val="1100"/>
              <a:buFont typeface="Arial"/>
              <a:buNone/>
            </a:pPr>
            <a:endParaRPr sz="1100" dirty="0"/>
          </a:p>
          <a:p>
            <a:pPr marL="0" lvl="0" indent="0" algn="l" rtl="0">
              <a:spcBef>
                <a:spcPts val="0"/>
              </a:spcBef>
              <a:spcAft>
                <a:spcPts val="0"/>
              </a:spcAft>
              <a:buClr>
                <a:schemeClr val="dk1"/>
              </a:buClr>
              <a:buSzPts val="1100"/>
              <a:buFont typeface="Arial"/>
              <a:buNone/>
            </a:pPr>
            <a:r>
              <a:rPr lang="en" sz="1100" b="1" dirty="0"/>
              <a:t>(CLICK) </a:t>
            </a:r>
            <a:r>
              <a:rPr lang="en" sz="1100" dirty="0"/>
              <a:t>Ok so – You have probably seen these charts many times over but it’s worth noting the technological leaps that have happened over time</a:t>
            </a:r>
            <a:endParaRPr sz="1100" dirty="0"/>
          </a:p>
          <a:p>
            <a:pPr marL="0" lvl="0" indent="0" algn="l" rtl="0">
              <a:spcBef>
                <a:spcPts val="0"/>
              </a:spcBef>
              <a:spcAft>
                <a:spcPts val="0"/>
              </a:spcAft>
              <a:buClr>
                <a:schemeClr val="dk1"/>
              </a:buClr>
              <a:buSzPts val="1100"/>
              <a:buFont typeface="Arial"/>
              <a:buNone/>
            </a:pPr>
            <a:endParaRPr sz="1100" dirty="0"/>
          </a:p>
          <a:p>
            <a:pPr marL="0" lvl="0" indent="0" algn="l" rtl="0">
              <a:spcBef>
                <a:spcPts val="0"/>
              </a:spcBef>
              <a:spcAft>
                <a:spcPts val="0"/>
              </a:spcAft>
              <a:buClr>
                <a:schemeClr val="dk1"/>
              </a:buClr>
              <a:buSzPts val="1100"/>
              <a:buFont typeface="Arial"/>
              <a:buNone/>
            </a:pPr>
            <a:r>
              <a:rPr lang="en" sz="1100" dirty="0"/>
              <a:t>First up, Moore's Law. This is the phenomenon where the speed of computing has shot up while costs have plummeted. It's plotted on a logarithmic scale, so the speed-up is even more dramatic than it might first appear.</a:t>
            </a:r>
            <a:endParaRPr sz="1100" dirty="0"/>
          </a:p>
          <a:p>
            <a:pPr marL="0" lvl="0" indent="0" algn="l" rtl="0">
              <a:spcBef>
                <a:spcPts val="0"/>
              </a:spcBef>
              <a:spcAft>
                <a:spcPts val="0"/>
              </a:spcAft>
              <a:buClr>
                <a:schemeClr val="dk1"/>
              </a:buClr>
              <a:buSzPts val="1100"/>
              <a:buFont typeface="Arial"/>
              <a:buNone/>
            </a:pPr>
            <a:endParaRPr sz="1100" dirty="0"/>
          </a:p>
          <a:p>
            <a:pPr marL="0" lvl="0" indent="0" algn="l" rtl="0">
              <a:spcBef>
                <a:spcPts val="0"/>
              </a:spcBef>
              <a:spcAft>
                <a:spcPts val="0"/>
              </a:spcAft>
              <a:buClr>
                <a:schemeClr val="dk1"/>
              </a:buClr>
              <a:buSzPts val="1100"/>
              <a:buFont typeface="Arial"/>
              <a:buNone/>
            </a:pPr>
            <a:r>
              <a:rPr lang="en" sz="1100" b="1" dirty="0">
                <a:solidFill>
                  <a:schemeClr val="dk1"/>
                </a:solidFill>
              </a:rPr>
              <a:t>(CLICK)  </a:t>
            </a:r>
            <a:r>
              <a:rPr lang="en" sz="1100" dirty="0"/>
              <a:t>Then there's sequencing. If you thought Moore's Law was impressive, sequencing will blow your mind. </a:t>
            </a:r>
            <a:r>
              <a:rPr lang="en" sz="1100" b="1" dirty="0">
                <a:solidFill>
                  <a:schemeClr val="dk1"/>
                </a:solidFill>
              </a:rPr>
              <a:t>(CLICK) </a:t>
            </a:r>
            <a:r>
              <a:rPr lang="en" sz="1100" dirty="0"/>
              <a:t>The cost to sequence a human genome has plummeted from $100 million to less than a thousand bucks. </a:t>
            </a:r>
            <a:endParaRPr sz="1100" dirty="0"/>
          </a:p>
          <a:p>
            <a:pPr marL="0" lvl="0" indent="0" algn="l" rtl="0">
              <a:spcBef>
                <a:spcPts val="0"/>
              </a:spcBef>
              <a:spcAft>
                <a:spcPts val="0"/>
              </a:spcAft>
              <a:buClr>
                <a:schemeClr val="dk1"/>
              </a:buClr>
              <a:buSzPts val="1100"/>
              <a:buFont typeface="Arial"/>
              <a:buNone/>
            </a:pPr>
            <a:endParaRPr sz="1100" dirty="0"/>
          </a:p>
          <a:p>
            <a:pPr marL="0" lvl="0" indent="0" algn="l" rtl="0">
              <a:spcBef>
                <a:spcPts val="0"/>
              </a:spcBef>
              <a:spcAft>
                <a:spcPts val="0"/>
              </a:spcAft>
              <a:buClr>
                <a:schemeClr val="dk1"/>
              </a:buClr>
              <a:buSzPts val="1100"/>
              <a:buFont typeface="Arial"/>
              <a:buNone/>
            </a:pPr>
            <a:r>
              <a:rPr lang="en" sz="1100" b="1" dirty="0">
                <a:solidFill>
                  <a:schemeClr val="dk1"/>
                </a:solidFill>
              </a:rPr>
              <a:t>(CLICK)  </a:t>
            </a:r>
            <a:r>
              <a:rPr lang="en" sz="1100" dirty="0"/>
              <a:t>But lastly, we've got the drug discovery chart, and this one's not so rosy. It's also on a logarithmic scale, but here it means we're having a tougher time getting drugs to market without spending close to a billion dollars. </a:t>
            </a:r>
            <a:endParaRPr sz="1100" dirty="0"/>
          </a:p>
          <a:p>
            <a:pPr marL="0" lvl="0" indent="0" algn="l" rtl="0">
              <a:spcBef>
                <a:spcPts val="0"/>
              </a:spcBef>
              <a:spcAft>
                <a:spcPts val="0"/>
              </a:spcAft>
              <a:buClr>
                <a:schemeClr val="dk1"/>
              </a:buClr>
              <a:buSzPts val="1100"/>
              <a:buFont typeface="Arial"/>
              <a:buNone/>
            </a:pPr>
            <a:endParaRPr sz="1100" dirty="0"/>
          </a:p>
          <a:p>
            <a:pPr marL="0" lvl="0" indent="0" algn="l" rtl="0">
              <a:spcBef>
                <a:spcPts val="0"/>
              </a:spcBef>
              <a:spcAft>
                <a:spcPts val="0"/>
              </a:spcAft>
              <a:buClr>
                <a:schemeClr val="dk1"/>
              </a:buClr>
              <a:buSzPts val="1100"/>
              <a:buFont typeface="Arial"/>
              <a:buNone/>
            </a:pPr>
            <a:r>
              <a:rPr lang="en" sz="1100" dirty="0"/>
              <a:t>These trends set the stage for our discussion today, especially when we consider how AI can potentially be a game-changer in this landscape.</a:t>
            </a:r>
            <a:endParaRPr sz="1100" dirty="0"/>
          </a:p>
          <a:p>
            <a:pPr marL="0" lvl="0" indent="0" algn="l" rtl="0">
              <a:spcBef>
                <a:spcPts val="0"/>
              </a:spcBef>
              <a:spcAft>
                <a:spcPts val="0"/>
              </a:spcAft>
              <a:buClr>
                <a:schemeClr val="dk1"/>
              </a:buClr>
              <a:buSzPts val="1100"/>
              <a:buFont typeface="Arial"/>
              <a:buNone/>
            </a:pPr>
            <a:endParaRPr sz="1100" dirty="0"/>
          </a:p>
          <a:p>
            <a:pPr marL="0" lvl="0" indent="0" algn="l" rtl="0">
              <a:spcBef>
                <a:spcPts val="0"/>
              </a:spcBef>
              <a:spcAft>
                <a:spcPts val="0"/>
              </a:spcAft>
              <a:buNone/>
            </a:pPr>
            <a:endParaRPr sz="1100" dirty="0"/>
          </a:p>
        </p:txBody>
      </p:sp>
      <p:sp>
        <p:nvSpPr>
          <p:cNvPr id="318" name="Google Shape;318;g27ccb678c74_0_909:notes"/>
          <p:cNvSpPr txBox="1">
            <a:spLocks noGrp="1"/>
          </p:cNvSpPr>
          <p:nvPr>
            <p:ph type="sldNum" idx="12"/>
          </p:nvPr>
        </p:nvSpPr>
        <p:spPr>
          <a:xfrm>
            <a:off x="3885010" y="8684684"/>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8da8bd800a_7_1421:notes"/>
          <p:cNvSpPr>
            <a:spLocks noGrp="1" noRot="1" noChangeAspect="1"/>
          </p:cNvSpPr>
          <p:nvPr>
            <p:ph type="sldImg" idx="2"/>
          </p:nvPr>
        </p:nvSpPr>
        <p:spPr>
          <a:xfrm>
            <a:off x="381000" y="703263"/>
            <a:ext cx="6248400" cy="3514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g8da8bd800a_7_1421:notes"/>
          <p:cNvSpPr txBox="1">
            <a:spLocks noGrp="1"/>
          </p:cNvSpPr>
          <p:nvPr>
            <p:ph type="body" idx="1"/>
          </p:nvPr>
        </p:nvSpPr>
        <p:spPr>
          <a:xfrm>
            <a:off x="701675" y="4451350"/>
            <a:ext cx="5607000" cy="421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We turned to a technology developed by the Blainey and Neal labs at the Broad – we take 24 well plates, and in each well we place the same pool of cells, where each cell expresses one of 400 or so alleles. Then we treat each well with a compound to see whether that compound was able to rescue the phenotype induced by ANY of the variants in the well, to make it look similar to its corresponding reference, healthy protein.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So how do we deconvolute the pool, to know which cells got which protein? (CLICK) We first measure for each cell the protein localization and cell morphology, and then we in-situ-sequence the barcode to find out the identity of the protein that was overexpressed in it, and whether it is the disease or healthy version. So we might be able to rapidly accelerate drug repurposing and we are running pilot experiments this fall.</a:t>
            </a:r>
            <a:endParaRPr/>
          </a:p>
          <a:p>
            <a:pPr marL="0" lvl="0" indent="0" algn="l" rtl="0">
              <a:spcBef>
                <a:spcPts val="0"/>
              </a:spcBef>
              <a:spcAft>
                <a:spcPts val="0"/>
              </a:spcAft>
              <a:buSzPts val="1100"/>
              <a:buFont typeface="Arial"/>
              <a:buNone/>
            </a:pPr>
            <a:endParaRPr/>
          </a:p>
        </p:txBody>
      </p:sp>
      <p:sp>
        <p:nvSpPr>
          <p:cNvPr id="877" name="Google Shape;877;g8da8bd800a_7_1421:notes"/>
          <p:cNvSpPr txBox="1">
            <a:spLocks noGrp="1"/>
          </p:cNvSpPr>
          <p:nvPr>
            <p:ph type="sldNum" idx="12"/>
          </p:nvPr>
        </p:nvSpPr>
        <p:spPr>
          <a:xfrm>
            <a:off x="3970338" y="8902700"/>
            <a:ext cx="3038400" cy="468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rgbClr val="000000"/>
              </a:buClr>
              <a:buSzPts val="3300"/>
              <a:buFont typeface="Gill Sans"/>
              <a:buNone/>
            </a:pPr>
            <a:fld id="{00000000-1234-1234-1234-123412341234}" type="slidenum">
              <a:rPr lang="en" sz="3300">
                <a:solidFill>
                  <a:srgbClr val="000000"/>
                </a:solidFill>
                <a:latin typeface="Gill Sans"/>
                <a:ea typeface="Gill Sans"/>
                <a:cs typeface="Gill Sans"/>
                <a:sym typeface="Gill Sans"/>
              </a:rPr>
              <a:t>20</a:t>
            </a:fld>
            <a:endParaRPr sz="3300">
              <a:solidFill>
                <a:srgbClr val="000000"/>
              </a:solidFill>
              <a:latin typeface="Gill Sans"/>
              <a:ea typeface="Gill Sans"/>
              <a:cs typeface="Gill Sans"/>
              <a:sym typeface="Gill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283404f7d7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283404f7d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other ways to identify disease phenotypes. For complex diseases that have multiple genetic contributions, another strategy is to take patient cell lines and identify cell phenotypes associated with the disease. Here we are showing single cells from a collection of patients who do, or do not, have bipolar disorder. As you can see there is a cell subpopulation that is depleted in bipolar patients but enriched in control patients. (CLICK) Again, once we find a phenotype we can embark on drug screens, and we are collaborating with NIH NCATS to do this.</a:t>
            </a:r>
            <a:endParaRPr/>
          </a:p>
          <a:p>
            <a:pPr marL="0" lvl="0" indent="0" algn="l" rtl="0">
              <a:spcBef>
                <a:spcPts val="0"/>
              </a:spcBef>
              <a:spcAft>
                <a:spcPts val="0"/>
              </a:spcAft>
              <a:buNone/>
            </a:pPr>
            <a:endParaRPr>
              <a:solidFill>
                <a:srgbClr val="7F7F7F"/>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8da8bd800a_7_2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7" name="Google Shape;1007;g8da8bd800a_7_25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Another application of profiling is to identify gene function by grouping similar genes and alleles.</a:t>
            </a:r>
            <a:endParaRPr/>
          </a:p>
          <a:p>
            <a:pPr marL="0" lvl="0" indent="0" algn="l" rtl="0">
              <a:spcBef>
                <a:spcPts val="0"/>
              </a:spcBef>
              <a:spcAft>
                <a:spcPts val="0"/>
              </a:spcAft>
              <a:buNone/>
            </a:pPr>
            <a:endParaRPr/>
          </a:p>
          <a:p>
            <a:pPr marL="0" lvl="0" indent="0" algn="l" rtl="0">
              <a:spcBef>
                <a:spcPts val="0"/>
              </a:spcBef>
              <a:spcAft>
                <a:spcPts val="0"/>
              </a:spcAft>
              <a:buNone/>
            </a:pPr>
            <a:endParaRPr>
              <a:solidFill>
                <a:srgbClr val="7F7F7F"/>
              </a:solidFill>
            </a:endParaRPr>
          </a:p>
        </p:txBody>
      </p:sp>
      <p:sp>
        <p:nvSpPr>
          <p:cNvPr id="1008" name="Google Shape;1008;g8da8bd800a_7_25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 sz="3300" b="0" i="0" u="none" strike="noStrike" cap="none">
                <a:latin typeface="Gill Sans"/>
                <a:ea typeface="Gill Sans"/>
                <a:cs typeface="Gill Sans"/>
                <a:sym typeface="Gill Sans"/>
              </a:rPr>
              <a:t>22</a:t>
            </a:fld>
            <a:endParaRPr sz="3300">
              <a:latin typeface="Gill Sans"/>
              <a:ea typeface="Gill Sans"/>
              <a:cs typeface="Gill Sans"/>
              <a:sym typeface="Gill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282886dc5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282886dc5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a large collaboration including Calico, we were able to knockout every gene in the genome by CRISPR using the pooled barcoding I just described, plus Cell Painting. This allowed us to look at the landscape of the thousands of genes for which we see a perturbation signal - we can see meaningful clusters start to emerge - here visualized via a 2D embedding of the data - in which we see neighborhoods of related genes clustering together. Of course, the very next thing biologists want to know, if they see a cluster of genes (especially genes of unknown function), is “why do these genes cluster?”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8da8bd800a_7_2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6" name="Google Shape;1106;g8da8bd800a_7_27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For that, we can turn to a type of deep learning - generative modeling - where we show the neural network enough examples of control cells versus cells of interest (a cluster of genes or compounds that look alike, for example) that it can learn what is distinctive about cells with the perturbation of interest. And it can synthesize images of cells along a spectrum from controls to perturbed. </a:t>
            </a:r>
            <a:endParaRPr/>
          </a:p>
          <a:p>
            <a:pPr marL="0" lvl="0" indent="0" algn="l" rtl="0">
              <a:spcBef>
                <a:spcPts val="0"/>
              </a:spcBef>
              <a:spcAft>
                <a:spcPts val="0"/>
              </a:spcAft>
              <a:buNone/>
            </a:pPr>
            <a:endParaRPr/>
          </a:p>
          <a:p>
            <a:pPr marL="0" lvl="0" indent="0" algn="l" rtl="0">
              <a:spcBef>
                <a:spcPts val="0"/>
              </a:spcBef>
              <a:spcAft>
                <a:spcPts val="0"/>
              </a:spcAft>
              <a:buNone/>
            </a:pPr>
            <a:r>
              <a:rPr lang="en"/>
              <a:t>This can be very helpful, because often if we just look at fields of view of real cells, there’s so much variety we don’t see any patterns. Generative modeling allows us to interpolate between two points z1 and z2 in latent space resulting in smooth transitions.</a:t>
            </a:r>
            <a:endParaRPr/>
          </a:p>
          <a:p>
            <a:pPr marL="0" lvl="0" indent="0" algn="l" rtl="0">
              <a:spcBef>
                <a:spcPts val="0"/>
              </a:spcBef>
              <a:spcAft>
                <a:spcPts val="0"/>
              </a:spcAft>
              <a:buNone/>
            </a:pPr>
            <a:endParaRPr/>
          </a:p>
          <a:p>
            <a:pPr marL="0" lvl="0" indent="0" algn="l" rtl="0">
              <a:spcBef>
                <a:spcPts val="0"/>
              </a:spcBef>
              <a:spcAft>
                <a:spcPts val="0"/>
              </a:spcAft>
              <a:buSzPts val="1800"/>
              <a:buFont typeface="Merriweather Sans"/>
              <a:buNone/>
            </a:pPr>
            <a:endParaRPr>
              <a:solidFill>
                <a:srgbClr val="7F7F7F"/>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8da8bd800a_7_3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1" name="Google Shape;1121;g8da8bd800a_7_35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a:t>The next application relies on us having identified a phenotype either from a gene we want to target or from patient cells with the disease. Here we are going to use Cell Painting to identify chemical regulators of a given phenotype by doing virtual screening.</a:t>
            </a:r>
            <a:endParaRPr/>
          </a:p>
          <a:p>
            <a:pPr marL="0" lvl="0" indent="0" algn="l" rtl="0">
              <a:spcBef>
                <a:spcPts val="0"/>
              </a:spcBef>
              <a:spcAft>
                <a:spcPts val="0"/>
              </a:spcAft>
              <a:buSzPts val="1800"/>
              <a:buFont typeface="Merriweather Sans"/>
              <a:buNone/>
            </a:pPr>
            <a:endParaRPr/>
          </a:p>
          <a:p>
            <a:pPr marL="0" lvl="0" indent="0" algn="l" rtl="0">
              <a:spcBef>
                <a:spcPts val="0"/>
              </a:spcBef>
              <a:spcAft>
                <a:spcPts val="0"/>
              </a:spcAft>
              <a:buNone/>
            </a:pPr>
            <a:endParaRPr>
              <a:solidFill>
                <a:srgbClr val="7F7F7F"/>
              </a:solidFill>
            </a:endParaRPr>
          </a:p>
        </p:txBody>
      </p:sp>
      <p:sp>
        <p:nvSpPr>
          <p:cNvPr id="1122" name="Google Shape;1122;g8da8bd800a_7_35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 sz="3300">
                <a:latin typeface="Gill Sans"/>
                <a:ea typeface="Gill Sans"/>
                <a:cs typeface="Gill Sans"/>
                <a:sym typeface="Gill Sans"/>
              </a:rPr>
              <a:t>25</a:t>
            </a:fld>
            <a:endParaRPr sz="3300">
              <a:latin typeface="Gill Sans"/>
              <a:ea typeface="Gill Sans"/>
              <a:cs typeface="Gill Sans"/>
              <a:sym typeface="Gill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27d7111bbf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1" name="Google Shape;1181;g27d7111bbfd_0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So let’s say we have a gene, YAP1, and we want to find chemical regulators for it. We could figure out what YAP1’s function is in the cell, and then design a customized assay to screen compounds to find regulators. However, we can also use computational techniques to skip those steps. First, we collect the Cell Painting profile from perturbing YAP1. (CLICK) Then we query our virtual database of Cell Painting profiles that have previously been collected - this is a public database we made at Broad and now we have one 5 times larger I will describe at the end of the talk. (CLICK) And we simply match them! We can look for both correlations and anti-correlations, and select a subset of 1% of the compounds to take on to wet lab testing. (CLICK) We did this for 7 genes, and depending how you count, we found successful compounds for 30-50% of them, entirely virtually. (CLICK) In one case, we found compounds that look promising for sarcoma which (CLICK) caused Anne to launch a startup to pursue them.</a:t>
            </a:r>
            <a:endParaRPr/>
          </a:p>
        </p:txBody>
      </p:sp>
      <p:sp>
        <p:nvSpPr>
          <p:cNvPr id="1182" name="Google Shape;1182;g27d7111bbfd_0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da8bd800a_7_1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6" name="Google Shape;1236;g8da8bd800a_7_19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Another major challenge in drug discovery is identifying the mechanism of action of a compound. Can Cell Painting help here?</a:t>
            </a:r>
            <a:endParaRPr/>
          </a:p>
          <a:p>
            <a:pPr marL="0" lvl="0" indent="0" algn="l" rtl="0">
              <a:spcBef>
                <a:spcPts val="0"/>
              </a:spcBef>
              <a:spcAft>
                <a:spcPts val="0"/>
              </a:spcAft>
              <a:buNone/>
            </a:pPr>
            <a:endParaRPr>
              <a:solidFill>
                <a:srgbClr val="7F7F7F"/>
              </a:solidFill>
            </a:endParaRPr>
          </a:p>
        </p:txBody>
      </p:sp>
      <p:sp>
        <p:nvSpPr>
          <p:cNvPr id="1237" name="Google Shape;1237;g8da8bd800a_7_19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 sz="3300">
                <a:latin typeface="Gill Sans"/>
                <a:ea typeface="Gill Sans"/>
                <a:cs typeface="Gill Sans"/>
                <a:sym typeface="Gill Sans"/>
              </a:rPr>
              <a:t>27</a:t>
            </a:fld>
            <a:endParaRPr sz="3300">
              <a:latin typeface="Gill Sans"/>
              <a:ea typeface="Gill Sans"/>
              <a:cs typeface="Gill Sans"/>
              <a:sym typeface="Gill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f1bce1ebb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f1bce1ebb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 turns out that Cell Painting can predict small molecules’ mechanism of action, or MOA. In fact, it can do so just as well as mRNA profiling, which was a big surprise to us at the time, given that Cell Painting is a fraction of the cost. Greg Way in our lab led this work to compare these two high-throughput profiling assays: Cell Painting, which looks at cell morphology, and L1000, which examines the transcriptional state of about 1,000 genes. We tested around 1,500 compounds, mostly FDA-approved drugs, across various doses. If we focus on this last bar which covers all doses, we see that for about a third of the mechanisms in this dataset, the compounds were significantly tightly clustered using imaging, for a third they were clustered by mRNA profiles, and a third could be captured by either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(CLICK) Next, we performed a supervised analysis and trained classifiers for each mechanism class. The two axes show a classification metric (the area under the precision-recall curve) for both assays. As expected, some mechanisms of action were better predicted in one assay compared to the other, indicating a complementary relationship between them, but overall Cell Painting performs well.</a:t>
            </a:r>
            <a:endParaRPr/>
          </a:p>
          <a:p>
            <a:pPr marL="0" lvl="0" indent="0" algn="l" rtl="0">
              <a:spcBef>
                <a:spcPts val="0"/>
              </a:spcBef>
              <a:spcAft>
                <a:spcPts val="0"/>
              </a:spcAft>
              <a:buNone/>
            </a:pPr>
            <a:endParaRPr/>
          </a:p>
          <a:p>
            <a:pPr marL="0" lvl="0" indent="0" algn="l" rtl="0">
              <a:spcBef>
                <a:spcPts val="0"/>
              </a:spcBef>
              <a:spcAft>
                <a:spcPts val="0"/>
              </a:spcAft>
              <a:buNone/>
            </a:pPr>
            <a:endParaRPr>
              <a:solidFill>
                <a:srgbClr val="7F7F7F"/>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1fa18cb186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g1fa18cb1868_0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We also looked at protein profiling and found Cell Painting to be complementary. For this we collaborated with Nomic bio who invented nELISA to capture 191 secreted protein levels, very sensitively and accurately. In fact, they only need the supernatant from the Cell Painting samples so it doesn’t add any cost to sample preparation. (CLICK) They have used this to profile more than 10,000 samples which is phenomenal scale for the proteome; it allowed them to cluster cytokines accurately. (CLICK) We ran a similar mechanism of action study as I just showed you for mRNA, and we found that protein profiles are also complementary to Cell Painting - we see mechanism classes in the top left and bottom right of the scatterplot that were better detected by one or the other. In the case of nELISA, you can examine the actual proteins whose levels are changing to gain further insight into the mechanism of a compound.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16" name="Google Shape;1316;g1fa18cb1868_0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f356dfdb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f356dfdb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We will explore an  interesting idea today: what if robots and AI could step in and turn things around? The chart you're seeing on the slide comes from Nature Review's Drug Discovery, and it shows something striking. We've seen a surge in investment funneled into AI companies focusing on drug discovery.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Now, granted, it's still early days and most of the projects are in the preclinical phase, but the initial data is hard to ignore. The sector's productivity has been, frankly, pretty impressive so far.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Naturally, the real test will be how these AI-driven efforts hold up in clinical trials. But based on what we've seen, there's a lot of reason to be optimistic about how AI could reshape the landscape of drug discovery.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8da8bd800a_7_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9" name="Google Shape;1339;g8da8bd800a_7_33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Now we will turn to an application that relies more heavily on deep learning. Can we predict the outcome of an assay by correlating its readout to Cell Painting profiles? If we could, then we could predict many distinct, expensive assays on a huge compound library using a single Cell Painting assay. This could save a lot, especially for more expensive assays that require primary cells, organoids, or whole organisms.</a:t>
            </a:r>
            <a:endParaRPr/>
          </a:p>
          <a:p>
            <a:pPr marL="0" lvl="0" indent="0" algn="l" rtl="0">
              <a:spcBef>
                <a:spcPts val="0"/>
              </a:spcBef>
              <a:spcAft>
                <a:spcPts val="0"/>
              </a:spcAft>
              <a:buClr>
                <a:schemeClr val="dk1"/>
              </a:buClr>
              <a:buSzPts val="1800"/>
              <a:buFont typeface="Merriweather Sans"/>
              <a:buNone/>
            </a:pPr>
            <a:endParaRPr/>
          </a:p>
          <a:p>
            <a:pPr marL="0" lvl="0" indent="0" algn="l" rtl="0">
              <a:spcBef>
                <a:spcPts val="0"/>
              </a:spcBef>
              <a:spcAft>
                <a:spcPts val="0"/>
              </a:spcAft>
              <a:buNone/>
            </a:pPr>
            <a:endParaRPr>
              <a:solidFill>
                <a:srgbClr val="7F7F7F"/>
              </a:solidFill>
            </a:endParaRPr>
          </a:p>
        </p:txBody>
      </p:sp>
      <p:sp>
        <p:nvSpPr>
          <p:cNvPr id="1340" name="Google Shape;1340;g8da8bd800a_7_33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 sz="3300">
                <a:latin typeface="Gill Sans"/>
                <a:ea typeface="Gill Sans"/>
                <a:cs typeface="Gill Sans"/>
                <a:sym typeface="Gill Sans"/>
              </a:rPr>
              <a:t>30</a:t>
            </a:fld>
            <a:endParaRPr sz="3300">
              <a:latin typeface="Gill Sans"/>
              <a:ea typeface="Gill Sans"/>
              <a:cs typeface="Gill Sans"/>
              <a:sym typeface="Gill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de83eaf2a2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2" name="Google Shape;1382;gde83eaf2a2_2_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a:t>How could this work? Well first, it may help to know that to some degree it is possible to use neural networks to predict a compound’s activity in an assay based on its structure alone (CLICK CLICK CLICK to get the top row). That is already pretty exciting - it only works for about 6% of the assays. Reducing millions of dollars of screening costs by 6% is nice, but can we do better? Let’s give the system more information. (CLICK) What if we provide image and mRNA profiles? (CLICK CLICK) It turns out that images predict the highest percentage of assays when used alone - 28 out of 270 assays is around 10%. And of course there is the potential to increase that by combining data types - if you want to learn more please check out the paper.</a:t>
            </a:r>
            <a:endParaRPr/>
          </a:p>
          <a:p>
            <a:pPr marL="0" lvl="0" indent="0" algn="l" rtl="0">
              <a:spcBef>
                <a:spcPts val="0"/>
              </a:spcBef>
              <a:spcAft>
                <a:spcPts val="0"/>
              </a:spcAft>
              <a:buClr>
                <a:schemeClr val="dk1"/>
              </a:buClr>
              <a:buSzPts val="1100"/>
              <a:buFont typeface="Arial"/>
              <a:buNone/>
            </a:pPr>
            <a:endParaRPr>
              <a:solidFill>
                <a:srgbClr val="7F7F7F"/>
              </a:solidFill>
            </a:endParaRPr>
          </a:p>
          <a:p>
            <a:pPr marL="0" lvl="0" indent="0" algn="l" rtl="0">
              <a:spcBef>
                <a:spcPts val="0"/>
              </a:spcBef>
              <a:spcAft>
                <a:spcPts val="0"/>
              </a:spcAft>
              <a:buSzPts val="1400"/>
              <a:buNone/>
            </a:pPr>
            <a:endParaRPr>
              <a:solidFill>
                <a:srgbClr val="7F7F7F"/>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8da8bd800a_7_3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8" name="Google Shape;1428;g8da8bd800a_7_36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a:t>I wanted to close with a quick preview of our next big project –– can we identify profiles associated with various types of toxicity?  </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9772b1e00f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9772b1e00f_0_2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We're creating a consortium of more than 100 scientists to pioneer an integrated approach for predicting chemical toxicity. Current methods for this involve animal testing, which is expensive, has ethical concerns and is often inaccurate. So the field really needs alternatives!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Our consortium will collect data on compounds with known liver toxicity and profile them using multiplex assays including Cell Painting.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Our goal will be to test if simple, cheap assays like Cell Painting, can be used to predict whether a chemical will be toxic to humans, and we think this could be one of the most impactful ways of transforming the testing process in both agchem and pharmaceutical industries.</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1b8b878580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7" name="Google Shape;1477;g21b8b878580_1_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a:t>So let's zoom in a bit. The major limiting factor in this field is the lack of ground truth – that is, the lack of a set of compounds where the ‘correct’ answer (toxic vs nontoxic but also what types of toxicity) is known. So we plan to collect the data that is needed. </a:t>
            </a:r>
            <a:endParaRPr/>
          </a:p>
          <a:p>
            <a:pPr marL="0" lvl="0" indent="0" algn="l" rtl="0">
              <a:spcBef>
                <a:spcPts val="0"/>
              </a:spcBef>
              <a:spcAft>
                <a:spcPts val="0"/>
              </a:spcAft>
              <a:buClr>
                <a:schemeClr val="dk1"/>
              </a:buClr>
              <a:buFont typeface="Arial"/>
              <a:buNone/>
            </a:pPr>
            <a:r>
              <a:rPr lang="en"/>
              <a:t>Box 1) (CLICK) We want to predict human outputs but there is much more rat tox data available so our partners will donate compounds that have rat liver studies already completed, which we will gather along with public human clinical data.</a:t>
            </a:r>
            <a:endParaRPr/>
          </a:p>
          <a:p>
            <a:pPr marL="0" lvl="0" indent="0" algn="l" rtl="0">
              <a:spcBef>
                <a:spcPts val="0"/>
              </a:spcBef>
              <a:spcAft>
                <a:spcPts val="0"/>
              </a:spcAft>
              <a:buClr>
                <a:schemeClr val="dk1"/>
              </a:buClr>
              <a:buFont typeface="Arial"/>
              <a:buNone/>
            </a:pPr>
            <a:r>
              <a:rPr lang="en"/>
              <a:t>Box 2) (CLICK) We will then take advantage of new methods for high-throughput profiling, capturing images, mRNA levels, and protein levels for each compound and figure out whether any of the biological information in these inputs can predict outcomes we care about, in this case, toxicity outcomes.</a:t>
            </a:r>
            <a:br>
              <a:rPr lang="en"/>
            </a:br>
            <a:r>
              <a:rPr lang="en"/>
              <a:t>Box 3) (CLICK) We will use a range of cell model systems in terms of complexity &amp; physiological relevance</a:t>
            </a:r>
            <a:endParaRPr/>
          </a:p>
          <a:p>
            <a:pPr marL="0" lvl="0" indent="0" algn="l" rtl="0">
              <a:spcBef>
                <a:spcPts val="0"/>
              </a:spcBef>
              <a:spcAft>
                <a:spcPts val="0"/>
              </a:spcAft>
              <a:buClr>
                <a:schemeClr val="dk1"/>
              </a:buClr>
              <a:buFont typeface="Arial"/>
              <a:buNone/>
            </a:pPr>
            <a:r>
              <a:rPr lang="en"/>
              <a:t>Box 4) (CLICK) And then together address the many data science challenges we need to overcome</a:t>
            </a:r>
            <a:endParaRPr/>
          </a:p>
          <a:p>
            <a:pPr marL="0" lvl="0" indent="0" algn="l" rtl="0">
              <a:spcBef>
                <a:spcPts val="0"/>
              </a:spcBef>
              <a:spcAft>
                <a:spcPts val="0"/>
              </a:spcAft>
              <a:buClr>
                <a:schemeClr val="dk1"/>
              </a:buClr>
              <a:buFont typeface="Arial"/>
              <a:buNone/>
            </a:pPr>
            <a:r>
              <a:rPr lang="en"/>
              <a:t>Box 5) (CLICK) Ultimately, we will produce not just the data and methods, but also a community well-versed in these new approaches to tox prediction. </a:t>
            </a:r>
            <a:endParaRPr/>
          </a:p>
          <a:p>
            <a:pPr marL="0" lvl="0" indent="0" algn="l" rtl="0">
              <a:spcBef>
                <a:spcPts val="0"/>
              </a:spcBef>
              <a:spcAft>
                <a:spcPts val="0"/>
              </a:spcAft>
              <a:buNone/>
            </a:pPr>
            <a:endParaRPr>
              <a:solidFill>
                <a:srgbClr val="7F7F7F"/>
              </a:solidFill>
            </a:endParaRPr>
          </a:p>
          <a:p>
            <a:pPr marL="0" lvl="0" indent="0" algn="l" rtl="0">
              <a:spcBef>
                <a:spcPts val="0"/>
              </a:spcBef>
              <a:spcAft>
                <a:spcPts val="0"/>
              </a:spcAft>
              <a:buNone/>
            </a:pPr>
            <a:endParaRPr>
              <a:solidFill>
                <a:srgbClr val="7F7F7F"/>
              </a:solidFill>
            </a:endParaRPr>
          </a:p>
        </p:txBody>
      </p:sp>
      <p:sp>
        <p:nvSpPr>
          <p:cNvPr id="1478" name="Google Shape;1478;g21b8b878580_1_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1e7dc648f7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1e7dc648f78_1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have just completed a different Consortium, JUMP, with 10 pharmaceutical companies involved. Here, our goal was to create the world’s largest public Cell Painting dataset of chemical and genetic perturbations and it has now been released (CLICK), covering half the genome overexpressed, half knocked down, and 146,000 small molecules, including reprocessing an existing batch. You can see how to access the data here…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830b175b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830b175b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and also browse around the data using these portals created by two companies.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2830b175b20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2830b175b2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am thrilled to note that the dataset is already being used by the community, we see in our downloads but also more concretely in the papers that have been coming out in the last months, some from our own partners of course but also others who’ve taken it and run with it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8da8bd800a_7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8da8bd800a_7_11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a:t>I hope you enjoyed this tour of some of the advancements in machine learning applied to the world of images and Cell Painting. Collectively we hope that these, and other innovations in AI for drug discovery more broadly, start to break the curve to lower the costs and timelines for developing drugs.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8da8bd800a_7_4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2" name="Google Shape;1572;g8da8bd800a_7_40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So that’s what we wanted to share</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That’s our lab, and we’d like to thank all our collaborators and funding sources for this work.</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700"/>
              <a:buFont typeface="Merriweather Sans"/>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7f356dfdb8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1" name="Google Shape;371;g27f356dfdb8_1_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So, what's the aim for today's discussion? Mainly, I want to strip away some of the mystique around the term "AI in drug discovery." We've got a plethora of data sources and techniques, and my research primarily focuses on image-based data. My hope is that by shedding light on this one area, you'll better understand how AI can be applied in multiple facets of drug discovery, like structure-based drug design or even literature searches.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Now, I might use the terms AI and machine learning interchangeably. Sometimes, it's not even AI or machine learning, just straight-up data and computation. So don’t worry about the labels too much, at least for today.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b="1">
                <a:solidFill>
                  <a:schemeClr val="dk1"/>
                </a:solidFill>
              </a:rPr>
              <a:t>(CLICK) </a:t>
            </a:r>
            <a:r>
              <a:rPr lang="en"/>
              <a:t>The drug development process as you known is more like spaghetti than a linear pipeline, but computational methods have shown promise in streamlining individual steps. That's been the initial win for AI in this field.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b="1">
                <a:solidFill>
                  <a:schemeClr val="dk1"/>
                </a:solidFill>
              </a:rPr>
              <a:t>(CLICK) </a:t>
            </a:r>
            <a:r>
              <a:rPr lang="en"/>
              <a:t>The million-dollar question remains: Could computational methods actually outperform humans in drug discovery? I'll share some instances where we're headed in that direction, and it's pretty exhilarating to consider the possibilities.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solidFill>
                <a:srgbClr val="7F7F7F"/>
              </a:solidFill>
            </a:endParaRPr>
          </a:p>
        </p:txBody>
      </p:sp>
      <p:sp>
        <p:nvSpPr>
          <p:cNvPr id="372" name="Google Shape;372;g27f356dfdb8_1_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 sz="3300">
                <a:latin typeface="Gill Sans"/>
                <a:ea typeface="Gill Sans"/>
                <a:cs typeface="Gill Sans"/>
                <a:sym typeface="Gill Sans"/>
              </a:rPr>
              <a:t>4</a:t>
            </a:fld>
            <a:endParaRPr sz="3300">
              <a:latin typeface="Gill Sans"/>
              <a:ea typeface="Gill Sans"/>
              <a:cs typeface="Gill Sans"/>
              <a:sym typeface="Gill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80baf47a7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80baf47a7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Diving deeper into my specialized field, let's talk about image analysis. It's just one branch of the many ways to discover drugs, but it's where we've seen some transformative changes. You've all heard of high-content screening  -- it's all about taking cell images to read out certain phenotypes that biologists care about. Over the past decade, there have been leaps in the tech involved. We've gotten a lot better at identifying cells, known as segmentation, extracting valuable features, and even refining technical artifacts. There's also something called virtual staining, where we can predict what a stain would look like from just a bright-field image.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b="1" dirty="0">
                <a:solidFill>
                  <a:schemeClr val="dk1"/>
                </a:solidFill>
              </a:rPr>
              <a:t>(CLICK) </a:t>
            </a:r>
            <a:r>
              <a:rPr lang="en" dirty="0"/>
              <a:t>Now, many of you may not know our lab by name, but you might've encountered our software, </a:t>
            </a:r>
            <a:r>
              <a:rPr lang="en" dirty="0" err="1"/>
              <a:t>CellProfiler</a:t>
            </a:r>
            <a:r>
              <a:rPr lang="en" dirty="0"/>
              <a:t>. Anne Carpenter – my co-lead – started this about 20 years ago and it's now one of the go-to platforms for high-throughput image analysis. Initially, it used classical techniques borrowed from other disciplines. These days, we've incorporated deep learning, which adds a new layer of precision in identifying cells and extracting just about everything we can know about them.</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da8bd800a_2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3" name="Google Shape;433;g8da8bd800a_2_6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Biologists have an array of things they like to measure from images. We're talking about counting cells, shapes, sizes, stain intensities, color channel correlations, and even the relationships between cell and how they grow in a tissue. Deep learning has been somewhat of a game-changer here. Back when CellProfiler was just getting started, the best we could do was analyze a simple monolayer of cells in a dish. Fast forward to today, and we're capable of identifying highly complex structures in intricate biological systems.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As many of you are creating increasingly sophisticated model systems, know that image analysis is keeping pace. It can handle complex multi-frame image types like time-lapse and even 3D images.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So here's the big takeaway of the talk: if you can see it in an image, you can almost certainly quantify it. And once you can quantify something, you're talking about the capability to conduct large-scale experiments, like screening your entire chemical library or the entire genome. That's a pretty monumental leap in the field.</a:t>
            </a:r>
            <a:endParaRPr/>
          </a:p>
          <a:p>
            <a:pPr marL="0" lvl="0" indent="0" algn="l" rtl="0">
              <a:spcBef>
                <a:spcPts val="0"/>
              </a:spcBef>
              <a:spcAft>
                <a:spcPts val="0"/>
              </a:spcAft>
              <a:buNone/>
            </a:pPr>
            <a:endParaRPr>
              <a:solidFill>
                <a:srgbClr val="7F7F7F"/>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da8bd800a_2_2358:notes"/>
          <p:cNvSpPr>
            <a:spLocks noGrp="1" noRot="1" noChangeAspect="1"/>
          </p:cNvSpPr>
          <p:nvPr>
            <p:ph type="sldImg" idx="2"/>
          </p:nvPr>
        </p:nvSpPr>
        <p:spPr>
          <a:xfrm>
            <a:off x="1715245" y="685800"/>
            <a:ext cx="3427418" cy="3428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8da8bd800a_2_2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t>A specific initiative that really drives home the importance of machine learning in image analysis was our universal nucleus finder, which was developed as part of Kaggle's Data Science Bowl in 2018. Back then, deep learning for image analysis was becoming feasible, but each model had to be individually trained. You needed biologists to outline the structures in images as a sort of "training data," and this was case-specific.</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 sz="1100" b="1">
                <a:solidFill>
                  <a:schemeClr val="dk1"/>
                </a:solidFill>
              </a:rPr>
              <a:t>(CLICK) </a:t>
            </a:r>
            <a:r>
              <a:rPr lang="en" sz="1100"/>
              <a:t>We found ourselves  asking: Biologists can identify nuclei in virtually any image. Why can't we make a model that's just as versatile? So we set about gathering a vast dataset, around 37,000 images of nuclei, but from a wide range of sources to ensure the diversity needed for a more universal application. </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 sz="1100" b="1">
                <a:solidFill>
                  <a:schemeClr val="dk1"/>
                </a:solidFill>
              </a:rPr>
              <a:t>(CLICK) </a:t>
            </a:r>
            <a:r>
              <a:rPr lang="en" sz="1100"/>
              <a:t>The results were compelling. Not only did these machine learning models outperform our software, CellProfiler, in accuracy, but they did so without any manual tuning. This is what we call generalizability in machine learning, and it's a big deal. It removes a lot of the tedium involved in adapting machine-learning solutions to various problems. Now we have web apps and other software projects that utilize this dataset and continue to evolve, capable of analyzing any image with any staining method. That's a quite a milestone!</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None/>
            </a:pPr>
            <a:endParaRPr sz="1100"/>
          </a:p>
        </p:txBody>
      </p:sp>
      <p:sp>
        <p:nvSpPr>
          <p:cNvPr id="465" name="Google Shape;465;g8da8bd800a_2_2358:notes"/>
          <p:cNvSpPr txBox="1">
            <a:spLocks noGrp="1"/>
          </p:cNvSpPr>
          <p:nvPr>
            <p:ph type="sldNum" idx="12"/>
          </p:nvPr>
        </p:nvSpPr>
        <p:spPr>
          <a:xfrm>
            <a:off x="3885010" y="8684684"/>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da8bd800a_2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8da8bd800a_2_15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dirty="0"/>
              <a:t>Now, these advanced machine learning methods aren't just cool tech; they have real-world implications. Over the years, our lab has focused on a range of projects. While funding limitations often restrict how far we can take an initial promising compound, there have been successes. The bottom right example of repurposing is a case where our software helped bring something all the way through clinical trial success.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Up to this point, we've talked about analyzing phenotypes that are fairly straightforward—things like size, shape, or intensity where biologists know exactly what they're after. But what about complex phenotypes, such as cells that appear metastatic or migratory? This is where machine learning really shines and can help us analyze far more complex variables that can't be boiled down to a single metric.</a:t>
            </a:r>
            <a:endParaRPr dirty="0"/>
          </a:p>
          <a:p>
            <a:pPr marL="0" lvl="0" indent="0" algn="l" rtl="0">
              <a:spcBef>
                <a:spcPts val="0"/>
              </a:spcBef>
              <a:spcAft>
                <a:spcPts val="0"/>
              </a:spcAft>
              <a:buNone/>
            </a:pPr>
            <a:endParaRPr dirty="0">
              <a:solidFill>
                <a:srgbClr val="7F7F7F"/>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80baf47a7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80baf47a7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To tackle these more complex phenotypes, we initially developed </a:t>
            </a:r>
            <a:r>
              <a:rPr lang="en" dirty="0" err="1"/>
              <a:t>CellProfiler</a:t>
            </a:r>
            <a:r>
              <a:rPr lang="en" dirty="0"/>
              <a:t> Analyst as an open-source software. Beth </a:t>
            </a:r>
            <a:r>
              <a:rPr lang="en" dirty="0" err="1"/>
              <a:t>Cimini’s</a:t>
            </a:r>
            <a:r>
              <a:rPr lang="en" dirty="0"/>
              <a:t> lab has taken it a step further by focusing on a deep learning-based version known as </a:t>
            </a:r>
            <a:r>
              <a:rPr lang="en" dirty="0" err="1"/>
              <a:t>Piximi</a:t>
            </a:r>
            <a:r>
              <a:rPr lang="en" dirty="0"/>
              <a:t>. This tool broadens the spectrum, allowing researchers to delve into any phenotype they're interested in studying.</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This shift towards more machine learning-centric tools is really what underpins the assurance that if you can visualize a phenotype in your images, then you should absolutely be able to quantify it. </a:t>
            </a: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NoPeople">
  <p:cSld name="NoPeople">
    <p:spTree>
      <p:nvGrpSpPr>
        <p:cNvPr id="1" name="Shape 11"/>
        <p:cNvGrpSpPr/>
        <p:nvPr/>
      </p:nvGrpSpPr>
      <p:grpSpPr>
        <a:xfrm>
          <a:off x="0" y="0"/>
          <a:ext cx="0" cy="0"/>
          <a:chOff x="0" y="0"/>
          <a:chExt cx="0" cy="0"/>
        </a:xfrm>
      </p:grpSpPr>
      <p:grpSp>
        <p:nvGrpSpPr>
          <p:cNvPr id="12" name="Google Shape;12;p2"/>
          <p:cNvGrpSpPr/>
          <p:nvPr/>
        </p:nvGrpSpPr>
        <p:grpSpPr>
          <a:xfrm>
            <a:off x="0" y="-20090"/>
            <a:ext cx="9143172" cy="515657"/>
            <a:chOff x="0" y="-30361"/>
            <a:chExt cx="13817700" cy="779291"/>
          </a:xfrm>
        </p:grpSpPr>
        <p:sp>
          <p:nvSpPr>
            <p:cNvPr id="13" name="Google Shape;13;p2"/>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b="0" i="0" u="none" strike="noStrike" cap="none">
                <a:latin typeface="Calibri"/>
                <a:ea typeface="Calibri"/>
                <a:cs typeface="Calibri"/>
                <a:sym typeface="Calibri"/>
              </a:endParaRPr>
            </a:p>
          </p:txBody>
        </p:sp>
        <p:sp>
          <p:nvSpPr>
            <p:cNvPr id="14" name="Google Shape;14;p2"/>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b="0" i="0" u="none" strike="noStrike" cap="none">
                <a:latin typeface="Calibri"/>
                <a:ea typeface="Calibri"/>
                <a:cs typeface="Calibri"/>
                <a:sym typeface="Calibri"/>
              </a:endParaRPr>
            </a:p>
          </p:txBody>
        </p:sp>
      </p:grpSp>
      <p:sp>
        <p:nvSpPr>
          <p:cNvPr id="15" name="Google Shape;15;p2"/>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21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2100"/>
              <a:buFont typeface="Nunito"/>
              <a:buNone/>
              <a:defRPr sz="2100" b="1" i="0" u="none" strike="noStrike" cap="none">
                <a:latin typeface="Nunito"/>
                <a:ea typeface="Nunito"/>
                <a:cs typeface="Nunito"/>
                <a:sym typeface="Nunito"/>
              </a:defRPr>
            </a:lvl2pPr>
            <a:lvl3pPr marR="38100" lvl="2" algn="ctr" rtl="0">
              <a:spcBef>
                <a:spcPts val="0"/>
              </a:spcBef>
              <a:spcAft>
                <a:spcPts val="0"/>
              </a:spcAft>
              <a:buSzPts val="2100"/>
              <a:buFont typeface="Nunito"/>
              <a:buNone/>
              <a:defRPr sz="2100" b="1" i="0" u="none" strike="noStrike" cap="none">
                <a:latin typeface="Nunito"/>
                <a:ea typeface="Nunito"/>
                <a:cs typeface="Nunito"/>
                <a:sym typeface="Nunito"/>
              </a:defRPr>
            </a:lvl3pPr>
            <a:lvl4pPr marR="38100" lvl="3" algn="ctr" rtl="0">
              <a:spcBef>
                <a:spcPts val="0"/>
              </a:spcBef>
              <a:spcAft>
                <a:spcPts val="0"/>
              </a:spcAft>
              <a:buSzPts val="2100"/>
              <a:buFont typeface="Nunito"/>
              <a:buNone/>
              <a:defRPr sz="2100" b="1" i="0" u="none" strike="noStrike" cap="none">
                <a:latin typeface="Nunito"/>
                <a:ea typeface="Nunito"/>
                <a:cs typeface="Nunito"/>
                <a:sym typeface="Nunito"/>
              </a:defRPr>
            </a:lvl4pPr>
            <a:lvl5pPr marR="38100" lvl="4" algn="ctr" rtl="0">
              <a:spcBef>
                <a:spcPts val="0"/>
              </a:spcBef>
              <a:spcAft>
                <a:spcPts val="0"/>
              </a:spcAft>
              <a:buSzPts val="2100"/>
              <a:buFont typeface="Nunito"/>
              <a:buNone/>
              <a:defRPr sz="2100" b="1" i="0" u="none" strike="noStrike" cap="none">
                <a:latin typeface="Nunito"/>
                <a:ea typeface="Nunito"/>
                <a:cs typeface="Nunito"/>
                <a:sym typeface="Nunito"/>
              </a:defRPr>
            </a:lvl5pPr>
            <a:lvl6pPr marR="38100" lvl="5" algn="ctr" rtl="0">
              <a:spcBef>
                <a:spcPts val="0"/>
              </a:spcBef>
              <a:spcAft>
                <a:spcPts val="0"/>
              </a:spcAft>
              <a:buSzPts val="2100"/>
              <a:buFont typeface="Nunito"/>
              <a:buNone/>
              <a:defRPr sz="2100" b="1" i="0" u="none" strike="noStrike" cap="none">
                <a:latin typeface="Nunito"/>
                <a:ea typeface="Nunito"/>
                <a:cs typeface="Nunito"/>
                <a:sym typeface="Nunito"/>
              </a:defRPr>
            </a:lvl6pPr>
            <a:lvl7pPr marR="38100" lvl="6" algn="ctr" rtl="0">
              <a:spcBef>
                <a:spcPts val="0"/>
              </a:spcBef>
              <a:spcAft>
                <a:spcPts val="0"/>
              </a:spcAft>
              <a:buSzPts val="2100"/>
              <a:buFont typeface="Nunito"/>
              <a:buNone/>
              <a:defRPr sz="2100" b="1" i="0" u="none" strike="noStrike" cap="none">
                <a:latin typeface="Nunito"/>
                <a:ea typeface="Nunito"/>
                <a:cs typeface="Nunito"/>
                <a:sym typeface="Nunito"/>
              </a:defRPr>
            </a:lvl7pPr>
            <a:lvl8pPr marR="38100" lvl="7" algn="ctr" rtl="0">
              <a:spcBef>
                <a:spcPts val="0"/>
              </a:spcBef>
              <a:spcAft>
                <a:spcPts val="0"/>
              </a:spcAft>
              <a:buSzPts val="2100"/>
              <a:buFont typeface="Nunito"/>
              <a:buNone/>
              <a:defRPr sz="2100" b="1" i="0" u="none" strike="noStrike" cap="none">
                <a:latin typeface="Nunito"/>
                <a:ea typeface="Nunito"/>
                <a:cs typeface="Nunito"/>
                <a:sym typeface="Nunito"/>
              </a:defRPr>
            </a:lvl8pPr>
            <a:lvl9pPr marR="38100" lvl="8" algn="ctr" rtl="0">
              <a:spcBef>
                <a:spcPts val="0"/>
              </a:spcBef>
              <a:spcAft>
                <a:spcPts val="0"/>
              </a:spcAft>
              <a:buSzPts val="2100"/>
              <a:buFont typeface="Nunito"/>
              <a:buNone/>
              <a:defRPr sz="2100" b="1" i="0" u="none" strike="noStrike" cap="none">
                <a:latin typeface="Nunito"/>
                <a:ea typeface="Nunito"/>
                <a:cs typeface="Nunito"/>
                <a:sym typeface="Nunito"/>
              </a:defRPr>
            </a:lvl9pPr>
          </a:lstStyle>
          <a:p>
            <a:endParaRPr/>
          </a:p>
        </p:txBody>
      </p:sp>
      <p:sp>
        <p:nvSpPr>
          <p:cNvPr id="16" name="Google Shape;16;p2"/>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pic>
        <p:nvPicPr>
          <p:cNvPr id="17" name="Google Shape;17;p2"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_AND_BODY_1">
    <p:spTree>
      <p:nvGrpSpPr>
        <p:cNvPr id="1" name="Shape 148"/>
        <p:cNvGrpSpPr/>
        <p:nvPr/>
      </p:nvGrpSpPr>
      <p:grpSpPr>
        <a:xfrm>
          <a:off x="0" y="0"/>
          <a:ext cx="0" cy="0"/>
          <a:chOff x="0" y="0"/>
          <a:chExt cx="0" cy="0"/>
        </a:xfrm>
      </p:grpSpPr>
      <p:grpSp>
        <p:nvGrpSpPr>
          <p:cNvPr id="149" name="Google Shape;149;p11"/>
          <p:cNvGrpSpPr/>
          <p:nvPr/>
        </p:nvGrpSpPr>
        <p:grpSpPr>
          <a:xfrm>
            <a:off x="-286" y="1433080"/>
            <a:ext cx="9143172" cy="3099832"/>
            <a:chOff x="-13496" y="2165755"/>
            <a:chExt cx="13817700" cy="4684649"/>
          </a:xfrm>
        </p:grpSpPr>
        <p:sp>
          <p:nvSpPr>
            <p:cNvPr id="150" name="Google Shape;150;p11"/>
            <p:cNvSpPr/>
            <p:nvPr/>
          </p:nvSpPr>
          <p:spPr>
            <a:xfrm>
              <a:off x="-13496" y="2165755"/>
              <a:ext cx="13817700" cy="23073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b="0" i="0" u="none" strike="noStrike" cap="none">
                <a:latin typeface="Calibri"/>
                <a:ea typeface="Calibri"/>
                <a:cs typeface="Calibri"/>
                <a:sym typeface="Calibri"/>
              </a:endParaRPr>
            </a:p>
          </p:txBody>
        </p:sp>
        <p:sp>
          <p:nvSpPr>
            <p:cNvPr id="151" name="Google Shape;151;p11"/>
            <p:cNvSpPr/>
            <p:nvPr/>
          </p:nvSpPr>
          <p:spPr>
            <a:xfrm>
              <a:off x="-13496" y="4432704"/>
              <a:ext cx="13817700" cy="24177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b="0" i="0" u="none" strike="noStrike" cap="none">
                <a:latin typeface="Calibri"/>
                <a:ea typeface="Calibri"/>
                <a:cs typeface="Calibri"/>
                <a:sym typeface="Calibri"/>
              </a:endParaRPr>
            </a:p>
          </p:txBody>
        </p:sp>
      </p:grpSp>
      <p:sp>
        <p:nvSpPr>
          <p:cNvPr id="152" name="Google Shape;152;p11"/>
          <p:cNvSpPr txBox="1">
            <a:spLocks noGrp="1"/>
          </p:cNvSpPr>
          <p:nvPr>
            <p:ph type="title"/>
          </p:nvPr>
        </p:nvSpPr>
        <p:spPr>
          <a:xfrm>
            <a:off x="-8934" y="1433220"/>
            <a:ext cx="9153000" cy="2579400"/>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900"/>
              <a:buFont typeface="Nunito"/>
              <a:buNone/>
              <a:defRPr sz="3700" i="0" u="none" strike="noStrike" cap="none">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pic>
        <p:nvPicPr>
          <p:cNvPr id="153" name="Google Shape;153;p11" descr="BroadInstLogoforDigitalRGB.png"/>
          <p:cNvPicPr preferRelativeResize="0"/>
          <p:nvPr/>
        </p:nvPicPr>
        <p:blipFill rotWithShape="1">
          <a:blip r:embed="rId2">
            <a:alphaModFix/>
          </a:blip>
          <a:srcRect/>
          <a:stretch/>
        </p:blipFill>
        <p:spPr>
          <a:xfrm>
            <a:off x="79263" y="4625679"/>
            <a:ext cx="1329243" cy="334762"/>
          </a:xfrm>
          <a:prstGeom prst="rect">
            <a:avLst/>
          </a:prstGeom>
          <a:noFill/>
          <a:ln>
            <a:noFill/>
          </a:ln>
        </p:spPr>
      </p:pic>
      <p:sp>
        <p:nvSpPr>
          <p:cNvPr id="154" name="Google Shape;154;p11"/>
          <p:cNvSpPr txBox="1"/>
          <p:nvPr/>
        </p:nvSpPr>
        <p:spPr>
          <a:xfrm>
            <a:off x="1459836" y="4538945"/>
            <a:ext cx="1095600" cy="5616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1200" b="0" i="0" u="none" strike="noStrike" cap="none">
                <a:solidFill>
                  <a:srgbClr val="000000"/>
                </a:solidFill>
                <a:latin typeface="Bell MT"/>
                <a:ea typeface="Bell MT"/>
                <a:cs typeface="Bell MT"/>
                <a:sym typeface="Bell MT"/>
              </a:rPr>
              <a:t>IMAGING</a:t>
            </a:r>
            <a:endParaRPr sz="1200"/>
          </a:p>
          <a:p>
            <a:pPr marL="0" marR="0" lvl="0" indent="0" algn="l" rtl="0">
              <a:lnSpc>
                <a:spcPct val="100000"/>
              </a:lnSpc>
              <a:spcBef>
                <a:spcPts val="0"/>
              </a:spcBef>
              <a:spcAft>
                <a:spcPts val="0"/>
              </a:spcAft>
              <a:buClr>
                <a:srgbClr val="000000"/>
              </a:buClr>
              <a:buSzPts val="800"/>
              <a:buFont typeface="Bell MT"/>
              <a:buNone/>
            </a:pPr>
            <a:r>
              <a:rPr lang="en" sz="1200" b="0" i="0" u="none" strike="noStrike" cap="none">
                <a:solidFill>
                  <a:srgbClr val="000000"/>
                </a:solidFill>
                <a:latin typeface="Bell MT"/>
                <a:ea typeface="Bell MT"/>
                <a:cs typeface="Bell MT"/>
                <a:sym typeface="Bell MT"/>
              </a:rPr>
              <a:t>PLATFORM</a:t>
            </a:r>
            <a:endParaRPr sz="12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ck-Regular Slide">
  <p:cSld name="Black-Regular Slide">
    <p:bg>
      <p:bgPr>
        <a:solidFill>
          <a:srgbClr val="000000"/>
        </a:solidFill>
        <a:effectLst/>
      </p:bgPr>
    </p:bg>
    <p:spTree>
      <p:nvGrpSpPr>
        <p:cNvPr id="1" name="Shape 155"/>
        <p:cNvGrpSpPr/>
        <p:nvPr/>
      </p:nvGrpSpPr>
      <p:grpSpPr>
        <a:xfrm>
          <a:off x="0" y="0"/>
          <a:ext cx="0" cy="0"/>
          <a:chOff x="0" y="0"/>
          <a:chExt cx="0" cy="0"/>
        </a:xfrm>
      </p:grpSpPr>
      <p:grpSp>
        <p:nvGrpSpPr>
          <p:cNvPr id="156" name="Google Shape;156;p12"/>
          <p:cNvGrpSpPr/>
          <p:nvPr/>
        </p:nvGrpSpPr>
        <p:grpSpPr>
          <a:xfrm>
            <a:off x="0" y="-227684"/>
            <a:ext cx="9143172" cy="997832"/>
            <a:chOff x="0" y="-344090"/>
            <a:chExt cx="13817700" cy="1507982"/>
          </a:xfrm>
        </p:grpSpPr>
        <p:sp>
          <p:nvSpPr>
            <p:cNvPr id="157" name="Google Shape;157;p12"/>
            <p:cNvSpPr/>
            <p:nvPr/>
          </p:nvSpPr>
          <p:spPr>
            <a:xfrm>
              <a:off x="0" y="-344090"/>
              <a:ext cx="13817700" cy="769200"/>
            </a:xfrm>
            <a:prstGeom prst="rect">
              <a:avLst/>
            </a:prstGeom>
            <a:gradFill>
              <a:gsLst>
                <a:gs pos="0">
                  <a:srgbClr val="000000"/>
                </a:gs>
                <a:gs pos="100000">
                  <a:srgbClr val="023C65"/>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158" name="Google Shape;158;p12"/>
            <p:cNvSpPr/>
            <p:nvPr/>
          </p:nvSpPr>
          <p:spPr>
            <a:xfrm>
              <a:off x="0" y="394692"/>
              <a:ext cx="13817700" cy="769200"/>
            </a:xfrm>
            <a:prstGeom prst="rect">
              <a:avLst/>
            </a:prstGeom>
            <a:gradFill>
              <a:gsLst>
                <a:gs pos="0">
                  <a:srgbClr val="023C65"/>
                </a:gs>
                <a:gs pos="100000">
                  <a:srgbClr val="000000"/>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159" name="Google Shape;159;p12"/>
          <p:cNvSpPr txBox="1">
            <a:spLocks noGrp="1"/>
          </p:cNvSpPr>
          <p:nvPr>
            <p:ph type="title"/>
          </p:nvPr>
        </p:nvSpPr>
        <p:spPr>
          <a:xfrm>
            <a:off x="-17852" y="-6700"/>
            <a:ext cx="7532100" cy="4824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2100"/>
              <a:buFont typeface="Nunito"/>
              <a:buNone/>
              <a:defRPr sz="2100" i="0" u="none" strike="noStrike" cap="none">
                <a:solidFill>
                  <a:srgbClr val="FFFFFF"/>
                </a:solidFill>
                <a:latin typeface="Nunito"/>
                <a:ea typeface="Nunito"/>
                <a:cs typeface="Nunito"/>
                <a:sym typeface="Nunito"/>
              </a:defRPr>
            </a:lvl1pPr>
            <a:lvl2pPr marR="38100" lvl="1" algn="ctr" rtl="0">
              <a:spcBef>
                <a:spcPts val="0"/>
              </a:spcBef>
              <a:spcAft>
                <a:spcPts val="0"/>
              </a:spcAft>
              <a:buSzPts val="2100"/>
              <a:buFont typeface="Nunito"/>
              <a:buNone/>
              <a:defRPr sz="2100" b="1" i="0" u="none" strike="noStrike" cap="none">
                <a:latin typeface="Nunito"/>
                <a:ea typeface="Nunito"/>
                <a:cs typeface="Nunito"/>
                <a:sym typeface="Nunito"/>
              </a:defRPr>
            </a:lvl2pPr>
            <a:lvl3pPr marR="38100" lvl="2" algn="ctr" rtl="0">
              <a:spcBef>
                <a:spcPts val="0"/>
              </a:spcBef>
              <a:spcAft>
                <a:spcPts val="0"/>
              </a:spcAft>
              <a:buSzPts val="2100"/>
              <a:buFont typeface="Nunito"/>
              <a:buNone/>
              <a:defRPr sz="2100" b="1" i="0" u="none" strike="noStrike" cap="none">
                <a:latin typeface="Nunito"/>
                <a:ea typeface="Nunito"/>
                <a:cs typeface="Nunito"/>
                <a:sym typeface="Nunito"/>
              </a:defRPr>
            </a:lvl3pPr>
            <a:lvl4pPr marR="38100" lvl="3" algn="ctr" rtl="0">
              <a:spcBef>
                <a:spcPts val="0"/>
              </a:spcBef>
              <a:spcAft>
                <a:spcPts val="0"/>
              </a:spcAft>
              <a:buSzPts val="2100"/>
              <a:buFont typeface="Nunito"/>
              <a:buNone/>
              <a:defRPr sz="2100" b="1" i="0" u="none" strike="noStrike" cap="none">
                <a:latin typeface="Nunito"/>
                <a:ea typeface="Nunito"/>
                <a:cs typeface="Nunito"/>
                <a:sym typeface="Nunito"/>
              </a:defRPr>
            </a:lvl4pPr>
            <a:lvl5pPr marR="38100" lvl="4" algn="ctr" rtl="0">
              <a:spcBef>
                <a:spcPts val="0"/>
              </a:spcBef>
              <a:spcAft>
                <a:spcPts val="0"/>
              </a:spcAft>
              <a:buSzPts val="2100"/>
              <a:buFont typeface="Nunito"/>
              <a:buNone/>
              <a:defRPr sz="2100" b="1" i="0" u="none" strike="noStrike" cap="none">
                <a:latin typeface="Nunito"/>
                <a:ea typeface="Nunito"/>
                <a:cs typeface="Nunito"/>
                <a:sym typeface="Nunito"/>
              </a:defRPr>
            </a:lvl5pPr>
            <a:lvl6pPr marR="38100" lvl="5" algn="ctr" rtl="0">
              <a:spcBef>
                <a:spcPts val="0"/>
              </a:spcBef>
              <a:spcAft>
                <a:spcPts val="0"/>
              </a:spcAft>
              <a:buSzPts val="2100"/>
              <a:buFont typeface="Nunito"/>
              <a:buNone/>
              <a:defRPr sz="2100" b="1" i="0" u="none" strike="noStrike" cap="none">
                <a:latin typeface="Nunito"/>
                <a:ea typeface="Nunito"/>
                <a:cs typeface="Nunito"/>
                <a:sym typeface="Nunito"/>
              </a:defRPr>
            </a:lvl6pPr>
            <a:lvl7pPr marR="38100" lvl="6" algn="ctr" rtl="0">
              <a:spcBef>
                <a:spcPts val="0"/>
              </a:spcBef>
              <a:spcAft>
                <a:spcPts val="0"/>
              </a:spcAft>
              <a:buSzPts val="2100"/>
              <a:buFont typeface="Nunito"/>
              <a:buNone/>
              <a:defRPr sz="2100" b="1" i="0" u="none" strike="noStrike" cap="none">
                <a:latin typeface="Nunito"/>
                <a:ea typeface="Nunito"/>
                <a:cs typeface="Nunito"/>
                <a:sym typeface="Nunito"/>
              </a:defRPr>
            </a:lvl7pPr>
            <a:lvl8pPr marR="38100" lvl="7" algn="ctr" rtl="0">
              <a:spcBef>
                <a:spcPts val="0"/>
              </a:spcBef>
              <a:spcAft>
                <a:spcPts val="0"/>
              </a:spcAft>
              <a:buSzPts val="2100"/>
              <a:buFont typeface="Nunito"/>
              <a:buNone/>
              <a:defRPr sz="2100" b="1" i="0" u="none" strike="noStrike" cap="none">
                <a:latin typeface="Nunito"/>
                <a:ea typeface="Nunito"/>
                <a:cs typeface="Nunito"/>
                <a:sym typeface="Nunito"/>
              </a:defRPr>
            </a:lvl8pPr>
            <a:lvl9pPr marR="38100" lvl="8" algn="ctr" rtl="0">
              <a:spcBef>
                <a:spcPts val="0"/>
              </a:spcBef>
              <a:spcAft>
                <a:spcPts val="0"/>
              </a:spcAft>
              <a:buSzPts val="2100"/>
              <a:buFont typeface="Nunito"/>
              <a:buNone/>
              <a:defRPr sz="2100" b="1" i="0" u="none" strike="noStrike" cap="none">
                <a:latin typeface="Nunito"/>
                <a:ea typeface="Nunito"/>
                <a:cs typeface="Nunito"/>
                <a:sym typeface="Nunito"/>
              </a:defRPr>
            </a:lvl9pPr>
          </a:lstStyle>
          <a:p>
            <a:endParaRPr/>
          </a:p>
        </p:txBody>
      </p:sp>
      <p:pic>
        <p:nvPicPr>
          <p:cNvPr id="160" name="Google Shape;160;p12"/>
          <p:cNvPicPr preferRelativeResize="0"/>
          <p:nvPr/>
        </p:nvPicPr>
        <p:blipFill rotWithShape="1">
          <a:blip r:embed="rId2">
            <a:alphaModFix/>
          </a:blip>
          <a:srcRect l="2308" t="12753" r="1091" b="9811"/>
          <a:stretch/>
        </p:blipFill>
        <p:spPr>
          <a:xfrm>
            <a:off x="7673756" y="41494"/>
            <a:ext cx="816908" cy="205740"/>
          </a:xfrm>
          <a:prstGeom prst="rect">
            <a:avLst/>
          </a:prstGeom>
          <a:noFill/>
          <a:ln>
            <a:noFill/>
          </a:ln>
        </p:spPr>
      </p:pic>
      <p:sp>
        <p:nvSpPr>
          <p:cNvPr id="161" name="Google Shape;161;p12"/>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chemeClr val="lt1"/>
              </a:buClr>
              <a:buSzPts val="800"/>
              <a:buFont typeface="Bell MT"/>
              <a:buNone/>
            </a:pPr>
            <a:r>
              <a:rPr lang="en" sz="800" b="0" i="0" u="none" strike="noStrike" cap="none">
                <a:solidFill>
                  <a:schemeClr val="lt1"/>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chemeClr val="lt1"/>
              </a:buClr>
              <a:buSzPts val="800"/>
              <a:buFont typeface="Bell MT"/>
              <a:buNone/>
            </a:pPr>
            <a:r>
              <a:rPr lang="en" sz="800" b="0" i="0" u="none" strike="noStrike" cap="none">
                <a:solidFill>
                  <a:schemeClr val="lt1"/>
                </a:solidFill>
                <a:latin typeface="Bell MT"/>
                <a:ea typeface="Bell MT"/>
                <a:cs typeface="Bell MT"/>
                <a:sym typeface="Bell MT"/>
              </a:rPr>
              <a:t>PLATFORM</a:t>
            </a:r>
            <a:endParaRPr sz="9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6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63"/>
        <p:cNvGrpSpPr/>
        <p:nvPr/>
      </p:nvGrpSpPr>
      <p:grpSpPr>
        <a:xfrm>
          <a:off x="0" y="0"/>
          <a:ext cx="0" cy="0"/>
          <a:chOff x="0" y="0"/>
          <a:chExt cx="0" cy="0"/>
        </a:xfrm>
      </p:grpSpPr>
      <p:sp>
        <p:nvSpPr>
          <p:cNvPr id="164" name="Google Shape;164;p14"/>
          <p:cNvSpPr txBox="1">
            <a:spLocks noGrp="1"/>
          </p:cNvSpPr>
          <p:nvPr>
            <p:ph type="title"/>
          </p:nvPr>
        </p:nvSpPr>
        <p:spPr>
          <a:xfrm>
            <a:off x="293578" y="375869"/>
            <a:ext cx="8244000" cy="3174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lt1"/>
              </a:buClr>
              <a:buSzPts val="1100"/>
              <a:buFont typeface="Arial"/>
              <a:buNone/>
              <a:defRPr sz="23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65"/>
        <p:cNvGrpSpPr/>
        <p:nvPr/>
      </p:nvGrpSpPr>
      <p:grpSpPr>
        <a:xfrm>
          <a:off x="0" y="0"/>
          <a:ext cx="0" cy="0"/>
          <a:chOff x="0" y="0"/>
          <a:chExt cx="0" cy="0"/>
        </a:xfrm>
      </p:grpSpPr>
      <p:sp>
        <p:nvSpPr>
          <p:cNvPr id="166" name="Google Shape;166;p15"/>
          <p:cNvSpPr txBox="1">
            <a:spLocks noGrp="1"/>
          </p:cNvSpPr>
          <p:nvPr>
            <p:ph type="title"/>
          </p:nvPr>
        </p:nvSpPr>
        <p:spPr>
          <a:xfrm>
            <a:off x="1812726" y="1701105"/>
            <a:ext cx="5518500" cy="1741200"/>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500"/>
              <a:buNone/>
              <a:defRPr sz="500"/>
            </a:lvl1pPr>
            <a:lvl2pPr lvl="1" algn="ctr">
              <a:spcBef>
                <a:spcPts val="0"/>
              </a:spcBef>
              <a:spcAft>
                <a:spcPts val="0"/>
              </a:spcAft>
              <a:buSzPts val="500"/>
              <a:buNone/>
              <a:defRPr sz="500"/>
            </a:lvl2pPr>
            <a:lvl3pPr lvl="2" algn="ctr">
              <a:spcBef>
                <a:spcPts val="0"/>
              </a:spcBef>
              <a:spcAft>
                <a:spcPts val="0"/>
              </a:spcAft>
              <a:buSzPts val="500"/>
              <a:buNone/>
              <a:defRPr sz="500"/>
            </a:lvl3pPr>
            <a:lvl4pPr lvl="3" algn="ctr">
              <a:spcBef>
                <a:spcPts val="0"/>
              </a:spcBef>
              <a:spcAft>
                <a:spcPts val="0"/>
              </a:spcAft>
              <a:buSzPts val="500"/>
              <a:buNone/>
              <a:defRPr sz="500"/>
            </a:lvl4pPr>
            <a:lvl5pPr lvl="4" algn="ctr">
              <a:spcBef>
                <a:spcPts val="0"/>
              </a:spcBef>
              <a:spcAft>
                <a:spcPts val="0"/>
              </a:spcAft>
              <a:buSzPts val="500"/>
              <a:buNone/>
              <a:defRPr sz="500"/>
            </a:lvl5pPr>
            <a:lvl6pPr lvl="5" algn="ctr">
              <a:spcBef>
                <a:spcPts val="0"/>
              </a:spcBef>
              <a:spcAft>
                <a:spcPts val="0"/>
              </a:spcAft>
              <a:buSzPts val="500"/>
              <a:buNone/>
              <a:defRPr sz="500"/>
            </a:lvl6pPr>
            <a:lvl7pPr lvl="6" algn="ctr">
              <a:spcBef>
                <a:spcPts val="0"/>
              </a:spcBef>
              <a:spcAft>
                <a:spcPts val="0"/>
              </a:spcAft>
              <a:buSzPts val="500"/>
              <a:buNone/>
              <a:defRPr sz="500"/>
            </a:lvl7pPr>
            <a:lvl8pPr lvl="7" algn="ctr">
              <a:spcBef>
                <a:spcPts val="0"/>
              </a:spcBef>
              <a:spcAft>
                <a:spcPts val="0"/>
              </a:spcAft>
              <a:buSzPts val="500"/>
              <a:buNone/>
              <a:defRPr sz="500"/>
            </a:lvl8pPr>
            <a:lvl9pPr lvl="8" algn="ctr">
              <a:spcBef>
                <a:spcPts val="0"/>
              </a:spcBef>
              <a:spcAft>
                <a:spcPts val="0"/>
              </a:spcAft>
              <a:buSzPts val="500"/>
              <a:buNone/>
              <a:defRPr sz="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Subtitle">
  <p:cSld name="TITLE_AND_BODY_2">
    <p:spTree>
      <p:nvGrpSpPr>
        <p:cNvPr id="1" name="Shape 167"/>
        <p:cNvGrpSpPr/>
        <p:nvPr/>
      </p:nvGrpSpPr>
      <p:grpSpPr>
        <a:xfrm>
          <a:off x="0" y="0"/>
          <a:ext cx="0" cy="0"/>
          <a:chOff x="0" y="0"/>
          <a:chExt cx="0" cy="0"/>
        </a:xfrm>
      </p:grpSpPr>
      <p:sp>
        <p:nvSpPr>
          <p:cNvPr id="168" name="Google Shape;168;p16"/>
          <p:cNvSpPr txBox="1">
            <a:spLocks noGrp="1"/>
          </p:cNvSpPr>
          <p:nvPr>
            <p:ph type="title"/>
          </p:nvPr>
        </p:nvSpPr>
        <p:spPr>
          <a:xfrm>
            <a:off x="1812726" y="863947"/>
            <a:ext cx="5518500" cy="1741200"/>
          </a:xfrm>
          <a:prstGeom prst="rect">
            <a:avLst/>
          </a:prstGeom>
          <a:noFill/>
          <a:ln>
            <a:noFill/>
          </a:ln>
        </p:spPr>
        <p:txBody>
          <a:bodyPr spcFirstLastPara="1" wrap="square" lIns="0" tIns="0" rIns="0" bIns="0" anchor="b" anchorCtr="0">
            <a:noAutofit/>
          </a:bodyPr>
          <a:lstStyle>
            <a:lvl1pPr lvl="0" algn="ctr">
              <a:spcBef>
                <a:spcPts val="0"/>
              </a:spcBef>
              <a:spcAft>
                <a:spcPts val="0"/>
              </a:spcAft>
              <a:buSzPts val="500"/>
              <a:buNone/>
              <a:defRPr sz="500"/>
            </a:lvl1pPr>
            <a:lvl2pPr lvl="1" algn="ctr">
              <a:spcBef>
                <a:spcPts val="0"/>
              </a:spcBef>
              <a:spcAft>
                <a:spcPts val="0"/>
              </a:spcAft>
              <a:buSzPts val="500"/>
              <a:buNone/>
              <a:defRPr sz="500"/>
            </a:lvl2pPr>
            <a:lvl3pPr lvl="2" algn="ctr">
              <a:spcBef>
                <a:spcPts val="0"/>
              </a:spcBef>
              <a:spcAft>
                <a:spcPts val="0"/>
              </a:spcAft>
              <a:buSzPts val="500"/>
              <a:buNone/>
              <a:defRPr sz="500"/>
            </a:lvl3pPr>
            <a:lvl4pPr lvl="3" algn="ctr">
              <a:spcBef>
                <a:spcPts val="0"/>
              </a:spcBef>
              <a:spcAft>
                <a:spcPts val="0"/>
              </a:spcAft>
              <a:buSzPts val="500"/>
              <a:buNone/>
              <a:defRPr sz="500"/>
            </a:lvl4pPr>
            <a:lvl5pPr lvl="4" algn="ctr">
              <a:spcBef>
                <a:spcPts val="0"/>
              </a:spcBef>
              <a:spcAft>
                <a:spcPts val="0"/>
              </a:spcAft>
              <a:buSzPts val="500"/>
              <a:buNone/>
              <a:defRPr sz="500"/>
            </a:lvl5pPr>
            <a:lvl6pPr lvl="5" algn="ctr">
              <a:spcBef>
                <a:spcPts val="0"/>
              </a:spcBef>
              <a:spcAft>
                <a:spcPts val="0"/>
              </a:spcAft>
              <a:buSzPts val="500"/>
              <a:buNone/>
              <a:defRPr sz="500"/>
            </a:lvl6pPr>
            <a:lvl7pPr lvl="6" algn="ctr">
              <a:spcBef>
                <a:spcPts val="0"/>
              </a:spcBef>
              <a:spcAft>
                <a:spcPts val="0"/>
              </a:spcAft>
              <a:buSzPts val="500"/>
              <a:buNone/>
              <a:defRPr sz="500"/>
            </a:lvl7pPr>
            <a:lvl8pPr lvl="7" algn="ctr">
              <a:spcBef>
                <a:spcPts val="0"/>
              </a:spcBef>
              <a:spcAft>
                <a:spcPts val="0"/>
              </a:spcAft>
              <a:buSzPts val="500"/>
              <a:buNone/>
              <a:defRPr sz="500"/>
            </a:lvl8pPr>
            <a:lvl9pPr lvl="8" algn="ctr">
              <a:spcBef>
                <a:spcPts val="0"/>
              </a:spcBef>
              <a:spcAft>
                <a:spcPts val="0"/>
              </a:spcAft>
              <a:buSzPts val="500"/>
              <a:buNone/>
              <a:defRPr sz="500"/>
            </a:lvl9pPr>
          </a:lstStyle>
          <a:p>
            <a:endParaRPr/>
          </a:p>
        </p:txBody>
      </p:sp>
      <p:sp>
        <p:nvSpPr>
          <p:cNvPr id="169" name="Google Shape;169;p16"/>
          <p:cNvSpPr txBox="1">
            <a:spLocks noGrp="1"/>
          </p:cNvSpPr>
          <p:nvPr>
            <p:ph type="body" idx="1"/>
          </p:nvPr>
        </p:nvSpPr>
        <p:spPr>
          <a:xfrm>
            <a:off x="1812726" y="2652117"/>
            <a:ext cx="5518500" cy="596100"/>
          </a:xfrm>
          <a:prstGeom prst="rect">
            <a:avLst/>
          </a:prstGeom>
          <a:noFill/>
          <a:ln>
            <a:noFill/>
          </a:ln>
        </p:spPr>
        <p:txBody>
          <a:bodyPr spcFirstLastPara="1" wrap="square" lIns="0" tIns="0" rIns="0" bIns="0" anchor="t" anchorCtr="0">
            <a:noAutofit/>
          </a:bodyPr>
          <a:lstStyle>
            <a:lvl1pPr marL="457200" lvl="0" indent="-228600" algn="ctr">
              <a:spcBef>
                <a:spcPts val="0"/>
              </a:spcBef>
              <a:spcAft>
                <a:spcPts val="0"/>
              </a:spcAft>
              <a:buSzPts val="1700"/>
              <a:buFont typeface="Helvetica Neue Light"/>
              <a:buNone/>
              <a:defRPr sz="1700"/>
            </a:lvl1pPr>
            <a:lvl2pPr marL="914400" lvl="1" indent="-228600" algn="ctr">
              <a:spcBef>
                <a:spcPts val="0"/>
              </a:spcBef>
              <a:spcAft>
                <a:spcPts val="0"/>
              </a:spcAft>
              <a:buSzPts val="1700"/>
              <a:buFont typeface="Helvetica Neue Light"/>
              <a:buNone/>
              <a:defRPr sz="1700"/>
            </a:lvl2pPr>
            <a:lvl3pPr marL="1371600" lvl="2" indent="-228600" algn="ctr">
              <a:spcBef>
                <a:spcPts val="0"/>
              </a:spcBef>
              <a:spcAft>
                <a:spcPts val="0"/>
              </a:spcAft>
              <a:buSzPts val="1700"/>
              <a:buFont typeface="Helvetica Neue Light"/>
              <a:buNone/>
              <a:defRPr sz="1700"/>
            </a:lvl3pPr>
            <a:lvl4pPr marL="1828800" lvl="3" indent="-228600" algn="ctr">
              <a:spcBef>
                <a:spcPts val="0"/>
              </a:spcBef>
              <a:spcAft>
                <a:spcPts val="0"/>
              </a:spcAft>
              <a:buSzPts val="1700"/>
              <a:buFont typeface="Helvetica Neue Light"/>
              <a:buNone/>
              <a:defRPr sz="1700"/>
            </a:lvl4pPr>
            <a:lvl5pPr marL="2286000" lvl="4" indent="-228600" algn="ctr">
              <a:spcBef>
                <a:spcPts val="0"/>
              </a:spcBef>
              <a:spcAft>
                <a:spcPts val="0"/>
              </a:spcAft>
              <a:buSzPts val="1700"/>
              <a:buFont typeface="Helvetica Neue Light"/>
              <a:buNone/>
              <a:defRPr sz="1700"/>
            </a:lvl5pPr>
            <a:lvl6pPr marL="2743200" lvl="5" indent="-260350" algn="l">
              <a:spcBef>
                <a:spcPts val="1600"/>
              </a:spcBef>
              <a:spcAft>
                <a:spcPts val="0"/>
              </a:spcAft>
              <a:buSzPts val="500"/>
              <a:buChar char="■"/>
              <a:defRPr sz="500"/>
            </a:lvl6pPr>
            <a:lvl7pPr marL="3200400" lvl="6" indent="-260350" algn="l">
              <a:spcBef>
                <a:spcPts val="1600"/>
              </a:spcBef>
              <a:spcAft>
                <a:spcPts val="0"/>
              </a:spcAft>
              <a:buSzPts val="500"/>
              <a:buChar char="●"/>
              <a:defRPr sz="500"/>
            </a:lvl7pPr>
            <a:lvl8pPr marL="3657600" lvl="7" indent="-260350" algn="l">
              <a:spcBef>
                <a:spcPts val="1600"/>
              </a:spcBef>
              <a:spcAft>
                <a:spcPts val="0"/>
              </a:spcAft>
              <a:buSzPts val="500"/>
              <a:buChar char="○"/>
              <a:defRPr sz="500"/>
            </a:lvl8pPr>
            <a:lvl9pPr marL="4114800" lvl="8" indent="-260350" algn="l">
              <a:spcBef>
                <a:spcPts val="1600"/>
              </a:spcBef>
              <a:spcAft>
                <a:spcPts val="0"/>
              </a:spcAft>
              <a:buSzPts val="500"/>
              <a:buChar char="■"/>
              <a:defRPr sz="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Subtitle">
  <p:cSld name="TITLE_AND_BODY_3">
    <p:spTree>
      <p:nvGrpSpPr>
        <p:cNvPr id="1" name="Shape 170"/>
        <p:cNvGrpSpPr/>
        <p:nvPr/>
      </p:nvGrpSpPr>
      <p:grpSpPr>
        <a:xfrm>
          <a:off x="0" y="0"/>
          <a:ext cx="0" cy="0"/>
          <a:chOff x="0" y="0"/>
          <a:chExt cx="0" cy="0"/>
        </a:xfrm>
      </p:grpSpPr>
      <p:sp>
        <p:nvSpPr>
          <p:cNvPr id="171" name="Google Shape;171;p17"/>
          <p:cNvSpPr txBox="1">
            <a:spLocks noGrp="1"/>
          </p:cNvSpPr>
          <p:nvPr>
            <p:ph type="title"/>
          </p:nvPr>
        </p:nvSpPr>
        <p:spPr>
          <a:xfrm>
            <a:off x="1812726" y="863947"/>
            <a:ext cx="5518500" cy="1741200"/>
          </a:xfrm>
          <a:prstGeom prst="rect">
            <a:avLst/>
          </a:prstGeom>
          <a:noFill/>
          <a:ln>
            <a:noFill/>
          </a:ln>
        </p:spPr>
        <p:txBody>
          <a:bodyPr spcFirstLastPara="1" wrap="square" lIns="0" tIns="0" rIns="0" bIns="0" anchor="b" anchorCtr="0">
            <a:noAutofit/>
          </a:bodyPr>
          <a:lstStyle>
            <a:lvl1pPr lvl="0" algn="ctr">
              <a:spcBef>
                <a:spcPts val="0"/>
              </a:spcBef>
              <a:spcAft>
                <a:spcPts val="0"/>
              </a:spcAft>
              <a:buSzPts val="500"/>
              <a:buNone/>
              <a:defRPr sz="500"/>
            </a:lvl1pPr>
            <a:lvl2pPr lvl="1" algn="ctr">
              <a:spcBef>
                <a:spcPts val="0"/>
              </a:spcBef>
              <a:spcAft>
                <a:spcPts val="0"/>
              </a:spcAft>
              <a:buSzPts val="500"/>
              <a:buNone/>
              <a:defRPr sz="500"/>
            </a:lvl2pPr>
            <a:lvl3pPr lvl="2" algn="ctr">
              <a:spcBef>
                <a:spcPts val="0"/>
              </a:spcBef>
              <a:spcAft>
                <a:spcPts val="0"/>
              </a:spcAft>
              <a:buSzPts val="500"/>
              <a:buNone/>
              <a:defRPr sz="500"/>
            </a:lvl3pPr>
            <a:lvl4pPr lvl="3" algn="ctr">
              <a:spcBef>
                <a:spcPts val="0"/>
              </a:spcBef>
              <a:spcAft>
                <a:spcPts val="0"/>
              </a:spcAft>
              <a:buSzPts val="500"/>
              <a:buNone/>
              <a:defRPr sz="500"/>
            </a:lvl4pPr>
            <a:lvl5pPr lvl="4" algn="ctr">
              <a:spcBef>
                <a:spcPts val="0"/>
              </a:spcBef>
              <a:spcAft>
                <a:spcPts val="0"/>
              </a:spcAft>
              <a:buSzPts val="500"/>
              <a:buNone/>
              <a:defRPr sz="500"/>
            </a:lvl5pPr>
            <a:lvl6pPr lvl="5" algn="ctr">
              <a:spcBef>
                <a:spcPts val="0"/>
              </a:spcBef>
              <a:spcAft>
                <a:spcPts val="0"/>
              </a:spcAft>
              <a:buSzPts val="500"/>
              <a:buNone/>
              <a:defRPr sz="500"/>
            </a:lvl6pPr>
            <a:lvl7pPr lvl="6" algn="ctr">
              <a:spcBef>
                <a:spcPts val="0"/>
              </a:spcBef>
              <a:spcAft>
                <a:spcPts val="0"/>
              </a:spcAft>
              <a:buSzPts val="500"/>
              <a:buNone/>
              <a:defRPr sz="500"/>
            </a:lvl7pPr>
            <a:lvl8pPr lvl="7" algn="ctr">
              <a:spcBef>
                <a:spcPts val="0"/>
              </a:spcBef>
              <a:spcAft>
                <a:spcPts val="0"/>
              </a:spcAft>
              <a:buSzPts val="500"/>
              <a:buNone/>
              <a:defRPr sz="500"/>
            </a:lvl8pPr>
            <a:lvl9pPr lvl="8" algn="ctr">
              <a:spcBef>
                <a:spcPts val="0"/>
              </a:spcBef>
              <a:spcAft>
                <a:spcPts val="0"/>
              </a:spcAft>
              <a:buSzPts val="500"/>
              <a:buNone/>
              <a:defRPr sz="500"/>
            </a:lvl9pPr>
          </a:lstStyle>
          <a:p>
            <a:endParaRPr/>
          </a:p>
        </p:txBody>
      </p:sp>
      <p:sp>
        <p:nvSpPr>
          <p:cNvPr id="172" name="Google Shape;172;p17"/>
          <p:cNvSpPr txBox="1">
            <a:spLocks noGrp="1"/>
          </p:cNvSpPr>
          <p:nvPr>
            <p:ph type="body" idx="1"/>
          </p:nvPr>
        </p:nvSpPr>
        <p:spPr>
          <a:xfrm>
            <a:off x="1812726" y="2652117"/>
            <a:ext cx="5518500" cy="596100"/>
          </a:xfrm>
          <a:prstGeom prst="rect">
            <a:avLst/>
          </a:prstGeom>
          <a:noFill/>
          <a:ln>
            <a:noFill/>
          </a:ln>
        </p:spPr>
        <p:txBody>
          <a:bodyPr spcFirstLastPara="1" wrap="square" lIns="0" tIns="0" rIns="0" bIns="0" anchor="t" anchorCtr="0">
            <a:noAutofit/>
          </a:bodyPr>
          <a:lstStyle>
            <a:lvl1pPr marL="457200" lvl="0" indent="-228600" algn="ctr">
              <a:spcBef>
                <a:spcPts val="0"/>
              </a:spcBef>
              <a:spcAft>
                <a:spcPts val="0"/>
              </a:spcAft>
              <a:buSzPts val="1700"/>
              <a:buFont typeface="Helvetica Neue Light"/>
              <a:buNone/>
              <a:defRPr sz="1700"/>
            </a:lvl1pPr>
            <a:lvl2pPr marL="914400" lvl="1" indent="-228600" algn="ctr">
              <a:spcBef>
                <a:spcPts val="0"/>
              </a:spcBef>
              <a:spcAft>
                <a:spcPts val="0"/>
              </a:spcAft>
              <a:buSzPts val="1700"/>
              <a:buFont typeface="Helvetica Neue Light"/>
              <a:buNone/>
              <a:defRPr sz="1700"/>
            </a:lvl2pPr>
            <a:lvl3pPr marL="1371600" lvl="2" indent="-228600" algn="ctr">
              <a:spcBef>
                <a:spcPts val="0"/>
              </a:spcBef>
              <a:spcAft>
                <a:spcPts val="0"/>
              </a:spcAft>
              <a:buSzPts val="1700"/>
              <a:buFont typeface="Helvetica Neue Light"/>
              <a:buNone/>
              <a:defRPr sz="1700"/>
            </a:lvl3pPr>
            <a:lvl4pPr marL="1828800" lvl="3" indent="-228600" algn="ctr">
              <a:spcBef>
                <a:spcPts val="0"/>
              </a:spcBef>
              <a:spcAft>
                <a:spcPts val="0"/>
              </a:spcAft>
              <a:buSzPts val="1700"/>
              <a:buFont typeface="Helvetica Neue Light"/>
              <a:buNone/>
              <a:defRPr sz="1700"/>
            </a:lvl4pPr>
            <a:lvl5pPr marL="2286000" lvl="4" indent="-228600" algn="ctr">
              <a:spcBef>
                <a:spcPts val="0"/>
              </a:spcBef>
              <a:spcAft>
                <a:spcPts val="0"/>
              </a:spcAft>
              <a:buSzPts val="1700"/>
              <a:buFont typeface="Helvetica Neue Light"/>
              <a:buNone/>
              <a:defRPr sz="1700"/>
            </a:lvl5pPr>
            <a:lvl6pPr marL="2743200" lvl="5" indent="-260350" algn="l">
              <a:spcBef>
                <a:spcPts val="1600"/>
              </a:spcBef>
              <a:spcAft>
                <a:spcPts val="0"/>
              </a:spcAft>
              <a:buSzPts val="500"/>
              <a:buChar char="■"/>
              <a:defRPr sz="500"/>
            </a:lvl6pPr>
            <a:lvl7pPr marL="3200400" lvl="6" indent="-260350" algn="l">
              <a:spcBef>
                <a:spcPts val="1600"/>
              </a:spcBef>
              <a:spcAft>
                <a:spcPts val="0"/>
              </a:spcAft>
              <a:buSzPts val="500"/>
              <a:buChar char="●"/>
              <a:defRPr sz="500"/>
            </a:lvl7pPr>
            <a:lvl8pPr marL="3657600" lvl="7" indent="-260350" algn="l">
              <a:spcBef>
                <a:spcPts val="1600"/>
              </a:spcBef>
              <a:spcAft>
                <a:spcPts val="0"/>
              </a:spcAft>
              <a:buSzPts val="500"/>
              <a:buChar char="○"/>
              <a:defRPr sz="500"/>
            </a:lvl8pPr>
            <a:lvl9pPr marL="4114800" lvl="8" indent="-260350" algn="l">
              <a:spcBef>
                <a:spcPts val="1600"/>
              </a:spcBef>
              <a:spcAft>
                <a:spcPts val="0"/>
              </a:spcAft>
              <a:buSzPts val="500"/>
              <a:buChar char="■"/>
              <a:defRPr sz="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73"/>
        <p:cNvGrpSpPr/>
        <p:nvPr/>
      </p:nvGrpSpPr>
      <p:grpSpPr>
        <a:xfrm>
          <a:off x="0" y="0"/>
          <a:ext cx="0" cy="0"/>
          <a:chOff x="0" y="0"/>
          <a:chExt cx="0" cy="0"/>
        </a:xfrm>
      </p:grpSpPr>
      <p:sp>
        <p:nvSpPr>
          <p:cNvPr id="174" name="Google Shape;17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5" name="Google Shape;175;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6" name="Google Shape;17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9" name="Google Shape;179;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0" name="Google Shape;18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1"/>
        <p:cNvGrpSpPr/>
        <p:nvPr/>
      </p:nvGrpSpPr>
      <p:grpSpPr>
        <a:xfrm>
          <a:off x="0" y="0"/>
          <a:ext cx="0" cy="0"/>
          <a:chOff x="0" y="0"/>
          <a:chExt cx="0" cy="0"/>
        </a:xfrm>
      </p:grpSpPr>
      <p:sp>
        <p:nvSpPr>
          <p:cNvPr id="182" name="Google Shape;182;p20"/>
          <p:cNvSpPr txBox="1">
            <a:spLocks noGrp="1"/>
          </p:cNvSpPr>
          <p:nvPr>
            <p:ph type="ctrTitle"/>
          </p:nvPr>
        </p:nvSpPr>
        <p:spPr>
          <a:xfrm>
            <a:off x="311708" y="744575"/>
            <a:ext cx="8520600" cy="2052600"/>
          </a:xfrm>
          <a:prstGeom prst="rect">
            <a:avLst/>
          </a:prstGeom>
          <a:noFill/>
          <a:ln>
            <a:noFill/>
          </a:ln>
        </p:spPr>
        <p:txBody>
          <a:bodyPr spcFirstLastPara="1" wrap="square" lIns="75575" tIns="75575" rIns="75575" bIns="75575" anchor="b" anchorCtr="0">
            <a:noAutofit/>
          </a:bodyPr>
          <a:lstStyle>
            <a:lvl1pPr lvl="0" algn="ctr" rtl="0">
              <a:spcBef>
                <a:spcPts val="0"/>
              </a:spcBef>
              <a:spcAft>
                <a:spcPts val="0"/>
              </a:spcAft>
              <a:buSzPts val="5300"/>
              <a:buChar char="●"/>
              <a:defRPr sz="5300"/>
            </a:lvl1pPr>
            <a:lvl2pPr lvl="1" algn="ctr" rtl="0">
              <a:spcBef>
                <a:spcPts val="0"/>
              </a:spcBef>
              <a:spcAft>
                <a:spcPts val="0"/>
              </a:spcAft>
              <a:buSzPts val="5300"/>
              <a:buChar char="○"/>
              <a:defRPr sz="5300"/>
            </a:lvl2pPr>
            <a:lvl3pPr lvl="2" algn="ctr" rtl="0">
              <a:spcBef>
                <a:spcPts val="0"/>
              </a:spcBef>
              <a:spcAft>
                <a:spcPts val="0"/>
              </a:spcAft>
              <a:buSzPts val="5300"/>
              <a:buChar char="■"/>
              <a:defRPr sz="5300"/>
            </a:lvl3pPr>
            <a:lvl4pPr lvl="3" algn="ctr" rtl="0">
              <a:spcBef>
                <a:spcPts val="0"/>
              </a:spcBef>
              <a:spcAft>
                <a:spcPts val="0"/>
              </a:spcAft>
              <a:buSzPts val="5300"/>
              <a:buChar char="●"/>
              <a:defRPr sz="5300"/>
            </a:lvl4pPr>
            <a:lvl5pPr lvl="4" algn="ctr" rtl="0">
              <a:spcBef>
                <a:spcPts val="0"/>
              </a:spcBef>
              <a:spcAft>
                <a:spcPts val="0"/>
              </a:spcAft>
              <a:buSzPts val="5300"/>
              <a:buChar char="○"/>
              <a:defRPr sz="5300"/>
            </a:lvl5pPr>
            <a:lvl6pPr lvl="5" algn="ctr" rtl="0">
              <a:spcBef>
                <a:spcPts val="0"/>
              </a:spcBef>
              <a:spcAft>
                <a:spcPts val="0"/>
              </a:spcAft>
              <a:buSzPts val="5300"/>
              <a:buChar char="■"/>
              <a:defRPr sz="5300"/>
            </a:lvl6pPr>
            <a:lvl7pPr lvl="6" algn="ctr" rtl="0">
              <a:spcBef>
                <a:spcPts val="0"/>
              </a:spcBef>
              <a:spcAft>
                <a:spcPts val="0"/>
              </a:spcAft>
              <a:buSzPts val="5300"/>
              <a:buChar char="●"/>
              <a:defRPr sz="5300"/>
            </a:lvl7pPr>
            <a:lvl8pPr lvl="7" algn="ctr" rtl="0">
              <a:spcBef>
                <a:spcPts val="0"/>
              </a:spcBef>
              <a:spcAft>
                <a:spcPts val="0"/>
              </a:spcAft>
              <a:buSzPts val="5300"/>
              <a:buChar char="○"/>
              <a:defRPr sz="5300"/>
            </a:lvl8pPr>
            <a:lvl9pPr lvl="8" algn="ctr" rtl="0">
              <a:spcBef>
                <a:spcPts val="0"/>
              </a:spcBef>
              <a:spcAft>
                <a:spcPts val="0"/>
              </a:spcAft>
              <a:buSzPts val="5300"/>
              <a:buChar char="■"/>
              <a:defRPr sz="5300"/>
            </a:lvl9pPr>
          </a:lstStyle>
          <a:p>
            <a:endParaRPr/>
          </a:p>
        </p:txBody>
      </p:sp>
      <p:sp>
        <p:nvSpPr>
          <p:cNvPr id="183" name="Google Shape;183;p20"/>
          <p:cNvSpPr txBox="1">
            <a:spLocks noGrp="1"/>
          </p:cNvSpPr>
          <p:nvPr>
            <p:ph type="subTitle" idx="1"/>
          </p:nvPr>
        </p:nvSpPr>
        <p:spPr>
          <a:xfrm>
            <a:off x="311700" y="2834125"/>
            <a:ext cx="8520600" cy="792600"/>
          </a:xfrm>
          <a:prstGeom prst="rect">
            <a:avLst/>
          </a:prstGeom>
          <a:noFill/>
          <a:ln>
            <a:noFill/>
          </a:ln>
        </p:spPr>
        <p:txBody>
          <a:bodyPr spcFirstLastPara="1" wrap="square" lIns="75575" tIns="75575" rIns="75575" bIns="75575" anchor="ctr"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
        <p:nvSpPr>
          <p:cNvPr id="184" name="Google Shape;184;p20"/>
          <p:cNvSpPr txBox="1">
            <a:spLocks noGrp="1"/>
          </p:cNvSpPr>
          <p:nvPr>
            <p:ph type="sldNum" idx="12"/>
          </p:nvPr>
        </p:nvSpPr>
        <p:spPr>
          <a:xfrm>
            <a:off x="8472458" y="4663217"/>
            <a:ext cx="548700" cy="393600"/>
          </a:xfrm>
          <a:prstGeom prst="rect">
            <a:avLst/>
          </a:prstGeom>
          <a:noFill/>
          <a:ln>
            <a:noFill/>
          </a:ln>
        </p:spPr>
        <p:txBody>
          <a:bodyPr spcFirstLastPara="1" wrap="square" lIns="75575" tIns="75575" rIns="75575" bIns="75575" anchor="ctr" anchorCtr="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Regular Slide">
  <p:cSld name="Regular Slide">
    <p:spTree>
      <p:nvGrpSpPr>
        <p:cNvPr id="1" name="Shape 18"/>
        <p:cNvGrpSpPr/>
        <p:nvPr/>
      </p:nvGrpSpPr>
      <p:grpSpPr>
        <a:xfrm>
          <a:off x="0" y="0"/>
          <a:ext cx="0" cy="0"/>
          <a:chOff x="0" y="0"/>
          <a:chExt cx="0" cy="0"/>
        </a:xfrm>
      </p:grpSpPr>
      <p:grpSp>
        <p:nvGrpSpPr>
          <p:cNvPr id="19" name="Google Shape;19;p3"/>
          <p:cNvGrpSpPr/>
          <p:nvPr/>
        </p:nvGrpSpPr>
        <p:grpSpPr>
          <a:xfrm>
            <a:off x="0" y="-11445"/>
            <a:ext cx="9143172" cy="515657"/>
            <a:chOff x="0" y="-30361"/>
            <a:chExt cx="13817700" cy="779291"/>
          </a:xfrm>
        </p:grpSpPr>
        <p:sp>
          <p:nvSpPr>
            <p:cNvPr id="20" name="Google Shape;20;p3"/>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21" name="Google Shape;21;p3"/>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22" name="Google Shape;22;p3"/>
          <p:cNvSpPr/>
          <p:nvPr/>
        </p:nvSpPr>
        <p:spPr>
          <a:xfrm>
            <a:off x="7514461" y="-72082"/>
            <a:ext cx="1682100" cy="1394100"/>
          </a:xfrm>
          <a:prstGeom prst="rect">
            <a:avLst/>
          </a:prstGeom>
          <a:gradFill>
            <a:gsLst>
              <a:gs pos="0">
                <a:srgbClr val="FFFFFF">
                  <a:alpha val="0"/>
                </a:srgbClr>
              </a:gs>
              <a:gs pos="35000">
                <a:srgbClr val="FFFFFF">
                  <a:alpha val="0"/>
                </a:srgbClr>
              </a:gs>
              <a:gs pos="100000">
                <a:srgbClr val="B8DDFE">
                  <a:alpha val="46666"/>
                </a:srgbClr>
              </a:gs>
            </a:gsLst>
            <a:lin ang="5400012" scaled="0"/>
          </a:gradFill>
          <a:ln w="9525" cap="flat" cmpd="sng">
            <a:solidFill>
              <a:srgbClr val="AFD8FF"/>
            </a:solidFill>
            <a:prstDash val="solid"/>
            <a:round/>
            <a:headEnd type="none" w="sm" len="sm"/>
            <a:tailEnd type="none" w="sm" len="sm"/>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SzPts val="2600"/>
              <a:buFont typeface="Calibri"/>
              <a:buNone/>
            </a:pPr>
            <a:endParaRPr sz="2600" b="0" i="0" u="none" strike="noStrike" cap="none">
              <a:solidFill>
                <a:srgbClr val="FFFFFF"/>
              </a:solidFill>
              <a:latin typeface="Calibri"/>
              <a:ea typeface="Calibri"/>
              <a:cs typeface="Calibri"/>
              <a:sym typeface="Calibri"/>
            </a:endParaRPr>
          </a:p>
        </p:txBody>
      </p:sp>
      <p:sp>
        <p:nvSpPr>
          <p:cNvPr id="23" name="Google Shape;23;p3"/>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24" name="Google Shape;24;p3"/>
          <p:cNvSpPr txBox="1">
            <a:spLocks noGrp="1"/>
          </p:cNvSpPr>
          <p:nvPr>
            <p:ph type="body" idx="1"/>
          </p:nvPr>
        </p:nvSpPr>
        <p:spPr>
          <a:xfrm>
            <a:off x="8274316" y="1015841"/>
            <a:ext cx="865200" cy="2781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5" name="Google Shape;25;p3"/>
          <p:cNvSpPr txBox="1">
            <a:spLocks noGrp="1"/>
          </p:cNvSpPr>
          <p:nvPr>
            <p:ph type="body" idx="2"/>
          </p:nvPr>
        </p:nvSpPr>
        <p:spPr>
          <a:xfrm>
            <a:off x="7515561" y="1016598"/>
            <a:ext cx="9258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6" name="Google Shape;26;p3"/>
          <p:cNvSpPr txBox="1">
            <a:spLocks noGrp="1"/>
          </p:cNvSpPr>
          <p:nvPr>
            <p:ph type="body" idx="3"/>
          </p:nvPr>
        </p:nvSpPr>
        <p:spPr>
          <a:xfrm>
            <a:off x="7514461" y="4692307"/>
            <a:ext cx="8664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7" name="Google Shape;27;p3"/>
          <p:cNvSpPr txBox="1">
            <a:spLocks noGrp="1"/>
          </p:cNvSpPr>
          <p:nvPr>
            <p:ph type="body" idx="4"/>
          </p:nvPr>
        </p:nvSpPr>
        <p:spPr>
          <a:xfrm>
            <a:off x="8268640" y="4692307"/>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8" name="Google Shape;28;p3"/>
          <p:cNvSpPr txBox="1">
            <a:spLocks noGrp="1"/>
          </p:cNvSpPr>
          <p:nvPr>
            <p:ph type="body" idx="5"/>
          </p:nvPr>
        </p:nvSpPr>
        <p:spPr>
          <a:xfrm>
            <a:off x="0" y="4783161"/>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9" name="Google Shape;29;p3"/>
          <p:cNvSpPr txBox="1"/>
          <p:nvPr/>
        </p:nvSpPr>
        <p:spPr>
          <a:xfrm>
            <a:off x="-95090" y="-682919"/>
            <a:ext cx="0" cy="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SzPts val="1400"/>
              <a:buFont typeface="Calibri"/>
              <a:buNone/>
            </a:pPr>
            <a:endParaRPr sz="1400">
              <a:solidFill>
                <a:srgbClr val="000000"/>
              </a:solidFill>
              <a:latin typeface="Calibri"/>
              <a:ea typeface="Calibri"/>
              <a:cs typeface="Calibri"/>
              <a:sym typeface="Calibri"/>
            </a:endParaRPr>
          </a:p>
        </p:txBody>
      </p:sp>
      <p:sp>
        <p:nvSpPr>
          <p:cNvPr id="30" name="Google Shape;30;p3"/>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pic>
        <p:nvPicPr>
          <p:cNvPr id="31" name="Google Shape;31;p3"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Regular Slide 4-4 Faces 1">
  <p:cSld name="Regular Slide 4-4 Faces_1">
    <p:spTree>
      <p:nvGrpSpPr>
        <p:cNvPr id="1" name="Shape 185"/>
        <p:cNvGrpSpPr/>
        <p:nvPr/>
      </p:nvGrpSpPr>
      <p:grpSpPr>
        <a:xfrm>
          <a:off x="0" y="0"/>
          <a:ext cx="0" cy="0"/>
          <a:chOff x="0" y="0"/>
          <a:chExt cx="0" cy="0"/>
        </a:xfrm>
      </p:grpSpPr>
      <p:grpSp>
        <p:nvGrpSpPr>
          <p:cNvPr id="186" name="Google Shape;186;p21"/>
          <p:cNvGrpSpPr/>
          <p:nvPr/>
        </p:nvGrpSpPr>
        <p:grpSpPr>
          <a:xfrm>
            <a:off x="0" y="-11445"/>
            <a:ext cx="9143172" cy="515657"/>
            <a:chOff x="0" y="-30361"/>
            <a:chExt cx="13817700" cy="779291"/>
          </a:xfrm>
        </p:grpSpPr>
        <p:sp>
          <p:nvSpPr>
            <p:cNvPr id="187" name="Google Shape;187;p21"/>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188" name="Google Shape;188;p21"/>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189" name="Google Shape;189;p21"/>
          <p:cNvSpPr/>
          <p:nvPr/>
        </p:nvSpPr>
        <p:spPr>
          <a:xfrm>
            <a:off x="7515549" y="-96426"/>
            <a:ext cx="1682100" cy="2363400"/>
          </a:xfrm>
          <a:prstGeom prst="rect">
            <a:avLst/>
          </a:prstGeom>
          <a:gradFill>
            <a:gsLst>
              <a:gs pos="0">
                <a:srgbClr val="FFFFFF">
                  <a:alpha val="0"/>
                </a:srgbClr>
              </a:gs>
              <a:gs pos="35000">
                <a:srgbClr val="FFFFFF">
                  <a:alpha val="0"/>
                </a:srgbClr>
              </a:gs>
              <a:gs pos="100000">
                <a:srgbClr val="B8DDFE">
                  <a:alpha val="46666"/>
                </a:srgbClr>
              </a:gs>
            </a:gsLst>
            <a:lin ang="5400012" scaled="0"/>
          </a:gradFill>
          <a:ln w="9525" cap="flat" cmpd="sng">
            <a:solidFill>
              <a:srgbClr val="AFD8FF"/>
            </a:solidFill>
            <a:prstDash val="solid"/>
            <a:round/>
            <a:headEnd type="none" w="sm" len="sm"/>
            <a:tailEnd type="none" w="sm" len="sm"/>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SzPts val="2600"/>
              <a:buFont typeface="Calibri"/>
              <a:buNone/>
            </a:pPr>
            <a:endParaRPr sz="2600" b="0" i="0" u="none" strike="noStrike" cap="none">
              <a:solidFill>
                <a:srgbClr val="FFFFFF"/>
              </a:solidFill>
              <a:latin typeface="Calibri"/>
              <a:ea typeface="Calibri"/>
              <a:cs typeface="Calibri"/>
              <a:sym typeface="Calibri"/>
            </a:endParaRPr>
          </a:p>
        </p:txBody>
      </p:sp>
      <p:sp>
        <p:nvSpPr>
          <p:cNvPr id="190" name="Google Shape;190;p21"/>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191" name="Google Shape;191;p21"/>
          <p:cNvSpPr>
            <a:spLocks noGrp="1"/>
          </p:cNvSpPr>
          <p:nvPr>
            <p:ph type="pic" idx="2"/>
          </p:nvPr>
        </p:nvSpPr>
        <p:spPr>
          <a:xfrm>
            <a:off x="8453494" y="4018275"/>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92" name="Google Shape;192;p21"/>
          <p:cNvSpPr>
            <a:spLocks noGrp="1"/>
          </p:cNvSpPr>
          <p:nvPr>
            <p:ph type="pic" idx="3"/>
          </p:nvPr>
        </p:nvSpPr>
        <p:spPr>
          <a:xfrm>
            <a:off x="7697096" y="4020626"/>
            <a:ext cx="502200" cy="6744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93" name="Google Shape;193;p21"/>
          <p:cNvSpPr txBox="1">
            <a:spLocks noGrp="1"/>
          </p:cNvSpPr>
          <p:nvPr>
            <p:ph type="body" idx="1"/>
          </p:nvPr>
        </p:nvSpPr>
        <p:spPr>
          <a:xfrm>
            <a:off x="7514461" y="4692306"/>
            <a:ext cx="8664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94" name="Google Shape;194;p21"/>
          <p:cNvSpPr txBox="1">
            <a:spLocks noGrp="1"/>
          </p:cNvSpPr>
          <p:nvPr>
            <p:ph type="body" idx="4"/>
          </p:nvPr>
        </p:nvSpPr>
        <p:spPr>
          <a:xfrm>
            <a:off x="8268640" y="4692306"/>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95" name="Google Shape;195;p21"/>
          <p:cNvSpPr txBox="1">
            <a:spLocks noGrp="1"/>
          </p:cNvSpPr>
          <p:nvPr>
            <p:ph type="body" idx="5"/>
          </p:nvPr>
        </p:nvSpPr>
        <p:spPr>
          <a:xfrm>
            <a:off x="0" y="4783161"/>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96" name="Google Shape;196;p21"/>
          <p:cNvSpPr txBox="1"/>
          <p:nvPr/>
        </p:nvSpPr>
        <p:spPr>
          <a:xfrm>
            <a:off x="-95090" y="-682919"/>
            <a:ext cx="0" cy="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SzPts val="1400"/>
              <a:buFont typeface="Calibri"/>
              <a:buNone/>
            </a:pPr>
            <a:endParaRPr sz="1400">
              <a:solidFill>
                <a:srgbClr val="000000"/>
              </a:solidFill>
              <a:latin typeface="Calibri"/>
              <a:ea typeface="Calibri"/>
              <a:cs typeface="Calibri"/>
              <a:sym typeface="Calibri"/>
            </a:endParaRPr>
          </a:p>
        </p:txBody>
      </p:sp>
      <p:sp>
        <p:nvSpPr>
          <p:cNvPr id="197" name="Google Shape;197;p21"/>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sp>
        <p:nvSpPr>
          <p:cNvPr id="198" name="Google Shape;198;p21"/>
          <p:cNvSpPr>
            <a:spLocks noGrp="1"/>
          </p:cNvSpPr>
          <p:nvPr>
            <p:ph type="pic" idx="6"/>
          </p:nvPr>
        </p:nvSpPr>
        <p:spPr>
          <a:xfrm>
            <a:off x="7697085" y="3027120"/>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99" name="Google Shape;199;p21"/>
          <p:cNvSpPr txBox="1">
            <a:spLocks noGrp="1"/>
          </p:cNvSpPr>
          <p:nvPr>
            <p:ph type="body" idx="7"/>
          </p:nvPr>
        </p:nvSpPr>
        <p:spPr>
          <a:xfrm>
            <a:off x="7515550"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00" name="Google Shape;200;p21"/>
          <p:cNvSpPr>
            <a:spLocks noGrp="1"/>
          </p:cNvSpPr>
          <p:nvPr>
            <p:ph type="pic" idx="8"/>
          </p:nvPr>
        </p:nvSpPr>
        <p:spPr>
          <a:xfrm>
            <a:off x="8456240" y="3030330"/>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01" name="Google Shape;201;p21"/>
          <p:cNvSpPr txBox="1">
            <a:spLocks noGrp="1"/>
          </p:cNvSpPr>
          <p:nvPr>
            <p:ph type="body" idx="9"/>
          </p:nvPr>
        </p:nvSpPr>
        <p:spPr>
          <a:xfrm>
            <a:off x="8274704"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pic>
        <p:nvPicPr>
          <p:cNvPr id="202" name="Google Shape;202;p21"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
        <p:nvSpPr>
          <p:cNvPr id="203" name="Google Shape;203;p21"/>
          <p:cNvSpPr txBox="1">
            <a:spLocks noGrp="1"/>
          </p:cNvSpPr>
          <p:nvPr>
            <p:ph type="body" idx="13"/>
          </p:nvPr>
        </p:nvSpPr>
        <p:spPr>
          <a:xfrm>
            <a:off x="8274704"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04" name="Google Shape;204;p21"/>
          <p:cNvSpPr txBox="1">
            <a:spLocks noGrp="1"/>
          </p:cNvSpPr>
          <p:nvPr>
            <p:ph type="body" idx="14"/>
          </p:nvPr>
        </p:nvSpPr>
        <p:spPr>
          <a:xfrm>
            <a:off x="7515550"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05" name="Google Shape;205;p21"/>
          <p:cNvSpPr>
            <a:spLocks noGrp="1"/>
          </p:cNvSpPr>
          <p:nvPr>
            <p:ph type="pic" idx="15"/>
          </p:nvPr>
        </p:nvSpPr>
        <p:spPr>
          <a:xfrm>
            <a:off x="8456240" y="334648"/>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06" name="Google Shape;206;p21"/>
          <p:cNvSpPr>
            <a:spLocks noGrp="1"/>
          </p:cNvSpPr>
          <p:nvPr>
            <p:ph type="pic" idx="16"/>
          </p:nvPr>
        </p:nvSpPr>
        <p:spPr>
          <a:xfrm>
            <a:off x="7697085" y="334648"/>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07" name="Google Shape;207;p21"/>
          <p:cNvSpPr txBox="1">
            <a:spLocks noGrp="1"/>
          </p:cNvSpPr>
          <p:nvPr>
            <p:ph type="body" idx="17"/>
          </p:nvPr>
        </p:nvSpPr>
        <p:spPr>
          <a:xfrm>
            <a:off x="8274704"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08" name="Google Shape;208;p21"/>
          <p:cNvSpPr txBox="1">
            <a:spLocks noGrp="1"/>
          </p:cNvSpPr>
          <p:nvPr>
            <p:ph type="body" idx="18"/>
          </p:nvPr>
        </p:nvSpPr>
        <p:spPr>
          <a:xfrm>
            <a:off x="7515550"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09" name="Google Shape;209;p21"/>
          <p:cNvSpPr>
            <a:spLocks noGrp="1"/>
          </p:cNvSpPr>
          <p:nvPr>
            <p:ph type="pic" idx="19"/>
          </p:nvPr>
        </p:nvSpPr>
        <p:spPr>
          <a:xfrm>
            <a:off x="8456240" y="1304706"/>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10" name="Google Shape;210;p21"/>
          <p:cNvSpPr>
            <a:spLocks noGrp="1"/>
          </p:cNvSpPr>
          <p:nvPr>
            <p:ph type="pic" idx="20"/>
          </p:nvPr>
        </p:nvSpPr>
        <p:spPr>
          <a:xfrm>
            <a:off x="7697085" y="1304706"/>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Regular Slide 4-4 Faces 2">
  <p:cSld name="Regular Slide 4-4 Faces_2">
    <p:spTree>
      <p:nvGrpSpPr>
        <p:cNvPr id="1" name="Shape 211"/>
        <p:cNvGrpSpPr/>
        <p:nvPr/>
      </p:nvGrpSpPr>
      <p:grpSpPr>
        <a:xfrm>
          <a:off x="0" y="0"/>
          <a:ext cx="0" cy="0"/>
          <a:chOff x="0" y="0"/>
          <a:chExt cx="0" cy="0"/>
        </a:xfrm>
      </p:grpSpPr>
      <p:grpSp>
        <p:nvGrpSpPr>
          <p:cNvPr id="212" name="Google Shape;212;p22"/>
          <p:cNvGrpSpPr/>
          <p:nvPr/>
        </p:nvGrpSpPr>
        <p:grpSpPr>
          <a:xfrm>
            <a:off x="0" y="-11445"/>
            <a:ext cx="9143172" cy="515657"/>
            <a:chOff x="0" y="-30361"/>
            <a:chExt cx="13817700" cy="779291"/>
          </a:xfrm>
        </p:grpSpPr>
        <p:sp>
          <p:nvSpPr>
            <p:cNvPr id="213" name="Google Shape;213;p22"/>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214" name="Google Shape;214;p22"/>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215" name="Google Shape;215;p22"/>
          <p:cNvSpPr/>
          <p:nvPr/>
        </p:nvSpPr>
        <p:spPr>
          <a:xfrm>
            <a:off x="7515549" y="-96426"/>
            <a:ext cx="1682100" cy="2363400"/>
          </a:xfrm>
          <a:prstGeom prst="rect">
            <a:avLst/>
          </a:prstGeom>
          <a:gradFill>
            <a:gsLst>
              <a:gs pos="0">
                <a:srgbClr val="FFFFFF">
                  <a:alpha val="0"/>
                </a:srgbClr>
              </a:gs>
              <a:gs pos="35000">
                <a:srgbClr val="FFFFFF">
                  <a:alpha val="0"/>
                </a:srgbClr>
              </a:gs>
              <a:gs pos="100000">
                <a:srgbClr val="B8DDFE">
                  <a:alpha val="46666"/>
                </a:srgbClr>
              </a:gs>
            </a:gsLst>
            <a:lin ang="5400012" scaled="0"/>
          </a:gradFill>
          <a:ln w="9525" cap="flat" cmpd="sng">
            <a:solidFill>
              <a:srgbClr val="AFD8FF"/>
            </a:solidFill>
            <a:prstDash val="solid"/>
            <a:round/>
            <a:headEnd type="none" w="sm" len="sm"/>
            <a:tailEnd type="none" w="sm" len="sm"/>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SzPts val="2600"/>
              <a:buFont typeface="Calibri"/>
              <a:buNone/>
            </a:pPr>
            <a:endParaRPr sz="2600" b="0" i="0" u="none" strike="noStrike" cap="none">
              <a:solidFill>
                <a:srgbClr val="FFFFFF"/>
              </a:solidFill>
              <a:latin typeface="Calibri"/>
              <a:ea typeface="Calibri"/>
              <a:cs typeface="Calibri"/>
              <a:sym typeface="Calibri"/>
            </a:endParaRPr>
          </a:p>
        </p:txBody>
      </p:sp>
      <p:sp>
        <p:nvSpPr>
          <p:cNvPr id="216" name="Google Shape;216;p22"/>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217" name="Google Shape;217;p22"/>
          <p:cNvSpPr>
            <a:spLocks noGrp="1"/>
          </p:cNvSpPr>
          <p:nvPr>
            <p:ph type="pic" idx="2"/>
          </p:nvPr>
        </p:nvSpPr>
        <p:spPr>
          <a:xfrm>
            <a:off x="8453494" y="4018275"/>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18" name="Google Shape;218;p22"/>
          <p:cNvSpPr>
            <a:spLocks noGrp="1"/>
          </p:cNvSpPr>
          <p:nvPr>
            <p:ph type="pic" idx="3"/>
          </p:nvPr>
        </p:nvSpPr>
        <p:spPr>
          <a:xfrm>
            <a:off x="7697096" y="4020626"/>
            <a:ext cx="502200" cy="6744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19" name="Google Shape;219;p22"/>
          <p:cNvSpPr txBox="1">
            <a:spLocks noGrp="1"/>
          </p:cNvSpPr>
          <p:nvPr>
            <p:ph type="body" idx="1"/>
          </p:nvPr>
        </p:nvSpPr>
        <p:spPr>
          <a:xfrm>
            <a:off x="7514461" y="4692306"/>
            <a:ext cx="8664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20" name="Google Shape;220;p22"/>
          <p:cNvSpPr txBox="1">
            <a:spLocks noGrp="1"/>
          </p:cNvSpPr>
          <p:nvPr>
            <p:ph type="body" idx="4"/>
          </p:nvPr>
        </p:nvSpPr>
        <p:spPr>
          <a:xfrm>
            <a:off x="8268640" y="4692306"/>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21" name="Google Shape;221;p22"/>
          <p:cNvSpPr txBox="1">
            <a:spLocks noGrp="1"/>
          </p:cNvSpPr>
          <p:nvPr>
            <p:ph type="body" idx="5"/>
          </p:nvPr>
        </p:nvSpPr>
        <p:spPr>
          <a:xfrm>
            <a:off x="0" y="4783161"/>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22" name="Google Shape;222;p22"/>
          <p:cNvSpPr txBox="1"/>
          <p:nvPr/>
        </p:nvSpPr>
        <p:spPr>
          <a:xfrm>
            <a:off x="-95090" y="-682919"/>
            <a:ext cx="0" cy="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SzPts val="1400"/>
              <a:buFont typeface="Calibri"/>
              <a:buNone/>
            </a:pPr>
            <a:endParaRPr sz="1400">
              <a:solidFill>
                <a:srgbClr val="000000"/>
              </a:solidFill>
              <a:latin typeface="Calibri"/>
              <a:ea typeface="Calibri"/>
              <a:cs typeface="Calibri"/>
              <a:sym typeface="Calibri"/>
            </a:endParaRPr>
          </a:p>
        </p:txBody>
      </p:sp>
      <p:sp>
        <p:nvSpPr>
          <p:cNvPr id="223" name="Google Shape;223;p22"/>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sp>
        <p:nvSpPr>
          <p:cNvPr id="224" name="Google Shape;224;p22"/>
          <p:cNvSpPr>
            <a:spLocks noGrp="1"/>
          </p:cNvSpPr>
          <p:nvPr>
            <p:ph type="pic" idx="6"/>
          </p:nvPr>
        </p:nvSpPr>
        <p:spPr>
          <a:xfrm>
            <a:off x="7697085" y="3027120"/>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25" name="Google Shape;225;p22"/>
          <p:cNvSpPr txBox="1">
            <a:spLocks noGrp="1"/>
          </p:cNvSpPr>
          <p:nvPr>
            <p:ph type="body" idx="7"/>
          </p:nvPr>
        </p:nvSpPr>
        <p:spPr>
          <a:xfrm>
            <a:off x="7515550"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26" name="Google Shape;226;p22"/>
          <p:cNvSpPr>
            <a:spLocks noGrp="1"/>
          </p:cNvSpPr>
          <p:nvPr>
            <p:ph type="pic" idx="8"/>
          </p:nvPr>
        </p:nvSpPr>
        <p:spPr>
          <a:xfrm>
            <a:off x="8456240" y="3030330"/>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27" name="Google Shape;227;p22"/>
          <p:cNvSpPr txBox="1">
            <a:spLocks noGrp="1"/>
          </p:cNvSpPr>
          <p:nvPr>
            <p:ph type="body" idx="9"/>
          </p:nvPr>
        </p:nvSpPr>
        <p:spPr>
          <a:xfrm>
            <a:off x="8274704"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pic>
        <p:nvPicPr>
          <p:cNvPr id="228" name="Google Shape;228;p22"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
        <p:nvSpPr>
          <p:cNvPr id="229" name="Google Shape;229;p22"/>
          <p:cNvSpPr txBox="1">
            <a:spLocks noGrp="1"/>
          </p:cNvSpPr>
          <p:nvPr>
            <p:ph type="body" idx="13"/>
          </p:nvPr>
        </p:nvSpPr>
        <p:spPr>
          <a:xfrm>
            <a:off x="8274704"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30" name="Google Shape;230;p22"/>
          <p:cNvSpPr txBox="1">
            <a:spLocks noGrp="1"/>
          </p:cNvSpPr>
          <p:nvPr>
            <p:ph type="body" idx="14"/>
          </p:nvPr>
        </p:nvSpPr>
        <p:spPr>
          <a:xfrm>
            <a:off x="7515550"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31" name="Google Shape;231;p22"/>
          <p:cNvSpPr>
            <a:spLocks noGrp="1"/>
          </p:cNvSpPr>
          <p:nvPr>
            <p:ph type="pic" idx="15"/>
          </p:nvPr>
        </p:nvSpPr>
        <p:spPr>
          <a:xfrm>
            <a:off x="8456240" y="334648"/>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32" name="Google Shape;232;p22"/>
          <p:cNvSpPr>
            <a:spLocks noGrp="1"/>
          </p:cNvSpPr>
          <p:nvPr>
            <p:ph type="pic" idx="16"/>
          </p:nvPr>
        </p:nvSpPr>
        <p:spPr>
          <a:xfrm>
            <a:off x="7697085" y="334648"/>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33" name="Google Shape;233;p22"/>
          <p:cNvSpPr txBox="1">
            <a:spLocks noGrp="1"/>
          </p:cNvSpPr>
          <p:nvPr>
            <p:ph type="body" idx="17"/>
          </p:nvPr>
        </p:nvSpPr>
        <p:spPr>
          <a:xfrm>
            <a:off x="8274704"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34" name="Google Shape;234;p22"/>
          <p:cNvSpPr txBox="1">
            <a:spLocks noGrp="1"/>
          </p:cNvSpPr>
          <p:nvPr>
            <p:ph type="body" idx="18"/>
          </p:nvPr>
        </p:nvSpPr>
        <p:spPr>
          <a:xfrm>
            <a:off x="7515550"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35" name="Google Shape;235;p22"/>
          <p:cNvSpPr>
            <a:spLocks noGrp="1"/>
          </p:cNvSpPr>
          <p:nvPr>
            <p:ph type="pic" idx="19"/>
          </p:nvPr>
        </p:nvSpPr>
        <p:spPr>
          <a:xfrm>
            <a:off x="8456240" y="1304706"/>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36" name="Google Shape;236;p22"/>
          <p:cNvSpPr>
            <a:spLocks noGrp="1"/>
          </p:cNvSpPr>
          <p:nvPr>
            <p:ph type="pic" idx="20"/>
          </p:nvPr>
        </p:nvSpPr>
        <p:spPr>
          <a:xfrm>
            <a:off x="7697085" y="1304706"/>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Regular Slide 2-4 Faces 1">
  <p:cSld name="Regular Slide 2-4 Faces_1">
    <p:spTree>
      <p:nvGrpSpPr>
        <p:cNvPr id="1" name="Shape 237"/>
        <p:cNvGrpSpPr/>
        <p:nvPr/>
      </p:nvGrpSpPr>
      <p:grpSpPr>
        <a:xfrm>
          <a:off x="0" y="0"/>
          <a:ext cx="0" cy="0"/>
          <a:chOff x="0" y="0"/>
          <a:chExt cx="0" cy="0"/>
        </a:xfrm>
      </p:grpSpPr>
      <p:grpSp>
        <p:nvGrpSpPr>
          <p:cNvPr id="238" name="Google Shape;238;p23"/>
          <p:cNvGrpSpPr/>
          <p:nvPr/>
        </p:nvGrpSpPr>
        <p:grpSpPr>
          <a:xfrm>
            <a:off x="0" y="-11445"/>
            <a:ext cx="9143172" cy="515657"/>
            <a:chOff x="0" y="-30361"/>
            <a:chExt cx="13817700" cy="779291"/>
          </a:xfrm>
        </p:grpSpPr>
        <p:sp>
          <p:nvSpPr>
            <p:cNvPr id="239" name="Google Shape;239;p23"/>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240" name="Google Shape;240;p23"/>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241" name="Google Shape;241;p23"/>
          <p:cNvSpPr/>
          <p:nvPr/>
        </p:nvSpPr>
        <p:spPr>
          <a:xfrm>
            <a:off x="7514454" y="-79412"/>
            <a:ext cx="1682100" cy="1398000"/>
          </a:xfrm>
          <a:prstGeom prst="rect">
            <a:avLst/>
          </a:prstGeom>
          <a:gradFill>
            <a:gsLst>
              <a:gs pos="0">
                <a:srgbClr val="FFFFFF">
                  <a:alpha val="0"/>
                </a:srgbClr>
              </a:gs>
              <a:gs pos="35000">
                <a:srgbClr val="FFFFFF">
                  <a:alpha val="0"/>
                </a:srgbClr>
              </a:gs>
              <a:gs pos="100000">
                <a:srgbClr val="B8DDFE">
                  <a:alpha val="46666"/>
                </a:srgbClr>
              </a:gs>
            </a:gsLst>
            <a:lin ang="5400012" scaled="0"/>
          </a:gradFill>
          <a:ln w="9525" cap="flat" cmpd="sng">
            <a:solidFill>
              <a:srgbClr val="AFD8FF"/>
            </a:solidFill>
            <a:prstDash val="solid"/>
            <a:round/>
            <a:headEnd type="none" w="sm" len="sm"/>
            <a:tailEnd type="none" w="sm" len="sm"/>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SzPts val="2600"/>
              <a:buFont typeface="Calibri"/>
              <a:buNone/>
            </a:pPr>
            <a:endParaRPr sz="2600" b="0" i="0" u="none" strike="noStrike" cap="none">
              <a:solidFill>
                <a:srgbClr val="FFFFFF"/>
              </a:solidFill>
              <a:latin typeface="Calibri"/>
              <a:ea typeface="Calibri"/>
              <a:cs typeface="Calibri"/>
              <a:sym typeface="Calibri"/>
            </a:endParaRPr>
          </a:p>
        </p:txBody>
      </p:sp>
      <p:sp>
        <p:nvSpPr>
          <p:cNvPr id="242" name="Google Shape;242;p23"/>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243" name="Google Shape;243;p23"/>
          <p:cNvSpPr txBox="1">
            <a:spLocks noGrp="1"/>
          </p:cNvSpPr>
          <p:nvPr>
            <p:ph type="body" idx="1"/>
          </p:nvPr>
        </p:nvSpPr>
        <p:spPr>
          <a:xfrm>
            <a:off x="8274316" y="1015841"/>
            <a:ext cx="865200" cy="2781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44" name="Google Shape;244;p23"/>
          <p:cNvSpPr txBox="1">
            <a:spLocks noGrp="1"/>
          </p:cNvSpPr>
          <p:nvPr>
            <p:ph type="body" idx="2"/>
          </p:nvPr>
        </p:nvSpPr>
        <p:spPr>
          <a:xfrm>
            <a:off x="7515561" y="1015841"/>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45" name="Google Shape;245;p23"/>
          <p:cNvSpPr>
            <a:spLocks noGrp="1"/>
          </p:cNvSpPr>
          <p:nvPr>
            <p:ph type="pic" idx="3"/>
          </p:nvPr>
        </p:nvSpPr>
        <p:spPr>
          <a:xfrm>
            <a:off x="8455851" y="332058"/>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46" name="Google Shape;246;p23"/>
          <p:cNvSpPr>
            <a:spLocks noGrp="1"/>
          </p:cNvSpPr>
          <p:nvPr>
            <p:ph type="pic" idx="4"/>
          </p:nvPr>
        </p:nvSpPr>
        <p:spPr>
          <a:xfrm>
            <a:off x="7697096" y="332058"/>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47" name="Google Shape;247;p23"/>
          <p:cNvSpPr>
            <a:spLocks noGrp="1"/>
          </p:cNvSpPr>
          <p:nvPr>
            <p:ph type="pic" idx="5"/>
          </p:nvPr>
        </p:nvSpPr>
        <p:spPr>
          <a:xfrm>
            <a:off x="8453494" y="4018275"/>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48" name="Google Shape;248;p23"/>
          <p:cNvSpPr>
            <a:spLocks noGrp="1"/>
          </p:cNvSpPr>
          <p:nvPr>
            <p:ph type="pic" idx="6"/>
          </p:nvPr>
        </p:nvSpPr>
        <p:spPr>
          <a:xfrm>
            <a:off x="7697096" y="4020626"/>
            <a:ext cx="502200" cy="6744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49" name="Google Shape;249;p23"/>
          <p:cNvSpPr txBox="1">
            <a:spLocks noGrp="1"/>
          </p:cNvSpPr>
          <p:nvPr>
            <p:ph type="body" idx="7"/>
          </p:nvPr>
        </p:nvSpPr>
        <p:spPr>
          <a:xfrm>
            <a:off x="7514461" y="4692306"/>
            <a:ext cx="8664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50" name="Google Shape;250;p23"/>
          <p:cNvSpPr txBox="1">
            <a:spLocks noGrp="1"/>
          </p:cNvSpPr>
          <p:nvPr>
            <p:ph type="body" idx="8"/>
          </p:nvPr>
        </p:nvSpPr>
        <p:spPr>
          <a:xfrm>
            <a:off x="8268640" y="4692306"/>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51" name="Google Shape;251;p23"/>
          <p:cNvSpPr txBox="1">
            <a:spLocks noGrp="1"/>
          </p:cNvSpPr>
          <p:nvPr>
            <p:ph type="body" idx="9"/>
          </p:nvPr>
        </p:nvSpPr>
        <p:spPr>
          <a:xfrm>
            <a:off x="0" y="4783161"/>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52" name="Google Shape;252;p23"/>
          <p:cNvSpPr txBox="1"/>
          <p:nvPr/>
        </p:nvSpPr>
        <p:spPr>
          <a:xfrm>
            <a:off x="-95090" y="-682919"/>
            <a:ext cx="0" cy="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SzPts val="1400"/>
              <a:buFont typeface="Calibri"/>
              <a:buNone/>
            </a:pPr>
            <a:endParaRPr sz="1400">
              <a:solidFill>
                <a:srgbClr val="000000"/>
              </a:solidFill>
              <a:latin typeface="Calibri"/>
              <a:ea typeface="Calibri"/>
              <a:cs typeface="Calibri"/>
              <a:sym typeface="Calibri"/>
            </a:endParaRPr>
          </a:p>
        </p:txBody>
      </p:sp>
      <p:sp>
        <p:nvSpPr>
          <p:cNvPr id="253" name="Google Shape;253;p23"/>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sp>
        <p:nvSpPr>
          <p:cNvPr id="254" name="Google Shape;254;p23"/>
          <p:cNvSpPr>
            <a:spLocks noGrp="1"/>
          </p:cNvSpPr>
          <p:nvPr>
            <p:ph type="pic" idx="13"/>
          </p:nvPr>
        </p:nvSpPr>
        <p:spPr>
          <a:xfrm>
            <a:off x="7697085" y="3027120"/>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55" name="Google Shape;255;p23"/>
          <p:cNvSpPr txBox="1">
            <a:spLocks noGrp="1"/>
          </p:cNvSpPr>
          <p:nvPr>
            <p:ph type="body" idx="14"/>
          </p:nvPr>
        </p:nvSpPr>
        <p:spPr>
          <a:xfrm>
            <a:off x="7515550"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56" name="Google Shape;256;p23"/>
          <p:cNvSpPr>
            <a:spLocks noGrp="1"/>
          </p:cNvSpPr>
          <p:nvPr>
            <p:ph type="pic" idx="15"/>
          </p:nvPr>
        </p:nvSpPr>
        <p:spPr>
          <a:xfrm>
            <a:off x="8456240" y="3030330"/>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257" name="Google Shape;257;p23"/>
          <p:cNvSpPr txBox="1">
            <a:spLocks noGrp="1"/>
          </p:cNvSpPr>
          <p:nvPr>
            <p:ph type="body" idx="16"/>
          </p:nvPr>
        </p:nvSpPr>
        <p:spPr>
          <a:xfrm>
            <a:off x="8274704"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pic>
        <p:nvPicPr>
          <p:cNvPr id="258" name="Google Shape;258;p23"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9"/>
        <p:cNvGrpSpPr/>
        <p:nvPr/>
      </p:nvGrpSpPr>
      <p:grpSpPr>
        <a:xfrm>
          <a:off x="0" y="0"/>
          <a:ext cx="0" cy="0"/>
          <a:chOff x="0" y="0"/>
          <a:chExt cx="0" cy="0"/>
        </a:xfrm>
      </p:grpSpPr>
      <p:sp>
        <p:nvSpPr>
          <p:cNvPr id="260" name="Google Shape;260;p24"/>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1" name="Google Shape;261;p24"/>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2" name="Google Shape;262;p2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3" name="Google Shape;263;p2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4" name="Google Shape;264;p2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265"/>
        <p:cNvGrpSpPr/>
        <p:nvPr/>
      </p:nvGrpSpPr>
      <p:grpSpPr>
        <a:xfrm>
          <a:off x="0" y="0"/>
          <a:ext cx="0" cy="0"/>
          <a:chOff x="0" y="0"/>
          <a:chExt cx="0" cy="0"/>
        </a:xfrm>
      </p:grpSpPr>
      <p:sp>
        <p:nvSpPr>
          <p:cNvPr id="266" name="Google Shape;266;p25"/>
          <p:cNvSpPr txBox="1">
            <a:spLocks noGrp="1"/>
          </p:cNvSpPr>
          <p:nvPr>
            <p:ph type="title"/>
          </p:nvPr>
        </p:nvSpPr>
        <p:spPr>
          <a:xfrm>
            <a:off x="311700" y="278550"/>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67" name="Google Shape;26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8" name="Google Shape;26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269"/>
        <p:cNvGrpSpPr/>
        <p:nvPr/>
      </p:nvGrpSpPr>
      <p:grpSpPr>
        <a:xfrm>
          <a:off x="0" y="0"/>
          <a:ext cx="0" cy="0"/>
          <a:chOff x="0" y="0"/>
          <a:chExt cx="0" cy="0"/>
        </a:xfrm>
      </p:grpSpPr>
      <p:sp>
        <p:nvSpPr>
          <p:cNvPr id="270" name="Google Shape;270;p26"/>
          <p:cNvSpPr txBox="1">
            <a:spLocks noGrp="1"/>
          </p:cNvSpPr>
          <p:nvPr>
            <p:ph type="title"/>
          </p:nvPr>
        </p:nvSpPr>
        <p:spPr>
          <a:xfrm>
            <a:off x="311700" y="278550"/>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71" name="Google Shape;271;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2" name="Google Shape;27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Slide 1">
  <p:cSld name="TITLE_AND_BODY_8">
    <p:spTree>
      <p:nvGrpSpPr>
        <p:cNvPr id="1" name="Shape 273"/>
        <p:cNvGrpSpPr/>
        <p:nvPr/>
      </p:nvGrpSpPr>
      <p:grpSpPr>
        <a:xfrm>
          <a:off x="0" y="0"/>
          <a:ext cx="0" cy="0"/>
          <a:chOff x="0" y="0"/>
          <a:chExt cx="0" cy="0"/>
        </a:xfrm>
      </p:grpSpPr>
      <p:sp>
        <p:nvSpPr>
          <p:cNvPr id="274" name="Google Shape;274;p27"/>
          <p:cNvSpPr/>
          <p:nvPr/>
        </p:nvSpPr>
        <p:spPr>
          <a:xfrm>
            <a:off x="-8930" y="1433215"/>
            <a:ext cx="9144000" cy="15270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700" b="0" i="0" u="none" strike="noStrike" cap="none">
              <a:latin typeface="Calibri"/>
              <a:ea typeface="Calibri"/>
              <a:cs typeface="Calibri"/>
              <a:sym typeface="Calibri"/>
            </a:endParaRPr>
          </a:p>
        </p:txBody>
      </p:sp>
      <p:sp>
        <p:nvSpPr>
          <p:cNvPr id="275" name="Google Shape;275;p27"/>
          <p:cNvSpPr/>
          <p:nvPr/>
        </p:nvSpPr>
        <p:spPr>
          <a:xfrm>
            <a:off x="-8930" y="2933402"/>
            <a:ext cx="9144000" cy="15999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700" b="0" i="0" u="none" strike="noStrike" cap="none">
              <a:latin typeface="Calibri"/>
              <a:ea typeface="Calibri"/>
              <a:cs typeface="Calibri"/>
              <a:sym typeface="Calibri"/>
            </a:endParaRPr>
          </a:p>
        </p:txBody>
      </p:sp>
      <p:sp>
        <p:nvSpPr>
          <p:cNvPr id="276" name="Google Shape;276;p27"/>
          <p:cNvSpPr txBox="1">
            <a:spLocks noGrp="1"/>
          </p:cNvSpPr>
          <p:nvPr>
            <p:ph type="title"/>
          </p:nvPr>
        </p:nvSpPr>
        <p:spPr>
          <a:xfrm>
            <a:off x="-8930" y="1433215"/>
            <a:ext cx="9153000" cy="850500"/>
          </a:xfrm>
          <a:prstGeom prst="rect">
            <a:avLst/>
          </a:prstGeom>
          <a:noFill/>
          <a:ln>
            <a:noFill/>
          </a:ln>
        </p:spPr>
        <p:txBody>
          <a:bodyPr spcFirstLastPara="1" wrap="square" lIns="0" tIns="0" rIns="0" bIns="0" anchor="b" anchorCtr="0">
            <a:noAutofit/>
          </a:bodyPr>
          <a:lstStyle>
            <a:lvl1pPr marR="0" lvl="0" algn="ctr" rtl="0">
              <a:spcBef>
                <a:spcPts val="0"/>
              </a:spcBef>
              <a:spcAft>
                <a:spcPts val="0"/>
              </a:spcAft>
              <a:buSzPts val="1200"/>
              <a:buNone/>
              <a:defRPr sz="4600" b="0" i="0" u="none" strike="noStrike" cap="none">
                <a:latin typeface="Helvetica Neue Light"/>
                <a:ea typeface="Helvetica Neue Light"/>
                <a:cs typeface="Helvetica Neue Light"/>
                <a:sym typeface="Helvetica Neue Light"/>
              </a:defRPr>
            </a:lvl1pPr>
            <a:lvl2pPr marR="38100" lvl="1" algn="ctr" rtl="0">
              <a:spcBef>
                <a:spcPts val="0"/>
              </a:spcBef>
              <a:spcAft>
                <a:spcPts val="0"/>
              </a:spcAft>
              <a:buSzPts val="1200"/>
              <a:buNone/>
              <a:defRPr sz="2800" b="1" i="0" u="none" strike="noStrike" cap="none">
                <a:latin typeface="Calibri"/>
                <a:ea typeface="Calibri"/>
                <a:cs typeface="Calibri"/>
                <a:sym typeface="Calibri"/>
              </a:defRPr>
            </a:lvl2pPr>
            <a:lvl3pPr marR="38100" lvl="2" algn="ctr" rtl="0">
              <a:spcBef>
                <a:spcPts val="0"/>
              </a:spcBef>
              <a:spcAft>
                <a:spcPts val="0"/>
              </a:spcAft>
              <a:buSzPts val="1200"/>
              <a:buNone/>
              <a:defRPr sz="2800" b="1" i="0" u="none" strike="noStrike" cap="none">
                <a:latin typeface="Calibri"/>
                <a:ea typeface="Calibri"/>
                <a:cs typeface="Calibri"/>
                <a:sym typeface="Calibri"/>
              </a:defRPr>
            </a:lvl3pPr>
            <a:lvl4pPr marR="38100" lvl="3" algn="ctr" rtl="0">
              <a:spcBef>
                <a:spcPts val="0"/>
              </a:spcBef>
              <a:spcAft>
                <a:spcPts val="0"/>
              </a:spcAft>
              <a:buSzPts val="1200"/>
              <a:buNone/>
              <a:defRPr sz="2800" b="1" i="0" u="none" strike="noStrike" cap="none">
                <a:latin typeface="Calibri"/>
                <a:ea typeface="Calibri"/>
                <a:cs typeface="Calibri"/>
                <a:sym typeface="Calibri"/>
              </a:defRPr>
            </a:lvl4pPr>
            <a:lvl5pPr marR="38100" lvl="4" algn="ctr" rtl="0">
              <a:spcBef>
                <a:spcPts val="0"/>
              </a:spcBef>
              <a:spcAft>
                <a:spcPts val="0"/>
              </a:spcAft>
              <a:buSzPts val="1200"/>
              <a:buNone/>
              <a:defRPr sz="2800" b="1" i="0" u="none" strike="noStrike" cap="none">
                <a:latin typeface="Calibri"/>
                <a:ea typeface="Calibri"/>
                <a:cs typeface="Calibri"/>
                <a:sym typeface="Calibri"/>
              </a:defRPr>
            </a:lvl5pPr>
            <a:lvl6pPr marR="38100" lvl="5" algn="ctr" rtl="0">
              <a:spcBef>
                <a:spcPts val="0"/>
              </a:spcBef>
              <a:spcAft>
                <a:spcPts val="0"/>
              </a:spcAft>
              <a:buSzPts val="1200"/>
              <a:buNone/>
              <a:defRPr sz="2800" b="1" i="0" u="none" strike="noStrike" cap="none">
                <a:latin typeface="Calibri"/>
                <a:ea typeface="Calibri"/>
                <a:cs typeface="Calibri"/>
                <a:sym typeface="Calibri"/>
              </a:defRPr>
            </a:lvl6pPr>
            <a:lvl7pPr marR="38100" lvl="6" algn="ctr" rtl="0">
              <a:spcBef>
                <a:spcPts val="0"/>
              </a:spcBef>
              <a:spcAft>
                <a:spcPts val="0"/>
              </a:spcAft>
              <a:buSzPts val="1200"/>
              <a:buNone/>
              <a:defRPr sz="2800" b="1" i="0" u="none" strike="noStrike" cap="none">
                <a:latin typeface="Calibri"/>
                <a:ea typeface="Calibri"/>
                <a:cs typeface="Calibri"/>
                <a:sym typeface="Calibri"/>
              </a:defRPr>
            </a:lvl7pPr>
            <a:lvl8pPr marR="38100" lvl="7" algn="ctr" rtl="0">
              <a:spcBef>
                <a:spcPts val="0"/>
              </a:spcBef>
              <a:spcAft>
                <a:spcPts val="0"/>
              </a:spcAft>
              <a:buSzPts val="1200"/>
              <a:buNone/>
              <a:defRPr sz="2800" b="1" i="0" u="none" strike="noStrike" cap="none">
                <a:latin typeface="Calibri"/>
                <a:ea typeface="Calibri"/>
                <a:cs typeface="Calibri"/>
                <a:sym typeface="Calibri"/>
              </a:defRPr>
            </a:lvl8pPr>
            <a:lvl9pPr marR="38100" lvl="8" algn="ctr" rtl="0">
              <a:spcBef>
                <a:spcPts val="0"/>
              </a:spcBef>
              <a:spcAft>
                <a:spcPts val="0"/>
              </a:spcAft>
              <a:buSzPts val="1200"/>
              <a:buNone/>
              <a:defRPr sz="2800" b="1" i="0" u="none" strike="noStrike" cap="none">
                <a:latin typeface="Calibri"/>
                <a:ea typeface="Calibri"/>
                <a:cs typeface="Calibri"/>
                <a:sym typeface="Calibri"/>
              </a:defRPr>
            </a:lvl9pPr>
          </a:lstStyle>
          <a:p>
            <a:endParaRPr/>
          </a:p>
        </p:txBody>
      </p:sp>
      <p:sp>
        <p:nvSpPr>
          <p:cNvPr id="277" name="Google Shape;277;p27"/>
          <p:cNvSpPr txBox="1">
            <a:spLocks noGrp="1"/>
          </p:cNvSpPr>
          <p:nvPr>
            <p:ph type="body" idx="1"/>
          </p:nvPr>
        </p:nvSpPr>
        <p:spPr>
          <a:xfrm>
            <a:off x="892969" y="2652117"/>
            <a:ext cx="7358100" cy="944400"/>
          </a:xfrm>
          <a:prstGeom prst="rect">
            <a:avLst/>
          </a:prstGeom>
          <a:noFill/>
          <a:ln>
            <a:noFill/>
          </a:ln>
        </p:spPr>
        <p:txBody>
          <a:bodyPr spcFirstLastPara="1" wrap="square" lIns="75575" tIns="37775" rIns="75575" bIns="37775" anchor="t" anchorCtr="0">
            <a:noAutofit/>
          </a:bodyPr>
          <a:lstStyle>
            <a:lvl1pPr marL="457200" marR="0" lvl="0" indent="-228600" algn="ctr" rtl="0">
              <a:spcBef>
                <a:spcPts val="0"/>
              </a:spcBef>
              <a:spcAft>
                <a:spcPts val="0"/>
              </a:spcAft>
              <a:buSzPts val="3000"/>
              <a:buFont typeface="Calibri"/>
              <a:buNone/>
              <a:defRPr sz="3000" b="0" i="0" u="none" strike="noStrike" cap="none">
                <a:latin typeface="Calibri"/>
                <a:ea typeface="Calibri"/>
                <a:cs typeface="Calibri"/>
                <a:sym typeface="Calibri"/>
              </a:defRPr>
            </a:lvl1pPr>
            <a:lvl2pPr marL="914400" marR="0" lvl="1" indent="-228600" algn="ctr" rtl="0">
              <a:spcBef>
                <a:spcPts val="0"/>
              </a:spcBef>
              <a:spcAft>
                <a:spcPts val="0"/>
              </a:spcAft>
              <a:buSzPts val="2200"/>
              <a:buFont typeface="Calibri"/>
              <a:buNone/>
              <a:defRPr sz="2200" b="0" i="0" u="none" strike="noStrike" cap="none">
                <a:latin typeface="Calibri"/>
                <a:ea typeface="Calibri"/>
                <a:cs typeface="Calibri"/>
                <a:sym typeface="Calibri"/>
              </a:defRPr>
            </a:lvl2pPr>
            <a:lvl3pPr marL="1371600" marR="0" lvl="2" indent="-228600" algn="ctr" rtl="0">
              <a:spcBef>
                <a:spcPts val="0"/>
              </a:spcBef>
              <a:spcAft>
                <a:spcPts val="0"/>
              </a:spcAft>
              <a:buSzPts val="2200"/>
              <a:buFont typeface="Calibri"/>
              <a:buNone/>
              <a:defRPr sz="2200" b="0" i="0" u="none" strike="noStrike" cap="none">
                <a:latin typeface="Calibri"/>
                <a:ea typeface="Calibri"/>
                <a:cs typeface="Calibri"/>
                <a:sym typeface="Calibri"/>
              </a:defRPr>
            </a:lvl3pPr>
            <a:lvl4pPr marL="1828800" marR="0" lvl="3" indent="-228600" algn="ctr" rtl="0">
              <a:spcBef>
                <a:spcPts val="0"/>
              </a:spcBef>
              <a:spcAft>
                <a:spcPts val="0"/>
              </a:spcAft>
              <a:buSzPts val="2200"/>
              <a:buFont typeface="Calibri"/>
              <a:buNone/>
              <a:defRPr sz="2200" b="0" i="0" u="none" strike="noStrike" cap="none">
                <a:latin typeface="Calibri"/>
                <a:ea typeface="Calibri"/>
                <a:cs typeface="Calibri"/>
                <a:sym typeface="Calibri"/>
              </a:defRPr>
            </a:lvl4pPr>
            <a:lvl5pPr marL="2286000" marR="0" lvl="4" indent="-228600" algn="ctr" rtl="0">
              <a:spcBef>
                <a:spcPts val="0"/>
              </a:spcBef>
              <a:spcAft>
                <a:spcPts val="0"/>
              </a:spcAft>
              <a:buSzPts val="2200"/>
              <a:buFont typeface="Calibri"/>
              <a:buNone/>
              <a:defRPr sz="2200" b="0" i="0" u="none" strike="noStrike" cap="none">
                <a:latin typeface="Calibri"/>
                <a:ea typeface="Calibri"/>
                <a:cs typeface="Calibri"/>
                <a:sym typeface="Calibri"/>
              </a:defRPr>
            </a:lvl5pPr>
            <a:lvl6pPr marL="2743200" marR="38100" lvl="5" indent="-406400" algn="l" rtl="0">
              <a:spcBef>
                <a:spcPts val="600"/>
              </a:spcBef>
              <a:spcAft>
                <a:spcPts val="0"/>
              </a:spcAft>
              <a:buSzPts val="2800"/>
              <a:buFont typeface="Calibri"/>
              <a:buChar char="•"/>
              <a:defRPr sz="2800" b="0" i="0" u="none" strike="noStrike" cap="none">
                <a:latin typeface="Calibri"/>
                <a:ea typeface="Calibri"/>
                <a:cs typeface="Calibri"/>
                <a:sym typeface="Calibri"/>
              </a:defRPr>
            </a:lvl6pPr>
            <a:lvl7pPr marL="3200400" marR="38100" lvl="6" indent="-406400" algn="l" rtl="0">
              <a:spcBef>
                <a:spcPts val="600"/>
              </a:spcBef>
              <a:spcAft>
                <a:spcPts val="0"/>
              </a:spcAft>
              <a:buSzPts val="2800"/>
              <a:buFont typeface="Calibri"/>
              <a:buChar char="•"/>
              <a:defRPr sz="2800" b="0" i="0" u="none" strike="noStrike" cap="none">
                <a:latin typeface="Calibri"/>
                <a:ea typeface="Calibri"/>
                <a:cs typeface="Calibri"/>
                <a:sym typeface="Calibri"/>
              </a:defRPr>
            </a:lvl7pPr>
            <a:lvl8pPr marL="3657600" marR="38100" lvl="7" indent="-406400" algn="l" rtl="0">
              <a:spcBef>
                <a:spcPts val="600"/>
              </a:spcBef>
              <a:spcAft>
                <a:spcPts val="0"/>
              </a:spcAft>
              <a:buSzPts val="2800"/>
              <a:buFont typeface="Calibri"/>
              <a:buChar char="•"/>
              <a:defRPr sz="2800" b="0" i="0" u="none" strike="noStrike" cap="none">
                <a:latin typeface="Calibri"/>
                <a:ea typeface="Calibri"/>
                <a:cs typeface="Calibri"/>
                <a:sym typeface="Calibri"/>
              </a:defRPr>
            </a:lvl8pPr>
            <a:lvl9pPr marL="4114800" marR="38100" lvl="8" indent="-406400" algn="l" rtl="0">
              <a:spcBef>
                <a:spcPts val="600"/>
              </a:spcBef>
              <a:spcAft>
                <a:spcPts val="0"/>
              </a:spcAft>
              <a:buSzPts val="2800"/>
              <a:buFont typeface="Calibri"/>
              <a:buChar char="•"/>
              <a:defRPr sz="2800" b="0" i="0" u="none" strike="noStrike" cap="none">
                <a:latin typeface="Calibri"/>
                <a:ea typeface="Calibri"/>
                <a:cs typeface="Calibri"/>
                <a:sym typeface="Calibri"/>
              </a:defRPr>
            </a:lvl9pPr>
          </a:lstStyle>
          <a:p>
            <a:endParaRPr/>
          </a:p>
        </p:txBody>
      </p:sp>
      <p:pic>
        <p:nvPicPr>
          <p:cNvPr id="278" name="Google Shape;278;p27" descr="BroadInstLogoforDigitalRGB.png"/>
          <p:cNvPicPr preferRelativeResize="0"/>
          <p:nvPr/>
        </p:nvPicPr>
        <p:blipFill rotWithShape="1">
          <a:blip r:embed="rId2">
            <a:alphaModFix/>
          </a:blip>
          <a:srcRect/>
          <a:stretch/>
        </p:blipFill>
        <p:spPr>
          <a:xfrm>
            <a:off x="49127" y="4909817"/>
            <a:ext cx="813598" cy="205737"/>
          </a:xfrm>
          <a:prstGeom prst="rect">
            <a:avLst/>
          </a:prstGeom>
          <a:noFill/>
          <a:ln>
            <a:noFill/>
          </a:ln>
        </p:spPr>
      </p:pic>
      <p:sp>
        <p:nvSpPr>
          <p:cNvPr id="279" name="Google Shape;279;p27"/>
          <p:cNvSpPr txBox="1"/>
          <p:nvPr/>
        </p:nvSpPr>
        <p:spPr>
          <a:xfrm>
            <a:off x="1203642" y="4852624"/>
            <a:ext cx="1228200" cy="392700"/>
          </a:xfrm>
          <a:prstGeom prst="rect">
            <a:avLst/>
          </a:prstGeom>
          <a:noFill/>
          <a:ln>
            <a:noFill/>
          </a:ln>
        </p:spPr>
        <p:txBody>
          <a:bodyPr spcFirstLastPara="1" wrap="square" lIns="42000" tIns="42000" rIns="42000" bIns="42000" anchor="ctr" anchorCtr="0">
            <a:spAutoFit/>
          </a:bodyPr>
          <a:lstStyle/>
          <a:p>
            <a:pPr marL="0" marR="0" lvl="0" indent="0" algn="l" rtl="0">
              <a:lnSpc>
                <a:spcPct val="100000"/>
              </a:lnSpc>
              <a:spcBef>
                <a:spcPts val="0"/>
              </a:spcBef>
              <a:spcAft>
                <a:spcPts val="0"/>
              </a:spcAft>
              <a:buClr>
                <a:srgbClr val="000000"/>
              </a:buClr>
              <a:buSzPts val="1000"/>
              <a:buFont typeface="Bell MT"/>
              <a:buNone/>
            </a:pPr>
            <a:r>
              <a:rPr lang="en" sz="1000" b="0" i="0" u="none" strike="noStrike" cap="none">
                <a:solidFill>
                  <a:srgbClr val="000000"/>
                </a:solidFill>
                <a:latin typeface="Bell MT"/>
                <a:ea typeface="Bell MT"/>
                <a:cs typeface="Bell MT"/>
                <a:sym typeface="Bell MT"/>
              </a:rPr>
              <a:t>IMAGING</a:t>
            </a:r>
            <a:endParaRPr sz="1200"/>
          </a:p>
          <a:p>
            <a:pPr marL="0" marR="0" lvl="0" indent="0" algn="l" rtl="0">
              <a:lnSpc>
                <a:spcPct val="100000"/>
              </a:lnSpc>
              <a:spcBef>
                <a:spcPts val="0"/>
              </a:spcBef>
              <a:spcAft>
                <a:spcPts val="0"/>
              </a:spcAft>
              <a:buClr>
                <a:srgbClr val="000000"/>
              </a:buClr>
              <a:buSzPts val="1000"/>
              <a:buFont typeface="Bell MT"/>
              <a:buNone/>
            </a:pPr>
            <a:r>
              <a:rPr lang="en" sz="1000" b="0" i="0" u="none" strike="noStrike" cap="none">
                <a:solidFill>
                  <a:srgbClr val="000000"/>
                </a:solidFill>
                <a:latin typeface="Bell MT"/>
                <a:ea typeface="Bell MT"/>
                <a:cs typeface="Bell MT"/>
                <a:sym typeface="Bell MT"/>
              </a:rPr>
              <a:t>PLATFORM</a:t>
            </a:r>
            <a:endParaRPr sz="1000" b="0" i="0" u="none" strike="noStrike" cap="none">
              <a:solidFill>
                <a:srgbClr val="000000"/>
              </a:solidFill>
              <a:latin typeface="Bell MT"/>
              <a:ea typeface="Bell MT"/>
              <a:cs typeface="Bell MT"/>
              <a:sym typeface="Bell M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Regular Slide">
  <p:cSld name="TITLE_AND_BODY_9">
    <p:spTree>
      <p:nvGrpSpPr>
        <p:cNvPr id="1" name="Shape 280"/>
        <p:cNvGrpSpPr/>
        <p:nvPr/>
      </p:nvGrpSpPr>
      <p:grpSpPr>
        <a:xfrm>
          <a:off x="0" y="0"/>
          <a:ext cx="0" cy="0"/>
          <a:chOff x="0" y="0"/>
          <a:chExt cx="0" cy="0"/>
        </a:xfrm>
      </p:grpSpPr>
      <p:sp>
        <p:nvSpPr>
          <p:cNvPr id="281" name="Google Shape;281;p28"/>
          <p:cNvSpPr/>
          <p:nvPr/>
        </p:nvSpPr>
        <p:spPr>
          <a:xfrm>
            <a:off x="0" y="-20092"/>
            <a:ext cx="9144000" cy="274588"/>
          </a:xfrm>
          <a:prstGeom prst="rect">
            <a:avLst/>
          </a:prstGeom>
          <a:gradFill>
            <a:gsLst>
              <a:gs pos="0">
                <a:srgbClr val="FFFFFF"/>
              </a:gs>
              <a:gs pos="100000">
                <a:srgbClr val="DCEBFF"/>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800" b="0" i="0" u="none" strike="noStrike" cap="none">
              <a:latin typeface="Helvetica Neue"/>
              <a:ea typeface="Helvetica Neue"/>
              <a:cs typeface="Helvetica Neue"/>
              <a:sym typeface="Helvetica Neue"/>
            </a:endParaRPr>
          </a:p>
        </p:txBody>
      </p:sp>
      <p:sp>
        <p:nvSpPr>
          <p:cNvPr id="282" name="Google Shape;282;p28"/>
          <p:cNvSpPr/>
          <p:nvPr/>
        </p:nvSpPr>
        <p:spPr>
          <a:xfrm>
            <a:off x="0" y="241102"/>
            <a:ext cx="9144000" cy="254496"/>
          </a:xfrm>
          <a:prstGeom prst="rect">
            <a:avLst/>
          </a:prstGeom>
          <a:gradFill>
            <a:gsLst>
              <a:gs pos="0">
                <a:srgbClr val="DCEBFF"/>
              </a:gs>
              <a:gs pos="100000">
                <a:srgbClr val="FFFFFF"/>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800" b="0" i="0" u="none" strike="noStrike" cap="none">
              <a:latin typeface="Helvetica Neue"/>
              <a:ea typeface="Helvetica Neue"/>
              <a:cs typeface="Helvetica Neue"/>
              <a:sym typeface="Helvetica Neue"/>
            </a:endParaRPr>
          </a:p>
        </p:txBody>
      </p:sp>
      <p:pic>
        <p:nvPicPr>
          <p:cNvPr id="283" name="Google Shape;283;p28"/>
          <p:cNvPicPr preferRelativeResize="0"/>
          <p:nvPr/>
        </p:nvPicPr>
        <p:blipFill rotWithShape="1">
          <a:blip r:embed="rId2">
            <a:alphaModFix/>
          </a:blip>
          <a:srcRect/>
          <a:stretch/>
        </p:blipFill>
        <p:spPr>
          <a:xfrm>
            <a:off x="80367" y="4872261"/>
            <a:ext cx="1506885" cy="251147"/>
          </a:xfrm>
          <a:prstGeom prst="rect">
            <a:avLst/>
          </a:prstGeom>
          <a:noFill/>
          <a:ln>
            <a:noFill/>
          </a:ln>
        </p:spPr>
      </p:pic>
      <p:sp>
        <p:nvSpPr>
          <p:cNvPr id="284" name="Google Shape;284;p28"/>
          <p:cNvSpPr txBox="1">
            <a:spLocks noGrp="1"/>
          </p:cNvSpPr>
          <p:nvPr>
            <p:ph type="title"/>
          </p:nvPr>
        </p:nvSpPr>
        <p:spPr>
          <a:xfrm>
            <a:off x="-17859" y="-6697"/>
            <a:ext cx="9170789" cy="482203"/>
          </a:xfrm>
          <a:prstGeom prst="rect">
            <a:avLst/>
          </a:prstGeom>
          <a:noFill/>
          <a:ln>
            <a:noFill/>
          </a:ln>
        </p:spPr>
        <p:txBody>
          <a:bodyPr spcFirstLastPara="1" wrap="square" lIns="32750" tIns="32750" rIns="32750" bIns="32750" anchor="ctr" anchorCtr="0">
            <a:noAutofit/>
          </a:bodyPr>
          <a:lstStyle>
            <a:lvl1pPr lvl="0" algn="ctr">
              <a:spcBef>
                <a:spcPts val="0"/>
              </a:spcBef>
              <a:spcAft>
                <a:spcPts val="0"/>
              </a:spcAft>
              <a:buSzPts val="900"/>
              <a:buNone/>
              <a:defRPr sz="900"/>
            </a:lvl1pPr>
            <a:lvl2pPr lvl="1" algn="ctr">
              <a:spcBef>
                <a:spcPts val="0"/>
              </a:spcBef>
              <a:spcAft>
                <a:spcPts val="0"/>
              </a:spcAft>
              <a:buSzPts val="900"/>
              <a:buNone/>
              <a:defRPr sz="900"/>
            </a:lvl2pPr>
            <a:lvl3pPr lvl="2" algn="ctr">
              <a:spcBef>
                <a:spcPts val="0"/>
              </a:spcBef>
              <a:spcAft>
                <a:spcPts val="0"/>
              </a:spcAft>
              <a:buSzPts val="900"/>
              <a:buNone/>
              <a:defRPr sz="900"/>
            </a:lvl3pPr>
            <a:lvl4pPr lvl="3" algn="ctr">
              <a:spcBef>
                <a:spcPts val="0"/>
              </a:spcBef>
              <a:spcAft>
                <a:spcPts val="0"/>
              </a:spcAft>
              <a:buSzPts val="900"/>
              <a:buNone/>
              <a:defRPr sz="900"/>
            </a:lvl4pPr>
            <a:lvl5pPr lvl="4" algn="ctr">
              <a:spcBef>
                <a:spcPts val="0"/>
              </a:spcBef>
              <a:spcAft>
                <a:spcPts val="0"/>
              </a:spcAft>
              <a:buSzPts val="900"/>
              <a:buNone/>
              <a:defRPr sz="900"/>
            </a:lvl5pPr>
            <a:lvl6pPr lvl="5" algn="ctr">
              <a:spcBef>
                <a:spcPts val="0"/>
              </a:spcBef>
              <a:spcAft>
                <a:spcPts val="0"/>
              </a:spcAft>
              <a:buSzPts val="900"/>
              <a:buNone/>
              <a:defRPr sz="900"/>
            </a:lvl6pPr>
            <a:lvl7pPr lvl="6" algn="ctr">
              <a:spcBef>
                <a:spcPts val="0"/>
              </a:spcBef>
              <a:spcAft>
                <a:spcPts val="0"/>
              </a:spcAft>
              <a:buSzPts val="900"/>
              <a:buNone/>
              <a:defRPr sz="900"/>
            </a:lvl7pPr>
            <a:lvl8pPr lvl="7" algn="ctr">
              <a:spcBef>
                <a:spcPts val="0"/>
              </a:spcBef>
              <a:spcAft>
                <a:spcPts val="0"/>
              </a:spcAft>
              <a:buSzPts val="900"/>
              <a:buNone/>
              <a:defRPr sz="900"/>
            </a:lvl8pPr>
            <a:lvl9pPr lvl="8" algn="ctr">
              <a:spcBef>
                <a:spcPts val="0"/>
              </a:spcBef>
              <a:spcAft>
                <a:spcPts val="0"/>
              </a:spcAft>
              <a:buSzPts val="900"/>
              <a:buNone/>
              <a:defRPr sz="900"/>
            </a:lvl9pPr>
          </a:lstStyle>
          <a:p>
            <a:endParaRPr/>
          </a:p>
        </p:txBody>
      </p:sp>
      <p:sp>
        <p:nvSpPr>
          <p:cNvPr id="285" name="Google Shape;285;p28"/>
          <p:cNvSpPr txBox="1">
            <a:spLocks noGrp="1"/>
          </p:cNvSpPr>
          <p:nvPr>
            <p:ph type="sldNum" idx="12"/>
          </p:nvPr>
        </p:nvSpPr>
        <p:spPr>
          <a:xfrm>
            <a:off x="8911828" y="4962674"/>
            <a:ext cx="223242" cy="180826"/>
          </a:xfrm>
          <a:prstGeom prst="rect">
            <a:avLst/>
          </a:prstGeom>
          <a:noFill/>
          <a:ln>
            <a:noFill/>
          </a:ln>
        </p:spPr>
        <p:txBody>
          <a:bodyPr spcFirstLastPara="1" wrap="square" lIns="0" tIns="0" rIns="0" bIns="0" anchor="t" anchorCtr="0">
            <a:spAutoFit/>
          </a:bodyPr>
          <a:lstStyle>
            <a:lvl1pPr marL="0" lvl="0" indent="0" algn="ctr">
              <a:spcBef>
                <a:spcPts val="0"/>
              </a:spcBef>
              <a:buNone/>
              <a:defRPr sz="1000">
                <a:latin typeface="Gill Sans"/>
                <a:ea typeface="Gill Sans"/>
                <a:cs typeface="Gill Sans"/>
                <a:sym typeface="Gill Sans"/>
              </a:defRPr>
            </a:lvl1pPr>
            <a:lvl2pPr marL="0" lvl="1" indent="0" algn="ctr">
              <a:spcBef>
                <a:spcPts val="0"/>
              </a:spcBef>
              <a:buNone/>
              <a:defRPr sz="1000">
                <a:latin typeface="Gill Sans"/>
                <a:ea typeface="Gill Sans"/>
                <a:cs typeface="Gill Sans"/>
                <a:sym typeface="Gill Sans"/>
              </a:defRPr>
            </a:lvl2pPr>
            <a:lvl3pPr marL="0" lvl="2" indent="0" algn="ctr">
              <a:spcBef>
                <a:spcPts val="0"/>
              </a:spcBef>
              <a:buNone/>
              <a:defRPr sz="1000">
                <a:latin typeface="Gill Sans"/>
                <a:ea typeface="Gill Sans"/>
                <a:cs typeface="Gill Sans"/>
                <a:sym typeface="Gill Sans"/>
              </a:defRPr>
            </a:lvl3pPr>
            <a:lvl4pPr marL="0" lvl="3" indent="0" algn="ctr">
              <a:spcBef>
                <a:spcPts val="0"/>
              </a:spcBef>
              <a:buNone/>
              <a:defRPr sz="1000">
                <a:latin typeface="Gill Sans"/>
                <a:ea typeface="Gill Sans"/>
                <a:cs typeface="Gill Sans"/>
                <a:sym typeface="Gill Sans"/>
              </a:defRPr>
            </a:lvl4pPr>
            <a:lvl5pPr marL="0" lvl="4" indent="0" algn="ctr">
              <a:spcBef>
                <a:spcPts val="0"/>
              </a:spcBef>
              <a:buNone/>
              <a:defRPr sz="1000">
                <a:latin typeface="Gill Sans"/>
                <a:ea typeface="Gill Sans"/>
                <a:cs typeface="Gill Sans"/>
                <a:sym typeface="Gill Sans"/>
              </a:defRPr>
            </a:lvl5pPr>
            <a:lvl6pPr marL="0" lvl="5" indent="0" algn="ctr">
              <a:spcBef>
                <a:spcPts val="0"/>
              </a:spcBef>
              <a:buNone/>
              <a:defRPr sz="1000">
                <a:latin typeface="Gill Sans"/>
                <a:ea typeface="Gill Sans"/>
                <a:cs typeface="Gill Sans"/>
                <a:sym typeface="Gill Sans"/>
              </a:defRPr>
            </a:lvl6pPr>
            <a:lvl7pPr marL="0" lvl="6" indent="0" algn="ctr">
              <a:spcBef>
                <a:spcPts val="0"/>
              </a:spcBef>
              <a:buNone/>
              <a:defRPr sz="1000">
                <a:latin typeface="Gill Sans"/>
                <a:ea typeface="Gill Sans"/>
                <a:cs typeface="Gill Sans"/>
                <a:sym typeface="Gill Sans"/>
              </a:defRPr>
            </a:lvl7pPr>
            <a:lvl8pPr marL="0" lvl="7" indent="0" algn="ctr">
              <a:spcBef>
                <a:spcPts val="0"/>
              </a:spcBef>
              <a:buNone/>
              <a:defRPr sz="1000">
                <a:latin typeface="Gill Sans"/>
                <a:ea typeface="Gill Sans"/>
                <a:cs typeface="Gill Sans"/>
                <a:sym typeface="Gill Sans"/>
              </a:defRPr>
            </a:lvl8pPr>
            <a:lvl9pPr marL="0" lvl="8" indent="0" algn="ctr">
              <a:spcBef>
                <a:spcPts val="0"/>
              </a:spcBef>
              <a:buNone/>
              <a:defRPr sz="1000">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Regular Slide 4-6 Faces">
  <p:cSld name="Regular Slide 4-6 Faces">
    <p:spTree>
      <p:nvGrpSpPr>
        <p:cNvPr id="1" name="Shape 32"/>
        <p:cNvGrpSpPr/>
        <p:nvPr/>
      </p:nvGrpSpPr>
      <p:grpSpPr>
        <a:xfrm>
          <a:off x="0" y="0"/>
          <a:ext cx="0" cy="0"/>
          <a:chOff x="0" y="0"/>
          <a:chExt cx="0" cy="0"/>
        </a:xfrm>
      </p:grpSpPr>
      <p:grpSp>
        <p:nvGrpSpPr>
          <p:cNvPr id="33" name="Google Shape;33;p4"/>
          <p:cNvGrpSpPr/>
          <p:nvPr/>
        </p:nvGrpSpPr>
        <p:grpSpPr>
          <a:xfrm>
            <a:off x="0" y="-11445"/>
            <a:ext cx="9143172" cy="515657"/>
            <a:chOff x="0" y="-30361"/>
            <a:chExt cx="13817700" cy="779291"/>
          </a:xfrm>
        </p:grpSpPr>
        <p:sp>
          <p:nvSpPr>
            <p:cNvPr id="34" name="Google Shape;34;p4"/>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35" name="Google Shape;35;p4"/>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36" name="Google Shape;36;p4"/>
          <p:cNvSpPr/>
          <p:nvPr/>
        </p:nvSpPr>
        <p:spPr>
          <a:xfrm>
            <a:off x="7515549" y="-96426"/>
            <a:ext cx="1682100" cy="2363400"/>
          </a:xfrm>
          <a:prstGeom prst="rect">
            <a:avLst/>
          </a:prstGeom>
          <a:gradFill>
            <a:gsLst>
              <a:gs pos="0">
                <a:srgbClr val="FFFFFF">
                  <a:alpha val="0"/>
                </a:srgbClr>
              </a:gs>
              <a:gs pos="35000">
                <a:srgbClr val="FFFFFF">
                  <a:alpha val="0"/>
                </a:srgbClr>
              </a:gs>
              <a:gs pos="100000">
                <a:srgbClr val="B8DDFE">
                  <a:alpha val="46666"/>
                </a:srgbClr>
              </a:gs>
            </a:gsLst>
            <a:lin ang="5400012" scaled="0"/>
          </a:gradFill>
          <a:ln w="9525" cap="flat" cmpd="sng">
            <a:solidFill>
              <a:srgbClr val="AFD8FF"/>
            </a:solidFill>
            <a:prstDash val="solid"/>
            <a:round/>
            <a:headEnd type="none" w="sm" len="sm"/>
            <a:tailEnd type="none" w="sm" len="sm"/>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SzPts val="2600"/>
              <a:buFont typeface="Calibri"/>
              <a:buNone/>
            </a:pPr>
            <a:endParaRPr sz="2600" b="0" i="0" u="none" strike="noStrike" cap="none">
              <a:solidFill>
                <a:srgbClr val="FFFFFF"/>
              </a:solidFill>
              <a:latin typeface="Calibri"/>
              <a:ea typeface="Calibri"/>
              <a:cs typeface="Calibri"/>
              <a:sym typeface="Calibri"/>
            </a:endParaRPr>
          </a:p>
        </p:txBody>
      </p:sp>
      <p:sp>
        <p:nvSpPr>
          <p:cNvPr id="37" name="Google Shape;37;p4"/>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38" name="Google Shape;38;p4"/>
          <p:cNvSpPr txBox="1">
            <a:spLocks noGrp="1"/>
          </p:cNvSpPr>
          <p:nvPr>
            <p:ph type="body" idx="1"/>
          </p:nvPr>
        </p:nvSpPr>
        <p:spPr>
          <a:xfrm>
            <a:off x="0" y="4782593"/>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39" name="Google Shape;39;p4"/>
          <p:cNvSpPr txBox="1">
            <a:spLocks noGrp="1"/>
          </p:cNvSpPr>
          <p:nvPr>
            <p:ph type="body" idx="2"/>
          </p:nvPr>
        </p:nvSpPr>
        <p:spPr>
          <a:xfrm>
            <a:off x="8274704"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0" name="Google Shape;40;p4"/>
          <p:cNvSpPr txBox="1">
            <a:spLocks noGrp="1"/>
          </p:cNvSpPr>
          <p:nvPr>
            <p:ph type="body" idx="3"/>
          </p:nvPr>
        </p:nvSpPr>
        <p:spPr>
          <a:xfrm>
            <a:off x="7515550"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1" name="Google Shape;41;p4"/>
          <p:cNvSpPr>
            <a:spLocks noGrp="1"/>
          </p:cNvSpPr>
          <p:nvPr>
            <p:ph type="pic" idx="4"/>
          </p:nvPr>
        </p:nvSpPr>
        <p:spPr>
          <a:xfrm>
            <a:off x="8456240" y="2278395"/>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2" name="Google Shape;42;p4"/>
          <p:cNvSpPr txBox="1">
            <a:spLocks noGrp="1"/>
          </p:cNvSpPr>
          <p:nvPr>
            <p:ph type="body" idx="5"/>
          </p:nvPr>
        </p:nvSpPr>
        <p:spPr>
          <a:xfrm>
            <a:off x="7515550" y="3918525"/>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3" name="Google Shape;43;p4"/>
          <p:cNvSpPr txBox="1">
            <a:spLocks noGrp="1"/>
          </p:cNvSpPr>
          <p:nvPr>
            <p:ph type="body" idx="6"/>
          </p:nvPr>
        </p:nvSpPr>
        <p:spPr>
          <a:xfrm>
            <a:off x="8274704" y="2950727"/>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4" name="Google Shape;44;p4"/>
          <p:cNvSpPr>
            <a:spLocks noGrp="1"/>
          </p:cNvSpPr>
          <p:nvPr>
            <p:ph type="pic" idx="7"/>
          </p:nvPr>
        </p:nvSpPr>
        <p:spPr>
          <a:xfrm>
            <a:off x="8456240" y="3247799"/>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5" name="Google Shape;45;p4"/>
          <p:cNvSpPr txBox="1">
            <a:spLocks noGrp="1"/>
          </p:cNvSpPr>
          <p:nvPr>
            <p:ph type="body" idx="8"/>
          </p:nvPr>
        </p:nvSpPr>
        <p:spPr>
          <a:xfrm>
            <a:off x="8274704" y="3918525"/>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6" name="Google Shape;46;p4"/>
          <p:cNvSpPr txBox="1">
            <a:spLocks noGrp="1"/>
          </p:cNvSpPr>
          <p:nvPr>
            <p:ph type="body" idx="9"/>
          </p:nvPr>
        </p:nvSpPr>
        <p:spPr>
          <a:xfrm>
            <a:off x="7515561" y="4863365"/>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7" name="Google Shape;47;p4"/>
          <p:cNvSpPr txBox="1">
            <a:spLocks noGrp="1"/>
          </p:cNvSpPr>
          <p:nvPr>
            <p:ph type="body" idx="13"/>
          </p:nvPr>
        </p:nvSpPr>
        <p:spPr>
          <a:xfrm>
            <a:off x="8274704"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8" name="Google Shape;48;p4"/>
          <p:cNvSpPr txBox="1">
            <a:spLocks noGrp="1"/>
          </p:cNvSpPr>
          <p:nvPr>
            <p:ph type="body" idx="14"/>
          </p:nvPr>
        </p:nvSpPr>
        <p:spPr>
          <a:xfrm>
            <a:off x="7515550"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49" name="Google Shape;49;p4"/>
          <p:cNvSpPr>
            <a:spLocks noGrp="1"/>
          </p:cNvSpPr>
          <p:nvPr>
            <p:ph type="pic" idx="15"/>
          </p:nvPr>
        </p:nvSpPr>
        <p:spPr>
          <a:xfrm>
            <a:off x="8453494" y="4190818"/>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50" name="Google Shape;50;p4"/>
          <p:cNvSpPr txBox="1">
            <a:spLocks noGrp="1"/>
          </p:cNvSpPr>
          <p:nvPr>
            <p:ph type="body" idx="16"/>
          </p:nvPr>
        </p:nvSpPr>
        <p:spPr>
          <a:xfrm>
            <a:off x="8265907" y="4862499"/>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51" name="Google Shape;51;p4"/>
          <p:cNvSpPr txBox="1">
            <a:spLocks noGrp="1"/>
          </p:cNvSpPr>
          <p:nvPr>
            <p:ph type="body" idx="17"/>
          </p:nvPr>
        </p:nvSpPr>
        <p:spPr>
          <a:xfrm>
            <a:off x="7515550" y="2950727"/>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52" name="Google Shape;52;p4"/>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pic>
        <p:nvPicPr>
          <p:cNvPr id="53" name="Google Shape;53;p4"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Regular Slide 6-4 Faces">
  <p:cSld name="Regular Slide 6-4 Faces">
    <p:spTree>
      <p:nvGrpSpPr>
        <p:cNvPr id="1" name="Shape 54"/>
        <p:cNvGrpSpPr/>
        <p:nvPr/>
      </p:nvGrpSpPr>
      <p:grpSpPr>
        <a:xfrm>
          <a:off x="0" y="0"/>
          <a:ext cx="0" cy="0"/>
          <a:chOff x="0" y="0"/>
          <a:chExt cx="0" cy="0"/>
        </a:xfrm>
      </p:grpSpPr>
      <p:grpSp>
        <p:nvGrpSpPr>
          <p:cNvPr id="55" name="Google Shape;55;p5"/>
          <p:cNvGrpSpPr/>
          <p:nvPr/>
        </p:nvGrpSpPr>
        <p:grpSpPr>
          <a:xfrm>
            <a:off x="0" y="-11445"/>
            <a:ext cx="9143172" cy="515657"/>
            <a:chOff x="0" y="-30361"/>
            <a:chExt cx="13817700" cy="779291"/>
          </a:xfrm>
        </p:grpSpPr>
        <p:sp>
          <p:nvSpPr>
            <p:cNvPr id="56" name="Google Shape;56;p5"/>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57" name="Google Shape;57;p5"/>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58" name="Google Shape;58;p5"/>
          <p:cNvSpPr/>
          <p:nvPr/>
        </p:nvSpPr>
        <p:spPr>
          <a:xfrm>
            <a:off x="7515550" y="-87257"/>
            <a:ext cx="1682100" cy="3334200"/>
          </a:xfrm>
          <a:prstGeom prst="rect">
            <a:avLst/>
          </a:prstGeom>
          <a:gradFill>
            <a:gsLst>
              <a:gs pos="0">
                <a:srgbClr val="FFFFFF">
                  <a:alpha val="0"/>
                </a:srgbClr>
              </a:gs>
              <a:gs pos="35000">
                <a:srgbClr val="FFFFFF">
                  <a:alpha val="0"/>
                </a:srgbClr>
              </a:gs>
              <a:gs pos="100000">
                <a:srgbClr val="B8DDFE">
                  <a:alpha val="46666"/>
                </a:srgbClr>
              </a:gs>
            </a:gsLst>
            <a:lin ang="5400012" scaled="0"/>
          </a:gradFill>
          <a:ln w="9525" cap="flat" cmpd="sng">
            <a:solidFill>
              <a:srgbClr val="AFD8FF"/>
            </a:solidFill>
            <a:prstDash val="solid"/>
            <a:round/>
            <a:headEnd type="none" w="sm" len="sm"/>
            <a:tailEnd type="none" w="sm" len="sm"/>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SzPts val="2600"/>
              <a:buFont typeface="Calibri"/>
              <a:buNone/>
            </a:pPr>
            <a:endParaRPr sz="2600" b="0" i="0" u="none" strike="noStrike" cap="none">
              <a:solidFill>
                <a:srgbClr val="FFFFFF"/>
              </a:solidFill>
              <a:latin typeface="Calibri"/>
              <a:ea typeface="Calibri"/>
              <a:cs typeface="Calibri"/>
              <a:sym typeface="Calibri"/>
            </a:endParaRPr>
          </a:p>
        </p:txBody>
      </p:sp>
      <p:sp>
        <p:nvSpPr>
          <p:cNvPr id="59" name="Google Shape;59;p5"/>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60" name="Google Shape;60;p5"/>
          <p:cNvSpPr txBox="1">
            <a:spLocks noGrp="1"/>
          </p:cNvSpPr>
          <p:nvPr>
            <p:ph type="body" idx="1"/>
          </p:nvPr>
        </p:nvSpPr>
        <p:spPr>
          <a:xfrm>
            <a:off x="0" y="4782593"/>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61" name="Google Shape;61;p5"/>
          <p:cNvSpPr txBox="1">
            <a:spLocks noGrp="1"/>
          </p:cNvSpPr>
          <p:nvPr>
            <p:ph type="body" idx="2"/>
          </p:nvPr>
        </p:nvSpPr>
        <p:spPr>
          <a:xfrm>
            <a:off x="8274704"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62" name="Google Shape;62;p5"/>
          <p:cNvSpPr txBox="1">
            <a:spLocks noGrp="1"/>
          </p:cNvSpPr>
          <p:nvPr>
            <p:ph type="body" idx="3"/>
          </p:nvPr>
        </p:nvSpPr>
        <p:spPr>
          <a:xfrm>
            <a:off x="7515550"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63" name="Google Shape;63;p5"/>
          <p:cNvSpPr>
            <a:spLocks noGrp="1"/>
          </p:cNvSpPr>
          <p:nvPr>
            <p:ph type="pic" idx="4"/>
          </p:nvPr>
        </p:nvSpPr>
        <p:spPr>
          <a:xfrm>
            <a:off x="8456240" y="2278395"/>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64" name="Google Shape;64;p5"/>
          <p:cNvSpPr txBox="1">
            <a:spLocks noGrp="1"/>
          </p:cNvSpPr>
          <p:nvPr>
            <p:ph type="body" idx="5"/>
          </p:nvPr>
        </p:nvSpPr>
        <p:spPr>
          <a:xfrm>
            <a:off x="7515550" y="3918525"/>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65" name="Google Shape;65;p5"/>
          <p:cNvSpPr txBox="1">
            <a:spLocks noGrp="1"/>
          </p:cNvSpPr>
          <p:nvPr>
            <p:ph type="body" idx="6"/>
          </p:nvPr>
        </p:nvSpPr>
        <p:spPr>
          <a:xfrm>
            <a:off x="8274704" y="2950727"/>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66" name="Google Shape;66;p5"/>
          <p:cNvSpPr>
            <a:spLocks noGrp="1"/>
          </p:cNvSpPr>
          <p:nvPr>
            <p:ph type="pic" idx="7"/>
          </p:nvPr>
        </p:nvSpPr>
        <p:spPr>
          <a:xfrm>
            <a:off x="8456240" y="3247799"/>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67" name="Google Shape;67;p5"/>
          <p:cNvSpPr txBox="1">
            <a:spLocks noGrp="1"/>
          </p:cNvSpPr>
          <p:nvPr>
            <p:ph type="body" idx="8"/>
          </p:nvPr>
        </p:nvSpPr>
        <p:spPr>
          <a:xfrm>
            <a:off x="8274704" y="3918525"/>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68" name="Google Shape;68;p5"/>
          <p:cNvSpPr txBox="1">
            <a:spLocks noGrp="1"/>
          </p:cNvSpPr>
          <p:nvPr>
            <p:ph type="body" idx="9"/>
          </p:nvPr>
        </p:nvSpPr>
        <p:spPr>
          <a:xfrm>
            <a:off x="7515561" y="4863365"/>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69" name="Google Shape;69;p5"/>
          <p:cNvSpPr txBox="1">
            <a:spLocks noGrp="1"/>
          </p:cNvSpPr>
          <p:nvPr>
            <p:ph type="body" idx="13"/>
          </p:nvPr>
        </p:nvSpPr>
        <p:spPr>
          <a:xfrm>
            <a:off x="8274704"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70" name="Google Shape;70;p5"/>
          <p:cNvSpPr txBox="1">
            <a:spLocks noGrp="1"/>
          </p:cNvSpPr>
          <p:nvPr>
            <p:ph type="body" idx="14"/>
          </p:nvPr>
        </p:nvSpPr>
        <p:spPr>
          <a:xfrm>
            <a:off x="7515550"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71" name="Google Shape;71;p5"/>
          <p:cNvSpPr>
            <a:spLocks noGrp="1"/>
          </p:cNvSpPr>
          <p:nvPr>
            <p:ph type="pic" idx="15"/>
          </p:nvPr>
        </p:nvSpPr>
        <p:spPr>
          <a:xfrm>
            <a:off x="8453494" y="4190818"/>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72" name="Google Shape;72;p5"/>
          <p:cNvSpPr txBox="1">
            <a:spLocks noGrp="1"/>
          </p:cNvSpPr>
          <p:nvPr>
            <p:ph type="body" idx="16"/>
          </p:nvPr>
        </p:nvSpPr>
        <p:spPr>
          <a:xfrm>
            <a:off x="8265907" y="4862499"/>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73" name="Google Shape;73;p5"/>
          <p:cNvSpPr txBox="1">
            <a:spLocks noGrp="1"/>
          </p:cNvSpPr>
          <p:nvPr>
            <p:ph type="body" idx="17"/>
          </p:nvPr>
        </p:nvSpPr>
        <p:spPr>
          <a:xfrm>
            <a:off x="7515550" y="2950727"/>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74" name="Google Shape;74;p5"/>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pic>
        <p:nvPicPr>
          <p:cNvPr id="75" name="Google Shape;75;p5"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otally Blank" type="tx">
  <p:cSld name="TITLE_AND_BODY">
    <p:spTree>
      <p:nvGrpSpPr>
        <p:cNvPr id="1" name="Shape 7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Regular Slide 2-4 Faces">
  <p:cSld name="Regular Slide 2-4 Faces">
    <p:spTree>
      <p:nvGrpSpPr>
        <p:cNvPr id="1" name="Shape 77"/>
        <p:cNvGrpSpPr/>
        <p:nvPr/>
      </p:nvGrpSpPr>
      <p:grpSpPr>
        <a:xfrm>
          <a:off x="0" y="0"/>
          <a:ext cx="0" cy="0"/>
          <a:chOff x="0" y="0"/>
          <a:chExt cx="0" cy="0"/>
        </a:xfrm>
      </p:grpSpPr>
      <p:grpSp>
        <p:nvGrpSpPr>
          <p:cNvPr id="78" name="Google Shape;78;p7"/>
          <p:cNvGrpSpPr/>
          <p:nvPr/>
        </p:nvGrpSpPr>
        <p:grpSpPr>
          <a:xfrm>
            <a:off x="0" y="-11445"/>
            <a:ext cx="9143172" cy="515657"/>
            <a:chOff x="0" y="-30361"/>
            <a:chExt cx="13817700" cy="779291"/>
          </a:xfrm>
        </p:grpSpPr>
        <p:sp>
          <p:nvSpPr>
            <p:cNvPr id="79" name="Google Shape;79;p7"/>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80" name="Google Shape;80;p7"/>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81" name="Google Shape;81;p7"/>
          <p:cNvSpPr/>
          <p:nvPr/>
        </p:nvSpPr>
        <p:spPr>
          <a:xfrm>
            <a:off x="7514454" y="-79412"/>
            <a:ext cx="1682100" cy="1398000"/>
          </a:xfrm>
          <a:prstGeom prst="rect">
            <a:avLst/>
          </a:prstGeom>
          <a:gradFill>
            <a:gsLst>
              <a:gs pos="0">
                <a:srgbClr val="FFFFFF">
                  <a:alpha val="0"/>
                </a:srgbClr>
              </a:gs>
              <a:gs pos="35000">
                <a:srgbClr val="FFFFFF">
                  <a:alpha val="0"/>
                </a:srgbClr>
              </a:gs>
              <a:gs pos="100000">
                <a:srgbClr val="B8DDFE">
                  <a:alpha val="46666"/>
                </a:srgbClr>
              </a:gs>
            </a:gsLst>
            <a:lin ang="5400012" scaled="0"/>
          </a:gradFill>
          <a:ln w="9525" cap="flat" cmpd="sng">
            <a:solidFill>
              <a:srgbClr val="AFD8FF"/>
            </a:solidFill>
            <a:prstDash val="solid"/>
            <a:round/>
            <a:headEnd type="none" w="sm" len="sm"/>
            <a:tailEnd type="none" w="sm" len="sm"/>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SzPts val="2600"/>
              <a:buFont typeface="Calibri"/>
              <a:buNone/>
            </a:pPr>
            <a:endParaRPr sz="2600" b="0" i="0" u="none" strike="noStrike" cap="none">
              <a:solidFill>
                <a:srgbClr val="FFFFFF"/>
              </a:solidFill>
              <a:latin typeface="Calibri"/>
              <a:ea typeface="Calibri"/>
              <a:cs typeface="Calibri"/>
              <a:sym typeface="Calibri"/>
            </a:endParaRPr>
          </a:p>
        </p:txBody>
      </p:sp>
      <p:sp>
        <p:nvSpPr>
          <p:cNvPr id="82" name="Google Shape;82;p7"/>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83" name="Google Shape;83;p7"/>
          <p:cNvSpPr txBox="1">
            <a:spLocks noGrp="1"/>
          </p:cNvSpPr>
          <p:nvPr>
            <p:ph type="body" idx="1"/>
          </p:nvPr>
        </p:nvSpPr>
        <p:spPr>
          <a:xfrm>
            <a:off x="8274316" y="1015841"/>
            <a:ext cx="865200" cy="2781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84" name="Google Shape;84;p7"/>
          <p:cNvSpPr txBox="1">
            <a:spLocks noGrp="1"/>
          </p:cNvSpPr>
          <p:nvPr>
            <p:ph type="body" idx="2"/>
          </p:nvPr>
        </p:nvSpPr>
        <p:spPr>
          <a:xfrm>
            <a:off x="7515561" y="1015841"/>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85" name="Google Shape;85;p7"/>
          <p:cNvSpPr>
            <a:spLocks noGrp="1"/>
          </p:cNvSpPr>
          <p:nvPr>
            <p:ph type="pic" idx="3"/>
          </p:nvPr>
        </p:nvSpPr>
        <p:spPr>
          <a:xfrm>
            <a:off x="8453494" y="4018275"/>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86" name="Google Shape;86;p7"/>
          <p:cNvSpPr txBox="1">
            <a:spLocks noGrp="1"/>
          </p:cNvSpPr>
          <p:nvPr>
            <p:ph type="body" idx="4"/>
          </p:nvPr>
        </p:nvSpPr>
        <p:spPr>
          <a:xfrm>
            <a:off x="7514461" y="4692306"/>
            <a:ext cx="8664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87" name="Google Shape;87;p7"/>
          <p:cNvSpPr txBox="1">
            <a:spLocks noGrp="1"/>
          </p:cNvSpPr>
          <p:nvPr>
            <p:ph type="body" idx="5"/>
          </p:nvPr>
        </p:nvSpPr>
        <p:spPr>
          <a:xfrm>
            <a:off x="8268640" y="4692306"/>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88" name="Google Shape;88;p7"/>
          <p:cNvSpPr txBox="1">
            <a:spLocks noGrp="1"/>
          </p:cNvSpPr>
          <p:nvPr>
            <p:ph type="body" idx="6"/>
          </p:nvPr>
        </p:nvSpPr>
        <p:spPr>
          <a:xfrm>
            <a:off x="0" y="4783161"/>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89" name="Google Shape;89;p7"/>
          <p:cNvSpPr txBox="1"/>
          <p:nvPr/>
        </p:nvSpPr>
        <p:spPr>
          <a:xfrm>
            <a:off x="-95090" y="-682919"/>
            <a:ext cx="0" cy="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SzPts val="1400"/>
              <a:buFont typeface="Calibri"/>
              <a:buNone/>
            </a:pPr>
            <a:endParaRPr sz="1400">
              <a:solidFill>
                <a:srgbClr val="000000"/>
              </a:solidFill>
              <a:latin typeface="Calibri"/>
              <a:ea typeface="Calibri"/>
              <a:cs typeface="Calibri"/>
              <a:sym typeface="Calibri"/>
            </a:endParaRPr>
          </a:p>
        </p:txBody>
      </p:sp>
      <p:sp>
        <p:nvSpPr>
          <p:cNvPr id="90" name="Google Shape;90;p7"/>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sp>
        <p:nvSpPr>
          <p:cNvPr id="91" name="Google Shape;91;p7"/>
          <p:cNvSpPr txBox="1">
            <a:spLocks noGrp="1"/>
          </p:cNvSpPr>
          <p:nvPr>
            <p:ph type="body" idx="7"/>
          </p:nvPr>
        </p:nvSpPr>
        <p:spPr>
          <a:xfrm>
            <a:off x="7515550"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92" name="Google Shape;92;p7"/>
          <p:cNvSpPr txBox="1">
            <a:spLocks noGrp="1"/>
          </p:cNvSpPr>
          <p:nvPr>
            <p:ph type="body" idx="8"/>
          </p:nvPr>
        </p:nvSpPr>
        <p:spPr>
          <a:xfrm>
            <a:off x="8274704"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pic>
        <p:nvPicPr>
          <p:cNvPr id="93" name="Google Shape;93;p7"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Regular Slide 2-6 Faces">
  <p:cSld name="Regular Slide 2-6 Faces">
    <p:spTree>
      <p:nvGrpSpPr>
        <p:cNvPr id="1" name="Shape 94"/>
        <p:cNvGrpSpPr/>
        <p:nvPr/>
      </p:nvGrpSpPr>
      <p:grpSpPr>
        <a:xfrm>
          <a:off x="0" y="0"/>
          <a:ext cx="0" cy="0"/>
          <a:chOff x="0" y="0"/>
          <a:chExt cx="0" cy="0"/>
        </a:xfrm>
      </p:grpSpPr>
      <p:grpSp>
        <p:nvGrpSpPr>
          <p:cNvPr id="95" name="Google Shape;95;p8"/>
          <p:cNvGrpSpPr/>
          <p:nvPr/>
        </p:nvGrpSpPr>
        <p:grpSpPr>
          <a:xfrm>
            <a:off x="0" y="-11445"/>
            <a:ext cx="9143172" cy="515657"/>
            <a:chOff x="0" y="-30361"/>
            <a:chExt cx="13817700" cy="779291"/>
          </a:xfrm>
        </p:grpSpPr>
        <p:sp>
          <p:nvSpPr>
            <p:cNvPr id="96" name="Google Shape;96;p8"/>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97" name="Google Shape;97;p8"/>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98" name="Google Shape;98;p8"/>
          <p:cNvSpPr/>
          <p:nvPr/>
        </p:nvSpPr>
        <p:spPr>
          <a:xfrm>
            <a:off x="7514454" y="-113444"/>
            <a:ext cx="1682100" cy="1431900"/>
          </a:xfrm>
          <a:prstGeom prst="rect">
            <a:avLst/>
          </a:prstGeom>
          <a:gradFill>
            <a:gsLst>
              <a:gs pos="0">
                <a:srgbClr val="FFFFFF">
                  <a:alpha val="0"/>
                </a:srgbClr>
              </a:gs>
              <a:gs pos="35000">
                <a:srgbClr val="FFFFFF">
                  <a:alpha val="0"/>
                </a:srgbClr>
              </a:gs>
              <a:gs pos="100000">
                <a:srgbClr val="B8DDFE">
                  <a:alpha val="46666"/>
                </a:srgbClr>
              </a:gs>
            </a:gsLst>
            <a:lin ang="5400012" scaled="0"/>
          </a:gradFill>
          <a:ln w="9525" cap="flat" cmpd="sng">
            <a:solidFill>
              <a:srgbClr val="AFD8FF"/>
            </a:solidFill>
            <a:prstDash val="solid"/>
            <a:round/>
            <a:headEnd type="none" w="sm" len="sm"/>
            <a:tailEnd type="none" w="sm" len="sm"/>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SzPts val="2600"/>
              <a:buFont typeface="Calibri"/>
              <a:buNone/>
            </a:pPr>
            <a:endParaRPr sz="2600" b="0" i="0" u="none" strike="noStrike" cap="none">
              <a:solidFill>
                <a:srgbClr val="FFFFFF"/>
              </a:solidFill>
              <a:latin typeface="Calibri"/>
              <a:ea typeface="Calibri"/>
              <a:cs typeface="Calibri"/>
              <a:sym typeface="Calibri"/>
            </a:endParaRPr>
          </a:p>
        </p:txBody>
      </p:sp>
      <p:sp>
        <p:nvSpPr>
          <p:cNvPr id="99" name="Google Shape;99;p8"/>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100" name="Google Shape;100;p8"/>
          <p:cNvSpPr txBox="1">
            <a:spLocks noGrp="1"/>
          </p:cNvSpPr>
          <p:nvPr>
            <p:ph type="body" idx="1"/>
          </p:nvPr>
        </p:nvSpPr>
        <p:spPr>
          <a:xfrm>
            <a:off x="8274316" y="1015841"/>
            <a:ext cx="865200" cy="2781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01" name="Google Shape;101;p8"/>
          <p:cNvSpPr txBox="1">
            <a:spLocks noGrp="1"/>
          </p:cNvSpPr>
          <p:nvPr>
            <p:ph type="body" idx="2"/>
          </p:nvPr>
        </p:nvSpPr>
        <p:spPr>
          <a:xfrm>
            <a:off x="7515561" y="1015841"/>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02" name="Google Shape;102;p8"/>
          <p:cNvSpPr>
            <a:spLocks noGrp="1"/>
          </p:cNvSpPr>
          <p:nvPr>
            <p:ph type="pic" idx="3"/>
          </p:nvPr>
        </p:nvSpPr>
        <p:spPr>
          <a:xfrm>
            <a:off x="8453494" y="3951040"/>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03" name="Google Shape;103;p8"/>
          <p:cNvSpPr txBox="1">
            <a:spLocks noGrp="1"/>
          </p:cNvSpPr>
          <p:nvPr>
            <p:ph type="body" idx="4"/>
          </p:nvPr>
        </p:nvSpPr>
        <p:spPr>
          <a:xfrm>
            <a:off x="7514461" y="4625071"/>
            <a:ext cx="8664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04" name="Google Shape;104;p8"/>
          <p:cNvSpPr txBox="1">
            <a:spLocks noGrp="1"/>
          </p:cNvSpPr>
          <p:nvPr>
            <p:ph type="body" idx="5"/>
          </p:nvPr>
        </p:nvSpPr>
        <p:spPr>
          <a:xfrm>
            <a:off x="8268640" y="4625071"/>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05" name="Google Shape;105;p8"/>
          <p:cNvSpPr txBox="1">
            <a:spLocks noGrp="1"/>
          </p:cNvSpPr>
          <p:nvPr>
            <p:ph type="body" idx="6"/>
          </p:nvPr>
        </p:nvSpPr>
        <p:spPr>
          <a:xfrm>
            <a:off x="0" y="4783161"/>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06" name="Google Shape;106;p8"/>
          <p:cNvSpPr txBox="1"/>
          <p:nvPr/>
        </p:nvSpPr>
        <p:spPr>
          <a:xfrm>
            <a:off x="-95090" y="-682919"/>
            <a:ext cx="0" cy="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SzPts val="1400"/>
              <a:buFont typeface="Calibri"/>
              <a:buNone/>
            </a:pPr>
            <a:endParaRPr sz="1400">
              <a:solidFill>
                <a:srgbClr val="000000"/>
              </a:solidFill>
              <a:latin typeface="Calibri"/>
              <a:ea typeface="Calibri"/>
              <a:cs typeface="Calibri"/>
              <a:sym typeface="Calibri"/>
            </a:endParaRPr>
          </a:p>
        </p:txBody>
      </p:sp>
      <p:sp>
        <p:nvSpPr>
          <p:cNvPr id="107" name="Google Shape;107;p8"/>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sp>
        <p:nvSpPr>
          <p:cNvPr id="108" name="Google Shape;108;p8"/>
          <p:cNvSpPr txBox="1">
            <a:spLocks noGrp="1"/>
          </p:cNvSpPr>
          <p:nvPr>
            <p:ph type="body" idx="7"/>
          </p:nvPr>
        </p:nvSpPr>
        <p:spPr>
          <a:xfrm>
            <a:off x="7515550" y="3516159"/>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09" name="Google Shape;109;p8"/>
          <p:cNvSpPr>
            <a:spLocks noGrp="1"/>
          </p:cNvSpPr>
          <p:nvPr>
            <p:ph type="pic" idx="8"/>
          </p:nvPr>
        </p:nvSpPr>
        <p:spPr>
          <a:xfrm>
            <a:off x="8456240" y="2845433"/>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10" name="Google Shape;110;p8"/>
          <p:cNvSpPr txBox="1">
            <a:spLocks noGrp="1"/>
          </p:cNvSpPr>
          <p:nvPr>
            <p:ph type="body" idx="9"/>
          </p:nvPr>
        </p:nvSpPr>
        <p:spPr>
          <a:xfrm>
            <a:off x="8274704" y="3516159"/>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pic>
        <p:nvPicPr>
          <p:cNvPr id="111" name="Google Shape;111;p8"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
        <p:nvSpPr>
          <p:cNvPr id="112" name="Google Shape;112;p8"/>
          <p:cNvSpPr txBox="1">
            <a:spLocks noGrp="1"/>
          </p:cNvSpPr>
          <p:nvPr>
            <p:ph type="body" idx="13"/>
          </p:nvPr>
        </p:nvSpPr>
        <p:spPr>
          <a:xfrm>
            <a:off x="7515550" y="2415028"/>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13" name="Google Shape;113;p8"/>
          <p:cNvSpPr txBox="1">
            <a:spLocks noGrp="1"/>
          </p:cNvSpPr>
          <p:nvPr>
            <p:ph type="body" idx="14"/>
          </p:nvPr>
        </p:nvSpPr>
        <p:spPr>
          <a:xfrm>
            <a:off x="8274704" y="2415028"/>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Regular Slide 4-4 Faces">
  <p:cSld name="Regular Slide 4-4 Faces">
    <p:spTree>
      <p:nvGrpSpPr>
        <p:cNvPr id="1" name="Shape 114"/>
        <p:cNvGrpSpPr/>
        <p:nvPr/>
      </p:nvGrpSpPr>
      <p:grpSpPr>
        <a:xfrm>
          <a:off x="0" y="0"/>
          <a:ext cx="0" cy="0"/>
          <a:chOff x="0" y="0"/>
          <a:chExt cx="0" cy="0"/>
        </a:xfrm>
      </p:grpSpPr>
      <p:grpSp>
        <p:nvGrpSpPr>
          <p:cNvPr id="115" name="Google Shape;115;p9"/>
          <p:cNvGrpSpPr/>
          <p:nvPr/>
        </p:nvGrpSpPr>
        <p:grpSpPr>
          <a:xfrm>
            <a:off x="0" y="-11445"/>
            <a:ext cx="9143172" cy="515657"/>
            <a:chOff x="0" y="-30361"/>
            <a:chExt cx="13817700" cy="779291"/>
          </a:xfrm>
        </p:grpSpPr>
        <p:sp>
          <p:nvSpPr>
            <p:cNvPr id="116" name="Google Shape;116;p9"/>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117" name="Google Shape;117;p9"/>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118" name="Google Shape;118;p9"/>
          <p:cNvSpPr/>
          <p:nvPr/>
        </p:nvSpPr>
        <p:spPr>
          <a:xfrm>
            <a:off x="7515549" y="-96426"/>
            <a:ext cx="1682100" cy="2363400"/>
          </a:xfrm>
          <a:prstGeom prst="rect">
            <a:avLst/>
          </a:prstGeom>
          <a:gradFill>
            <a:gsLst>
              <a:gs pos="0">
                <a:srgbClr val="FFFFFF">
                  <a:alpha val="0"/>
                </a:srgbClr>
              </a:gs>
              <a:gs pos="35000">
                <a:srgbClr val="FFFFFF">
                  <a:alpha val="0"/>
                </a:srgbClr>
              </a:gs>
              <a:gs pos="100000">
                <a:srgbClr val="B8DDFE">
                  <a:alpha val="46666"/>
                </a:srgbClr>
              </a:gs>
            </a:gsLst>
            <a:lin ang="5400012" scaled="0"/>
          </a:gradFill>
          <a:ln w="9525" cap="flat" cmpd="sng">
            <a:solidFill>
              <a:srgbClr val="AFD8FF"/>
            </a:solidFill>
            <a:prstDash val="solid"/>
            <a:round/>
            <a:headEnd type="none" w="sm" len="sm"/>
            <a:tailEnd type="none" w="sm" len="sm"/>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SzPts val="2600"/>
              <a:buFont typeface="Calibri"/>
              <a:buNone/>
            </a:pPr>
            <a:endParaRPr sz="2600" b="0" i="0" u="none" strike="noStrike" cap="none">
              <a:solidFill>
                <a:srgbClr val="FFFFFF"/>
              </a:solidFill>
              <a:latin typeface="Calibri"/>
              <a:ea typeface="Calibri"/>
              <a:cs typeface="Calibri"/>
              <a:sym typeface="Calibri"/>
            </a:endParaRPr>
          </a:p>
        </p:txBody>
      </p:sp>
      <p:sp>
        <p:nvSpPr>
          <p:cNvPr id="119" name="Google Shape;119;p9"/>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120" name="Google Shape;120;p9"/>
          <p:cNvSpPr>
            <a:spLocks noGrp="1"/>
          </p:cNvSpPr>
          <p:nvPr>
            <p:ph type="pic" idx="2"/>
          </p:nvPr>
        </p:nvSpPr>
        <p:spPr>
          <a:xfrm>
            <a:off x="8453494" y="4018275"/>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21" name="Google Shape;121;p9"/>
          <p:cNvSpPr txBox="1">
            <a:spLocks noGrp="1"/>
          </p:cNvSpPr>
          <p:nvPr>
            <p:ph type="body" idx="1"/>
          </p:nvPr>
        </p:nvSpPr>
        <p:spPr>
          <a:xfrm>
            <a:off x="7514461" y="4692306"/>
            <a:ext cx="8664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22" name="Google Shape;122;p9"/>
          <p:cNvSpPr txBox="1">
            <a:spLocks noGrp="1"/>
          </p:cNvSpPr>
          <p:nvPr>
            <p:ph type="body" idx="3"/>
          </p:nvPr>
        </p:nvSpPr>
        <p:spPr>
          <a:xfrm>
            <a:off x="8268640" y="4692306"/>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23" name="Google Shape;123;p9"/>
          <p:cNvSpPr txBox="1">
            <a:spLocks noGrp="1"/>
          </p:cNvSpPr>
          <p:nvPr>
            <p:ph type="body" idx="4"/>
          </p:nvPr>
        </p:nvSpPr>
        <p:spPr>
          <a:xfrm>
            <a:off x="0" y="4783161"/>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24" name="Google Shape;124;p9"/>
          <p:cNvSpPr txBox="1"/>
          <p:nvPr/>
        </p:nvSpPr>
        <p:spPr>
          <a:xfrm>
            <a:off x="-95090" y="-682919"/>
            <a:ext cx="0" cy="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SzPts val="1400"/>
              <a:buFont typeface="Calibri"/>
              <a:buNone/>
            </a:pPr>
            <a:endParaRPr sz="1400">
              <a:solidFill>
                <a:srgbClr val="000000"/>
              </a:solidFill>
              <a:latin typeface="Calibri"/>
              <a:ea typeface="Calibri"/>
              <a:cs typeface="Calibri"/>
              <a:sym typeface="Calibri"/>
            </a:endParaRPr>
          </a:p>
        </p:txBody>
      </p:sp>
      <p:sp>
        <p:nvSpPr>
          <p:cNvPr id="125" name="Google Shape;125;p9"/>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sp>
        <p:nvSpPr>
          <p:cNvPr id="126" name="Google Shape;126;p9"/>
          <p:cNvSpPr txBox="1">
            <a:spLocks noGrp="1"/>
          </p:cNvSpPr>
          <p:nvPr>
            <p:ph type="body" idx="5"/>
          </p:nvPr>
        </p:nvSpPr>
        <p:spPr>
          <a:xfrm>
            <a:off x="7515550"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27" name="Google Shape;127;p9"/>
          <p:cNvSpPr>
            <a:spLocks noGrp="1"/>
          </p:cNvSpPr>
          <p:nvPr>
            <p:ph type="pic" idx="6"/>
          </p:nvPr>
        </p:nvSpPr>
        <p:spPr>
          <a:xfrm>
            <a:off x="8456240" y="3030330"/>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28" name="Google Shape;128;p9"/>
          <p:cNvSpPr txBox="1">
            <a:spLocks noGrp="1"/>
          </p:cNvSpPr>
          <p:nvPr>
            <p:ph type="body" idx="7"/>
          </p:nvPr>
        </p:nvSpPr>
        <p:spPr>
          <a:xfrm>
            <a:off x="8274704"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pic>
        <p:nvPicPr>
          <p:cNvPr id="129" name="Google Shape;129;p9"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
        <p:nvSpPr>
          <p:cNvPr id="130" name="Google Shape;130;p9"/>
          <p:cNvSpPr txBox="1">
            <a:spLocks noGrp="1"/>
          </p:cNvSpPr>
          <p:nvPr>
            <p:ph type="body" idx="8"/>
          </p:nvPr>
        </p:nvSpPr>
        <p:spPr>
          <a:xfrm>
            <a:off x="8274704"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31" name="Google Shape;131;p9"/>
          <p:cNvSpPr txBox="1">
            <a:spLocks noGrp="1"/>
          </p:cNvSpPr>
          <p:nvPr>
            <p:ph type="body" idx="9"/>
          </p:nvPr>
        </p:nvSpPr>
        <p:spPr>
          <a:xfrm>
            <a:off x="7515550" y="1013247"/>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32" name="Google Shape;132;p9"/>
          <p:cNvSpPr txBox="1">
            <a:spLocks noGrp="1"/>
          </p:cNvSpPr>
          <p:nvPr>
            <p:ph type="body" idx="13"/>
          </p:nvPr>
        </p:nvSpPr>
        <p:spPr>
          <a:xfrm>
            <a:off x="8274704"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33" name="Google Shape;133;p9"/>
          <p:cNvSpPr txBox="1">
            <a:spLocks noGrp="1"/>
          </p:cNvSpPr>
          <p:nvPr>
            <p:ph type="body" idx="14"/>
          </p:nvPr>
        </p:nvSpPr>
        <p:spPr>
          <a:xfrm>
            <a:off x="7515550" y="1974936"/>
            <a:ext cx="865200" cy="280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Regular Slide 0-4 Faces">
  <p:cSld name="Regular Slide 0-4 Faces">
    <p:spTree>
      <p:nvGrpSpPr>
        <p:cNvPr id="1" name="Shape 134"/>
        <p:cNvGrpSpPr/>
        <p:nvPr/>
      </p:nvGrpSpPr>
      <p:grpSpPr>
        <a:xfrm>
          <a:off x="0" y="0"/>
          <a:ext cx="0" cy="0"/>
          <a:chOff x="0" y="0"/>
          <a:chExt cx="0" cy="0"/>
        </a:xfrm>
      </p:grpSpPr>
      <p:grpSp>
        <p:nvGrpSpPr>
          <p:cNvPr id="135" name="Google Shape;135;p10"/>
          <p:cNvGrpSpPr/>
          <p:nvPr/>
        </p:nvGrpSpPr>
        <p:grpSpPr>
          <a:xfrm>
            <a:off x="0" y="-11445"/>
            <a:ext cx="9143172" cy="515657"/>
            <a:chOff x="0" y="-30361"/>
            <a:chExt cx="13817700" cy="779291"/>
          </a:xfrm>
        </p:grpSpPr>
        <p:sp>
          <p:nvSpPr>
            <p:cNvPr id="136" name="Google Shape;136;p10"/>
            <p:cNvSpPr/>
            <p:nvPr/>
          </p:nvSpPr>
          <p:spPr>
            <a:xfrm>
              <a:off x="0" y="-30361"/>
              <a:ext cx="13817700" cy="414900"/>
            </a:xfrm>
            <a:prstGeom prst="rect">
              <a:avLst/>
            </a:prstGeom>
            <a:gradFill>
              <a:gsLst>
                <a:gs pos="0">
                  <a:srgbClr val="FFFFFF"/>
                </a:gs>
                <a:gs pos="100000">
                  <a:srgbClr val="DCEB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137" name="Google Shape;137;p10"/>
            <p:cNvSpPr/>
            <p:nvPr/>
          </p:nvSpPr>
          <p:spPr>
            <a:xfrm>
              <a:off x="0" y="364330"/>
              <a:ext cx="13817700" cy="384600"/>
            </a:xfrm>
            <a:prstGeom prst="rect">
              <a:avLst/>
            </a:prstGeom>
            <a:gradFill>
              <a:gsLst>
                <a:gs pos="0">
                  <a:srgbClr val="DCEBFF"/>
                </a:gs>
                <a:gs pos="100000">
                  <a:srgbClr val="FFFFFF"/>
                </a:gs>
              </a:gsLst>
              <a:lin ang="5400012"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138" name="Google Shape;138;p10"/>
          <p:cNvSpPr txBox="1">
            <a:spLocks noGrp="1"/>
          </p:cNvSpPr>
          <p:nvPr>
            <p:ph type="title"/>
          </p:nvPr>
        </p:nvSpPr>
        <p:spPr>
          <a:xfrm>
            <a:off x="0" y="0"/>
            <a:ext cx="7503300" cy="409500"/>
          </a:xfrm>
          <a:prstGeom prst="rect">
            <a:avLst/>
          </a:prstGeom>
          <a:noFill/>
          <a:ln>
            <a:noFill/>
          </a:ln>
        </p:spPr>
        <p:txBody>
          <a:bodyPr spcFirstLastPara="1" wrap="square" lIns="60500" tIns="30250" rIns="60500" bIns="30250" anchor="t" anchorCtr="0">
            <a:noAutofit/>
          </a:bodyPr>
          <a:lstStyle>
            <a:lvl1pPr marR="0" lvl="0" algn="ctr" rtl="0">
              <a:spcBef>
                <a:spcPts val="0"/>
              </a:spcBef>
              <a:spcAft>
                <a:spcPts val="0"/>
              </a:spcAft>
              <a:buSzPts val="900"/>
              <a:buFont typeface="Nunito"/>
              <a:buNone/>
              <a:defRPr sz="2100" i="0" u="none" strike="noStrike" cap="none">
                <a:solidFill>
                  <a:schemeClr val="dk1"/>
                </a:solidFill>
                <a:latin typeface="Nunito"/>
                <a:ea typeface="Nunito"/>
                <a:cs typeface="Nunito"/>
                <a:sym typeface="Nunito"/>
              </a:defRPr>
            </a:lvl1pPr>
            <a:lvl2pPr marR="38100" lvl="1" algn="ctr" rtl="0">
              <a:spcBef>
                <a:spcPts val="0"/>
              </a:spcBef>
              <a:spcAft>
                <a:spcPts val="0"/>
              </a:spcAft>
              <a:buSzPts val="900"/>
              <a:buNone/>
              <a:defRPr sz="2300" b="1" i="0" u="none" strike="noStrike" cap="none">
                <a:latin typeface="Calibri"/>
                <a:ea typeface="Calibri"/>
                <a:cs typeface="Calibri"/>
                <a:sym typeface="Calibri"/>
              </a:defRPr>
            </a:lvl2pPr>
            <a:lvl3pPr marR="38100" lvl="2" algn="ctr" rtl="0">
              <a:spcBef>
                <a:spcPts val="0"/>
              </a:spcBef>
              <a:spcAft>
                <a:spcPts val="0"/>
              </a:spcAft>
              <a:buSzPts val="900"/>
              <a:buNone/>
              <a:defRPr sz="2300" b="1" i="0" u="none" strike="noStrike" cap="none">
                <a:latin typeface="Calibri"/>
                <a:ea typeface="Calibri"/>
                <a:cs typeface="Calibri"/>
                <a:sym typeface="Calibri"/>
              </a:defRPr>
            </a:lvl3pPr>
            <a:lvl4pPr marR="38100" lvl="3" algn="ctr" rtl="0">
              <a:spcBef>
                <a:spcPts val="0"/>
              </a:spcBef>
              <a:spcAft>
                <a:spcPts val="0"/>
              </a:spcAft>
              <a:buSzPts val="900"/>
              <a:buNone/>
              <a:defRPr sz="2300" b="1" i="0" u="none" strike="noStrike" cap="none">
                <a:latin typeface="Calibri"/>
                <a:ea typeface="Calibri"/>
                <a:cs typeface="Calibri"/>
                <a:sym typeface="Calibri"/>
              </a:defRPr>
            </a:lvl4pPr>
            <a:lvl5pPr marR="38100" lvl="4" algn="ctr" rtl="0">
              <a:spcBef>
                <a:spcPts val="0"/>
              </a:spcBef>
              <a:spcAft>
                <a:spcPts val="0"/>
              </a:spcAft>
              <a:buSzPts val="900"/>
              <a:buNone/>
              <a:defRPr sz="2300" b="1" i="0" u="none" strike="noStrike" cap="none">
                <a:latin typeface="Calibri"/>
                <a:ea typeface="Calibri"/>
                <a:cs typeface="Calibri"/>
                <a:sym typeface="Calibri"/>
              </a:defRPr>
            </a:lvl5pPr>
            <a:lvl6pPr marR="38100" lvl="5" algn="ctr" rtl="0">
              <a:spcBef>
                <a:spcPts val="0"/>
              </a:spcBef>
              <a:spcAft>
                <a:spcPts val="0"/>
              </a:spcAft>
              <a:buSzPts val="900"/>
              <a:buNone/>
              <a:defRPr sz="2300" b="1" i="0" u="none" strike="noStrike" cap="none">
                <a:latin typeface="Calibri"/>
                <a:ea typeface="Calibri"/>
                <a:cs typeface="Calibri"/>
                <a:sym typeface="Calibri"/>
              </a:defRPr>
            </a:lvl6pPr>
            <a:lvl7pPr marR="38100" lvl="6" algn="ctr" rtl="0">
              <a:spcBef>
                <a:spcPts val="0"/>
              </a:spcBef>
              <a:spcAft>
                <a:spcPts val="0"/>
              </a:spcAft>
              <a:buSzPts val="900"/>
              <a:buNone/>
              <a:defRPr sz="2300" b="1" i="0" u="none" strike="noStrike" cap="none">
                <a:latin typeface="Calibri"/>
                <a:ea typeface="Calibri"/>
                <a:cs typeface="Calibri"/>
                <a:sym typeface="Calibri"/>
              </a:defRPr>
            </a:lvl7pPr>
            <a:lvl8pPr marR="38100" lvl="7" algn="ctr" rtl="0">
              <a:spcBef>
                <a:spcPts val="0"/>
              </a:spcBef>
              <a:spcAft>
                <a:spcPts val="0"/>
              </a:spcAft>
              <a:buSzPts val="900"/>
              <a:buNone/>
              <a:defRPr sz="2300" b="1" i="0" u="none" strike="noStrike" cap="none">
                <a:latin typeface="Calibri"/>
                <a:ea typeface="Calibri"/>
                <a:cs typeface="Calibri"/>
                <a:sym typeface="Calibri"/>
              </a:defRPr>
            </a:lvl8pPr>
            <a:lvl9pPr marR="38100" lvl="8" algn="ctr" rtl="0">
              <a:spcBef>
                <a:spcPts val="0"/>
              </a:spcBef>
              <a:spcAft>
                <a:spcPts val="0"/>
              </a:spcAft>
              <a:buSzPts val="900"/>
              <a:buNone/>
              <a:defRPr sz="2300" b="1" i="0" u="none" strike="noStrike" cap="none">
                <a:latin typeface="Calibri"/>
                <a:ea typeface="Calibri"/>
                <a:cs typeface="Calibri"/>
                <a:sym typeface="Calibri"/>
              </a:defRPr>
            </a:lvl9pPr>
          </a:lstStyle>
          <a:p>
            <a:endParaRPr/>
          </a:p>
        </p:txBody>
      </p:sp>
      <p:sp>
        <p:nvSpPr>
          <p:cNvPr id="139" name="Google Shape;139;p10"/>
          <p:cNvSpPr>
            <a:spLocks noGrp="1"/>
          </p:cNvSpPr>
          <p:nvPr>
            <p:ph type="pic" idx="2"/>
          </p:nvPr>
        </p:nvSpPr>
        <p:spPr>
          <a:xfrm>
            <a:off x="8453494" y="4018275"/>
            <a:ext cx="502200" cy="671700"/>
          </a:xfrm>
          <a:prstGeom prst="rect">
            <a:avLst/>
          </a:prstGeom>
          <a:noFill/>
          <a:ln>
            <a:noFill/>
          </a:ln>
        </p:spPr>
        <p:txBody>
          <a:bodyPr spcFirstLastPara="1" wrap="square" lIns="60500" tIns="30250" rIns="60500" bIns="30250" anchor="t" anchorCtr="0">
            <a:noAutofit/>
          </a:bodyPr>
          <a:lstStyle>
            <a:lvl1pPr marR="38100" lvl="0" algn="ctr" rtl="0">
              <a:spcBef>
                <a:spcPts val="500"/>
              </a:spcBef>
              <a:spcAft>
                <a:spcPts val="0"/>
              </a:spcAft>
              <a:buSzPts val="800"/>
              <a:buFont typeface="Calibri"/>
              <a:buNone/>
              <a:defRPr sz="800" b="0" i="0" u="none" strike="noStrike" cap="none">
                <a:latin typeface="Calibri"/>
                <a:ea typeface="Calibri"/>
                <a:cs typeface="Calibri"/>
                <a:sym typeface="Calibri"/>
              </a:defRPr>
            </a:lvl1pPr>
            <a:lvl2pPr marR="38100" lvl="1" algn="l" rtl="0">
              <a:spcBef>
                <a:spcPts val="500"/>
              </a:spcBef>
              <a:spcAft>
                <a:spcPts val="0"/>
              </a:spcAft>
              <a:buSzPts val="2300"/>
              <a:buFont typeface="Calibri"/>
              <a:buChar char="•"/>
              <a:defRPr sz="2300" b="0" i="0" u="none" strike="noStrike" cap="none">
                <a:latin typeface="Calibri"/>
                <a:ea typeface="Calibri"/>
                <a:cs typeface="Calibri"/>
                <a:sym typeface="Calibri"/>
              </a:defRPr>
            </a:lvl2pPr>
            <a:lvl3pPr marR="38100" lvl="2" algn="l" rtl="0">
              <a:spcBef>
                <a:spcPts val="500"/>
              </a:spcBef>
              <a:spcAft>
                <a:spcPts val="0"/>
              </a:spcAft>
              <a:buSzPts val="2300"/>
              <a:buFont typeface="Calibri"/>
              <a:buChar char="•"/>
              <a:defRPr sz="2300" b="0" i="0" u="none" strike="noStrike" cap="none">
                <a:latin typeface="Calibri"/>
                <a:ea typeface="Calibri"/>
                <a:cs typeface="Calibri"/>
                <a:sym typeface="Calibri"/>
              </a:defRPr>
            </a:lvl3pPr>
            <a:lvl4pPr marR="38100" lvl="3" algn="l" rtl="0">
              <a:spcBef>
                <a:spcPts val="500"/>
              </a:spcBef>
              <a:spcAft>
                <a:spcPts val="0"/>
              </a:spcAft>
              <a:buSzPts val="2300"/>
              <a:buFont typeface="Calibri"/>
              <a:buChar char="•"/>
              <a:defRPr sz="2300" b="0" i="0" u="none" strike="noStrike" cap="none">
                <a:latin typeface="Calibri"/>
                <a:ea typeface="Calibri"/>
                <a:cs typeface="Calibri"/>
                <a:sym typeface="Calibri"/>
              </a:defRPr>
            </a:lvl4pPr>
            <a:lvl5pPr marR="38100" lvl="4" algn="l" rtl="0">
              <a:spcBef>
                <a:spcPts val="500"/>
              </a:spcBef>
              <a:spcAft>
                <a:spcPts val="0"/>
              </a:spcAft>
              <a:buSzPts val="2300"/>
              <a:buFont typeface="Calibri"/>
              <a:buChar char="•"/>
              <a:defRPr sz="2300" b="0" i="0" u="none" strike="noStrike" cap="none">
                <a:latin typeface="Calibri"/>
                <a:ea typeface="Calibri"/>
                <a:cs typeface="Calibri"/>
                <a:sym typeface="Calibri"/>
              </a:defRPr>
            </a:lvl5pPr>
            <a:lvl6pPr marR="38100" lvl="5"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R="38100" lvl="6"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R="38100" lvl="7"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R="38100" lvl="8"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40" name="Google Shape;140;p10"/>
          <p:cNvSpPr txBox="1">
            <a:spLocks noGrp="1"/>
          </p:cNvSpPr>
          <p:nvPr>
            <p:ph type="body" idx="1"/>
          </p:nvPr>
        </p:nvSpPr>
        <p:spPr>
          <a:xfrm>
            <a:off x="7514461" y="4692306"/>
            <a:ext cx="8664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41" name="Google Shape;141;p10"/>
          <p:cNvSpPr txBox="1">
            <a:spLocks noGrp="1"/>
          </p:cNvSpPr>
          <p:nvPr>
            <p:ph type="body" idx="3"/>
          </p:nvPr>
        </p:nvSpPr>
        <p:spPr>
          <a:xfrm>
            <a:off x="8268640" y="4692306"/>
            <a:ext cx="865200" cy="5712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42" name="Google Shape;142;p10"/>
          <p:cNvSpPr txBox="1">
            <a:spLocks noGrp="1"/>
          </p:cNvSpPr>
          <p:nvPr>
            <p:ph type="body" idx="4"/>
          </p:nvPr>
        </p:nvSpPr>
        <p:spPr>
          <a:xfrm>
            <a:off x="0" y="4783161"/>
            <a:ext cx="7503300" cy="3603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0"/>
              </a:spcBef>
              <a:spcAft>
                <a:spcPts val="0"/>
              </a:spcAft>
              <a:buSzPts val="900"/>
              <a:buFont typeface="Calibri"/>
              <a:buNone/>
              <a:defRPr sz="900" b="0" i="1" u="none" strike="noStrike" cap="none">
                <a:latin typeface="Calibri"/>
                <a:ea typeface="Calibri"/>
                <a:cs typeface="Calibri"/>
                <a:sym typeface="Calibri"/>
              </a:defRPr>
            </a:lvl1pPr>
            <a:lvl2pPr marL="914400" marR="38100" lvl="1"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2pPr>
            <a:lvl3pPr marL="1371600" marR="38100" lvl="2"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3pPr>
            <a:lvl4pPr marL="1828800" marR="38100" lvl="3"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4pPr>
            <a:lvl5pPr marL="2286000" marR="38100" lvl="4" indent="-374650" algn="l" rtl="0">
              <a:spcBef>
                <a:spcPts val="500"/>
              </a:spcBef>
              <a:spcAft>
                <a:spcPts val="0"/>
              </a:spcAft>
              <a:buSzPts val="2300"/>
              <a:buFont typeface="Calibri"/>
              <a:buChar char="•"/>
              <a:defRPr sz="2300" b="0" i="1"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43" name="Google Shape;143;p10"/>
          <p:cNvSpPr txBox="1"/>
          <p:nvPr/>
        </p:nvSpPr>
        <p:spPr>
          <a:xfrm>
            <a:off x="-95090" y="-682919"/>
            <a:ext cx="0" cy="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SzPts val="1400"/>
              <a:buFont typeface="Calibri"/>
              <a:buNone/>
            </a:pPr>
            <a:endParaRPr sz="1400">
              <a:solidFill>
                <a:srgbClr val="000000"/>
              </a:solidFill>
              <a:latin typeface="Calibri"/>
              <a:ea typeface="Calibri"/>
              <a:cs typeface="Calibri"/>
              <a:sym typeface="Calibri"/>
            </a:endParaRPr>
          </a:p>
        </p:txBody>
      </p:sp>
      <p:sp>
        <p:nvSpPr>
          <p:cNvPr id="144" name="Google Shape;144;p10"/>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sp>
        <p:nvSpPr>
          <p:cNvPr id="145" name="Google Shape;145;p10"/>
          <p:cNvSpPr txBox="1">
            <a:spLocks noGrp="1"/>
          </p:cNvSpPr>
          <p:nvPr>
            <p:ph type="body" idx="5"/>
          </p:nvPr>
        </p:nvSpPr>
        <p:spPr>
          <a:xfrm>
            <a:off x="7515550"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sp>
        <p:nvSpPr>
          <p:cNvPr id="146" name="Google Shape;146;p10"/>
          <p:cNvSpPr txBox="1">
            <a:spLocks noGrp="1"/>
          </p:cNvSpPr>
          <p:nvPr>
            <p:ph type="body" idx="6"/>
          </p:nvPr>
        </p:nvSpPr>
        <p:spPr>
          <a:xfrm>
            <a:off x="8274704" y="3701056"/>
            <a:ext cx="865200" cy="568800"/>
          </a:xfrm>
          <a:prstGeom prst="rect">
            <a:avLst/>
          </a:prstGeom>
          <a:noFill/>
          <a:ln>
            <a:noFill/>
          </a:ln>
        </p:spPr>
        <p:txBody>
          <a:bodyPr spcFirstLastPara="1" wrap="square" lIns="60500" tIns="30250" rIns="60500" bIns="30250" anchor="t" anchorCtr="0">
            <a:noAutofit/>
          </a:bodyPr>
          <a:lstStyle>
            <a:lvl1pPr marL="457200" marR="38100" lvl="0" indent="-228600" algn="ctr" rtl="0">
              <a:spcBef>
                <a:spcPts val="500"/>
              </a:spcBef>
              <a:spcAft>
                <a:spcPts val="0"/>
              </a:spcAft>
              <a:buSzPts val="800"/>
              <a:buFont typeface="Calibri"/>
              <a:buNone/>
              <a:defRPr sz="800" b="1" i="0" u="none" strike="noStrike" cap="none">
                <a:latin typeface="Calibri"/>
                <a:ea typeface="Calibri"/>
                <a:cs typeface="Calibri"/>
                <a:sym typeface="Calibri"/>
              </a:defRPr>
            </a:lvl1pPr>
            <a:lvl2pPr marL="914400" marR="38100" lvl="1" indent="-228600" algn="l" rtl="0">
              <a:spcBef>
                <a:spcPts val="500"/>
              </a:spcBef>
              <a:spcAft>
                <a:spcPts val="0"/>
              </a:spcAft>
              <a:buSzPts val="900"/>
              <a:buFont typeface="Calibri"/>
              <a:buNone/>
              <a:defRPr sz="900" b="1" i="0" u="none" strike="noStrike" cap="none">
                <a:latin typeface="Calibri"/>
                <a:ea typeface="Calibri"/>
                <a:cs typeface="Calibri"/>
                <a:sym typeface="Calibri"/>
              </a:defRPr>
            </a:lvl2pPr>
            <a:lvl3pPr marL="1371600" marR="38100" lvl="2" indent="-228600" algn="l" rtl="0">
              <a:spcBef>
                <a:spcPts val="500"/>
              </a:spcBef>
              <a:spcAft>
                <a:spcPts val="0"/>
              </a:spcAft>
              <a:buSzPts val="900"/>
              <a:buFont typeface="Calibri"/>
              <a:buNone/>
              <a:defRPr sz="900" b="1" i="0" u="none" strike="noStrike" cap="none">
                <a:latin typeface="Calibri"/>
                <a:ea typeface="Calibri"/>
                <a:cs typeface="Calibri"/>
                <a:sym typeface="Calibri"/>
              </a:defRPr>
            </a:lvl3pPr>
            <a:lvl4pPr marL="1828800" marR="38100" lvl="3" indent="-228600" algn="l" rtl="0">
              <a:spcBef>
                <a:spcPts val="500"/>
              </a:spcBef>
              <a:spcAft>
                <a:spcPts val="0"/>
              </a:spcAft>
              <a:buSzPts val="900"/>
              <a:buFont typeface="Calibri"/>
              <a:buNone/>
              <a:defRPr sz="900" b="1" i="0" u="none" strike="noStrike" cap="none">
                <a:latin typeface="Calibri"/>
                <a:ea typeface="Calibri"/>
                <a:cs typeface="Calibri"/>
                <a:sym typeface="Calibri"/>
              </a:defRPr>
            </a:lvl4pPr>
            <a:lvl5pPr marL="2286000" marR="38100" lvl="4" indent="-228600" algn="l" rtl="0">
              <a:spcBef>
                <a:spcPts val="500"/>
              </a:spcBef>
              <a:spcAft>
                <a:spcPts val="0"/>
              </a:spcAft>
              <a:buSzPts val="900"/>
              <a:buFont typeface="Calibri"/>
              <a:buNone/>
              <a:defRPr sz="900" b="1" i="0" u="none" strike="noStrike" cap="none">
                <a:latin typeface="Calibri"/>
                <a:ea typeface="Calibri"/>
                <a:cs typeface="Calibri"/>
                <a:sym typeface="Calibri"/>
              </a:defRPr>
            </a:lvl5pPr>
            <a:lvl6pPr marL="2743200" marR="38100" lvl="5"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6pPr>
            <a:lvl7pPr marL="3200400" marR="38100" lvl="6"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7pPr>
            <a:lvl8pPr marL="3657600" marR="38100" lvl="7"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8pPr>
            <a:lvl9pPr marL="4114800" marR="38100" lvl="8" indent="-374650" algn="l" rtl="0">
              <a:spcBef>
                <a:spcPts val="500"/>
              </a:spcBef>
              <a:spcAft>
                <a:spcPts val="0"/>
              </a:spcAft>
              <a:buSzPts val="2300"/>
              <a:buFont typeface="Calibri"/>
              <a:buChar char="•"/>
              <a:defRPr sz="2300" b="0" i="0" u="none" strike="noStrike" cap="none">
                <a:latin typeface="Calibri"/>
                <a:ea typeface="Calibri"/>
                <a:cs typeface="Calibri"/>
                <a:sym typeface="Calibri"/>
              </a:defRPr>
            </a:lvl9pPr>
          </a:lstStyle>
          <a:p>
            <a:endParaRPr/>
          </a:p>
        </p:txBody>
      </p:sp>
      <p:pic>
        <p:nvPicPr>
          <p:cNvPr id="147" name="Google Shape;147;p10" descr="BroadInstLogoforDigitalRGB.png"/>
          <p:cNvPicPr preferRelativeResize="0"/>
          <p:nvPr/>
        </p:nvPicPr>
        <p:blipFill rotWithShape="1">
          <a:blip r:embed="rId2">
            <a:alphaModFix/>
          </a:blip>
          <a:srcRect/>
          <a:stretch/>
        </p:blipFill>
        <p:spPr>
          <a:xfrm>
            <a:off x="7673610" y="44639"/>
            <a:ext cx="816910" cy="20573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9497"/>
            <a:ext cx="9142759" cy="730004"/>
            <a:chOff x="1" y="-40481"/>
            <a:chExt cx="13812900" cy="1103225"/>
          </a:xfrm>
        </p:grpSpPr>
        <p:sp>
          <p:nvSpPr>
            <p:cNvPr id="7" name="Google Shape;7;p1"/>
            <p:cNvSpPr/>
            <p:nvPr/>
          </p:nvSpPr>
          <p:spPr>
            <a:xfrm>
              <a:off x="1" y="-40481"/>
              <a:ext cx="13812900" cy="587100"/>
            </a:xfrm>
            <a:prstGeom prst="rect">
              <a:avLst/>
            </a:prstGeom>
            <a:gradFill>
              <a:gsLst>
                <a:gs pos="0">
                  <a:srgbClr val="DCEBFF"/>
                </a:gs>
                <a:gs pos="100000">
                  <a:srgbClr val="FFFFFF"/>
                </a:gs>
              </a:gsLst>
              <a:lin ang="16200038" scaled="0"/>
            </a:gradFill>
            <a:ln>
              <a:noFill/>
            </a:ln>
          </p:spPr>
          <p:txBody>
            <a:bodyPr spcFirstLastPara="1" wrap="square" lIns="0" tIns="0" rIns="0" bIns="0" anchor="ctr" anchorCtr="0">
              <a:noAutofit/>
            </a:bodyPr>
            <a:lstStyle/>
            <a:p>
              <a:pPr marL="0" marR="38100" lvl="0" indent="0" algn="l" rtl="0">
                <a:spcBef>
                  <a:spcPts val="0"/>
                </a:spcBef>
                <a:spcAft>
                  <a:spcPts val="0"/>
                </a:spcAft>
                <a:buNone/>
              </a:pPr>
              <a:endParaRPr sz="2900" b="0" i="0" u="none" strike="noStrike" cap="none">
                <a:latin typeface="Calibri"/>
                <a:ea typeface="Calibri"/>
                <a:cs typeface="Calibri"/>
                <a:sym typeface="Calibri"/>
              </a:endParaRPr>
            </a:p>
          </p:txBody>
        </p:sp>
        <p:sp>
          <p:nvSpPr>
            <p:cNvPr id="8" name="Google Shape;8;p1"/>
            <p:cNvSpPr/>
            <p:nvPr/>
          </p:nvSpPr>
          <p:spPr>
            <a:xfrm>
              <a:off x="1" y="516144"/>
              <a:ext cx="13812900" cy="546600"/>
            </a:xfrm>
            <a:prstGeom prst="rect">
              <a:avLst/>
            </a:prstGeom>
            <a:gradFill>
              <a:gsLst>
                <a:gs pos="0">
                  <a:srgbClr val="FFFFFF"/>
                </a:gs>
                <a:gs pos="100000">
                  <a:srgbClr val="DCEBFF"/>
                </a:gs>
              </a:gsLst>
              <a:lin ang="16200038" scaled="0"/>
            </a:gradFill>
            <a:ln>
              <a:noFill/>
            </a:ln>
          </p:spPr>
          <p:txBody>
            <a:bodyPr spcFirstLastPara="1" wrap="square" lIns="0" tIns="0" rIns="0" bIns="0" anchor="ctr" anchorCtr="0">
              <a:noAutofit/>
            </a:bodyPr>
            <a:lstStyle/>
            <a:p>
              <a:pPr marL="0" marR="38100" lvl="0" indent="0" algn="l" rtl="0">
                <a:spcBef>
                  <a:spcPts val="0"/>
                </a:spcBef>
                <a:spcAft>
                  <a:spcPts val="0"/>
                </a:spcAft>
                <a:buNone/>
              </a:pPr>
              <a:endParaRPr sz="2900" b="0" i="0" u="none" strike="noStrike" cap="none">
                <a:latin typeface="Calibri"/>
                <a:ea typeface="Calibri"/>
                <a:cs typeface="Calibri"/>
                <a:sym typeface="Calibri"/>
              </a:endParaRPr>
            </a:p>
          </p:txBody>
        </p:sp>
      </p:grpSp>
      <p:pic>
        <p:nvPicPr>
          <p:cNvPr id="9" name="Google Shape;9;p1" descr="BroadInstLogoforDigitalRGB.png"/>
          <p:cNvPicPr preferRelativeResize="0"/>
          <p:nvPr/>
        </p:nvPicPr>
        <p:blipFill rotWithShape="1">
          <a:blip r:embed="rId29">
            <a:alphaModFix/>
          </a:blip>
          <a:srcRect/>
          <a:stretch/>
        </p:blipFill>
        <p:spPr>
          <a:xfrm>
            <a:off x="7673610" y="43784"/>
            <a:ext cx="816910" cy="205736"/>
          </a:xfrm>
          <a:prstGeom prst="rect">
            <a:avLst/>
          </a:prstGeom>
          <a:noFill/>
          <a:ln>
            <a:noFill/>
          </a:ln>
        </p:spPr>
      </p:pic>
      <p:sp>
        <p:nvSpPr>
          <p:cNvPr id="10" name="Google Shape;10;p1"/>
          <p:cNvSpPr txBox="1"/>
          <p:nvPr/>
        </p:nvSpPr>
        <p:spPr>
          <a:xfrm>
            <a:off x="8490522" y="-12102"/>
            <a:ext cx="653100" cy="312300"/>
          </a:xfrm>
          <a:prstGeom prst="rect">
            <a:avLst/>
          </a:prstGeom>
          <a:noFill/>
          <a:ln>
            <a:noFill/>
          </a:ln>
        </p:spPr>
        <p:txBody>
          <a:bodyPr spcFirstLastPara="1" wrap="square" lIns="33625" tIns="33625" rIns="33625" bIns="33625" anchor="ctr" anchorCtr="0">
            <a:noAutofit/>
          </a:bodyPr>
          <a:lstStyle/>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IMAGING</a:t>
            </a:r>
            <a:endParaRPr sz="900"/>
          </a:p>
          <a:p>
            <a:pPr marL="0" marR="0" lvl="0" indent="0" algn="l" rtl="0">
              <a:lnSpc>
                <a:spcPct val="100000"/>
              </a:lnSpc>
              <a:spcBef>
                <a:spcPts val="0"/>
              </a:spcBef>
              <a:spcAft>
                <a:spcPts val="0"/>
              </a:spcAft>
              <a:buClr>
                <a:srgbClr val="000000"/>
              </a:buClr>
              <a:buSzPts val="800"/>
              <a:buFont typeface="Bell MT"/>
              <a:buNone/>
            </a:pPr>
            <a:r>
              <a:rPr lang="en" sz="800" b="0" i="0" u="none" strike="noStrike" cap="none">
                <a:solidFill>
                  <a:srgbClr val="000000"/>
                </a:solidFill>
                <a:latin typeface="Bell MT"/>
                <a:ea typeface="Bell MT"/>
                <a:cs typeface="Bell MT"/>
                <a:sym typeface="Bell MT"/>
              </a:rPr>
              <a:t>PLATFORM</a:t>
            </a:r>
            <a:endParaRPr sz="90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g"/></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40.png"/><Relationship Id="rId7" Type="http://schemas.openxmlformats.org/officeDocument/2006/relationships/image" Target="../media/image77.jp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10.xml"/><Relationship Id="rId16"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76.jp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39.png"/><Relationship Id="rId9" Type="http://schemas.openxmlformats.org/officeDocument/2006/relationships/image" Target="../media/image79.png"/><Relationship Id="rId14" Type="http://schemas.openxmlformats.org/officeDocument/2006/relationships/image" Target="../media/image84.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1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jp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jpg"/><Relationship Id="rId10" Type="http://schemas.openxmlformats.org/officeDocument/2006/relationships/image" Target="../media/image104.jpg"/><Relationship Id="rId4" Type="http://schemas.openxmlformats.org/officeDocument/2006/relationships/image" Target="../media/image98.jpg"/><Relationship Id="rId9" Type="http://schemas.openxmlformats.org/officeDocument/2006/relationships/image" Target="../media/image103.png"/></Relationships>
</file>

<file path=ppt/slides/_rels/slide1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jpg"/><Relationship Id="rId7" Type="http://schemas.openxmlformats.org/officeDocument/2006/relationships/image" Target="../media/image109.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1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jp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88.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 Id="rId1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6.jpg"/><Relationship Id="rId26" Type="http://schemas.openxmlformats.org/officeDocument/2006/relationships/image" Target="../media/image143.jpg"/><Relationship Id="rId3" Type="http://schemas.openxmlformats.org/officeDocument/2006/relationships/image" Target="../media/image122.png"/><Relationship Id="rId21" Type="http://schemas.openxmlformats.org/officeDocument/2006/relationships/image" Target="../media/image139.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5.png"/><Relationship Id="rId25" Type="http://schemas.openxmlformats.org/officeDocument/2006/relationships/image" Target="../media/image142.jpg"/><Relationship Id="rId2" Type="http://schemas.openxmlformats.org/officeDocument/2006/relationships/notesSlide" Target="../notesSlides/notesSlide20.xml"/><Relationship Id="rId16" Type="http://schemas.openxmlformats.org/officeDocument/2006/relationships/image" Target="../media/image134.jpg"/><Relationship Id="rId20" Type="http://schemas.openxmlformats.org/officeDocument/2006/relationships/image" Target="../media/image138.jpg"/><Relationship Id="rId29" Type="http://schemas.openxmlformats.org/officeDocument/2006/relationships/image" Target="../media/image145.jpg"/><Relationship Id="rId1" Type="http://schemas.openxmlformats.org/officeDocument/2006/relationships/slideLayout" Target="../slideLayouts/slideLayout3.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1.jpg"/><Relationship Id="rId32" Type="http://schemas.openxmlformats.org/officeDocument/2006/relationships/image" Target="../media/image148.jpg"/><Relationship Id="rId5" Type="http://schemas.openxmlformats.org/officeDocument/2006/relationships/image" Target="../media/image124.png"/><Relationship Id="rId15" Type="http://schemas.openxmlformats.org/officeDocument/2006/relationships/image" Target="../media/image60.png"/><Relationship Id="rId23" Type="http://schemas.openxmlformats.org/officeDocument/2006/relationships/image" Target="../media/image140.jpg"/><Relationship Id="rId28" Type="http://schemas.openxmlformats.org/officeDocument/2006/relationships/image" Target="../media/image144.jpg"/><Relationship Id="rId10" Type="http://schemas.openxmlformats.org/officeDocument/2006/relationships/image" Target="../media/image129.png"/><Relationship Id="rId19" Type="http://schemas.openxmlformats.org/officeDocument/2006/relationships/image" Target="../media/image137.jpg"/><Relationship Id="rId31" Type="http://schemas.openxmlformats.org/officeDocument/2006/relationships/image" Target="../media/image147.jp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20.jpg"/><Relationship Id="rId27" Type="http://schemas.openxmlformats.org/officeDocument/2006/relationships/image" Target="../media/image62.png"/><Relationship Id="rId30" Type="http://schemas.openxmlformats.org/officeDocument/2006/relationships/image" Target="../media/image146.jpg"/></Relationships>
</file>

<file path=ppt/slides/_rels/slide2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52.jp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120.jpg"/><Relationship Id="rId5" Type="http://schemas.openxmlformats.org/officeDocument/2006/relationships/image" Target="../media/image151.jpg"/><Relationship Id="rId10" Type="http://schemas.openxmlformats.org/officeDocument/2006/relationships/image" Target="../media/image155.png"/><Relationship Id="rId4" Type="http://schemas.openxmlformats.org/officeDocument/2006/relationships/image" Target="../media/image150.png"/><Relationship Id="rId9" Type="http://schemas.openxmlformats.org/officeDocument/2006/relationships/image" Target="../media/image154.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56.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2.xml"/><Relationship Id="rId16"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58.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 Id="rId14" Type="http://schemas.openxmlformats.org/officeDocument/2006/relationships/image" Target="../media/image157.pn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59.png"/><Relationship Id="rId7" Type="http://schemas.openxmlformats.org/officeDocument/2006/relationships/image" Target="../media/image84.jp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63.png"/><Relationship Id="rId4" Type="http://schemas.openxmlformats.org/officeDocument/2006/relationships/image" Target="../media/image160.png"/><Relationship Id="rId9" Type="http://schemas.openxmlformats.org/officeDocument/2006/relationships/image" Target="../media/image145.jpg"/></Relationships>
</file>

<file path=ppt/slides/_rels/slide24.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jp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3.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s>
</file>

<file path=ppt/slides/_rels/slide2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1.jpg"/><Relationship Id="rId5" Type="http://schemas.openxmlformats.org/officeDocument/2006/relationships/image" Target="../media/image169.jpg"/><Relationship Id="rId10" Type="http://schemas.openxmlformats.org/officeDocument/2006/relationships/image" Target="../media/image173.jpg"/><Relationship Id="rId4" Type="http://schemas.openxmlformats.org/officeDocument/2006/relationships/image" Target="../media/image168.png"/><Relationship Id="rId9" Type="http://schemas.openxmlformats.org/officeDocument/2006/relationships/image" Target="../media/image172.jp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74.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 Id="rId1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75.jpg"/><Relationship Id="rId7" Type="http://schemas.openxmlformats.org/officeDocument/2006/relationships/image" Target="../media/image17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78.jpg"/><Relationship Id="rId5" Type="http://schemas.openxmlformats.org/officeDocument/2006/relationships/image" Target="../media/image177.png"/><Relationship Id="rId4" Type="http://schemas.openxmlformats.org/officeDocument/2006/relationships/image" Target="../media/image176.png"/></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84.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69.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88.png"/><Relationship Id="rId11" Type="http://schemas.openxmlformats.org/officeDocument/2006/relationships/image" Target="../media/image192.png"/><Relationship Id="rId5" Type="http://schemas.openxmlformats.org/officeDocument/2006/relationships/image" Target="../media/image187.png"/><Relationship Id="rId10" Type="http://schemas.openxmlformats.org/officeDocument/2006/relationships/image" Target="../media/image191.jpg"/><Relationship Id="rId4" Type="http://schemas.openxmlformats.org/officeDocument/2006/relationships/image" Target="../media/image186.png"/><Relationship Id="rId9" Type="http://schemas.openxmlformats.org/officeDocument/2006/relationships/image" Target="../media/image190.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s>
</file>

<file path=ppt/slides/_rels/slide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94.jpg"/></Relationships>
</file>

<file path=ppt/slides/_rels/slide34.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www.springdiscovery.com/jump-cp" TargetMode="External"/><Relationship Id="rId5" Type="http://schemas.openxmlformats.org/officeDocument/2006/relationships/image" Target="../media/image202.png"/><Relationship Id="rId4" Type="http://schemas.openxmlformats.org/officeDocument/2006/relationships/hyperlink" Target="https://phenaid.ardigen.com/jumpcpexplorer/"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38.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11.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jpg"/><Relationship Id="rId4" Type="http://schemas.openxmlformats.org/officeDocument/2006/relationships/image" Target="../media/image12.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jpg"/><Relationship Id="rId12" Type="http://schemas.openxmlformats.org/officeDocument/2006/relationships/image" Target="../media/image48.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jpg"/><Relationship Id="rId5" Type="http://schemas.openxmlformats.org/officeDocument/2006/relationships/image" Target="../media/image41.png"/><Relationship Id="rId10" Type="http://schemas.openxmlformats.org/officeDocument/2006/relationships/image" Target="../media/image46.jpg"/><Relationship Id="rId4" Type="http://schemas.openxmlformats.org/officeDocument/2006/relationships/image" Target="../media/image40.png"/><Relationship Id="rId9" Type="http://schemas.openxmlformats.org/officeDocument/2006/relationships/image" Target="../media/image45.jpg"/></Relationships>
</file>

<file path=ppt/slides/_rels/slide7.xml.rels><?xml version="1.0" encoding="UTF-8" standalone="yes"?>
<Relationships xmlns="http://schemas.openxmlformats.org/package/2006/relationships"><Relationship Id="rId8" Type="http://schemas.openxmlformats.org/officeDocument/2006/relationships/image" Target="../media/image55.jp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7.xml"/><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jp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70.jp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40.png"/><Relationship Id="rId9"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9"/>
          <p:cNvPicPr preferRelativeResize="0"/>
          <p:nvPr/>
        </p:nvPicPr>
        <p:blipFill rotWithShape="1">
          <a:blip r:embed="rId3">
            <a:alphaModFix/>
          </a:blip>
          <a:srcRect r="52397" b="52327"/>
          <a:stretch/>
        </p:blipFill>
        <p:spPr>
          <a:xfrm>
            <a:off x="2676501" y="-1332762"/>
            <a:ext cx="1132495" cy="1165324"/>
          </a:xfrm>
          <a:prstGeom prst="rect">
            <a:avLst/>
          </a:prstGeom>
          <a:noFill/>
          <a:ln>
            <a:noFill/>
          </a:ln>
        </p:spPr>
      </p:pic>
      <p:pic>
        <p:nvPicPr>
          <p:cNvPr id="291" name="Google Shape;291;p29"/>
          <p:cNvPicPr preferRelativeResize="0"/>
          <p:nvPr/>
        </p:nvPicPr>
        <p:blipFill rotWithShape="1">
          <a:blip r:embed="rId4">
            <a:alphaModFix/>
          </a:blip>
          <a:srcRect l="51519" b="51396"/>
          <a:stretch/>
        </p:blipFill>
        <p:spPr>
          <a:xfrm>
            <a:off x="3935245" y="-1332762"/>
            <a:ext cx="1115590" cy="1165324"/>
          </a:xfrm>
          <a:prstGeom prst="rect">
            <a:avLst/>
          </a:prstGeom>
          <a:noFill/>
          <a:ln>
            <a:noFill/>
          </a:ln>
        </p:spPr>
      </p:pic>
      <p:pic>
        <p:nvPicPr>
          <p:cNvPr id="292" name="Google Shape;292;p29"/>
          <p:cNvPicPr preferRelativeResize="0"/>
          <p:nvPr/>
        </p:nvPicPr>
        <p:blipFill rotWithShape="1">
          <a:blip r:embed="rId5">
            <a:alphaModFix/>
          </a:blip>
          <a:srcRect l="51478" t="51325" b="78"/>
          <a:stretch/>
        </p:blipFill>
        <p:spPr>
          <a:xfrm>
            <a:off x="5172612" y="-1332762"/>
            <a:ext cx="1129126" cy="1158627"/>
          </a:xfrm>
          <a:prstGeom prst="rect">
            <a:avLst/>
          </a:prstGeom>
          <a:noFill/>
          <a:ln>
            <a:noFill/>
          </a:ln>
        </p:spPr>
      </p:pic>
      <p:pic>
        <p:nvPicPr>
          <p:cNvPr id="293" name="Google Shape;293;p29"/>
          <p:cNvPicPr preferRelativeResize="0"/>
          <p:nvPr/>
        </p:nvPicPr>
        <p:blipFill rotWithShape="1">
          <a:blip r:embed="rId6">
            <a:alphaModFix/>
          </a:blip>
          <a:srcRect/>
          <a:stretch/>
        </p:blipFill>
        <p:spPr>
          <a:xfrm>
            <a:off x="1436391" y="-1332762"/>
            <a:ext cx="1118050" cy="1158627"/>
          </a:xfrm>
          <a:prstGeom prst="rect">
            <a:avLst/>
          </a:prstGeom>
          <a:noFill/>
          <a:ln>
            <a:noFill/>
          </a:ln>
        </p:spPr>
      </p:pic>
      <p:pic>
        <p:nvPicPr>
          <p:cNvPr id="294" name="Google Shape;294;p29"/>
          <p:cNvPicPr preferRelativeResize="0"/>
          <p:nvPr/>
        </p:nvPicPr>
        <p:blipFill rotWithShape="1">
          <a:blip r:embed="rId7">
            <a:alphaModFix/>
          </a:blip>
          <a:srcRect t="53611" r="53651"/>
          <a:stretch/>
        </p:blipFill>
        <p:spPr>
          <a:xfrm>
            <a:off x="6477599" y="-1332762"/>
            <a:ext cx="1075567" cy="1105987"/>
          </a:xfrm>
          <a:prstGeom prst="rect">
            <a:avLst/>
          </a:prstGeom>
          <a:noFill/>
          <a:ln>
            <a:noFill/>
          </a:ln>
        </p:spPr>
      </p:pic>
      <p:pic>
        <p:nvPicPr>
          <p:cNvPr id="295" name="Google Shape;295;p29" descr="figure2-from-nat-prot-bray-2015.png"/>
          <p:cNvPicPr preferRelativeResize="0"/>
          <p:nvPr/>
        </p:nvPicPr>
        <p:blipFill rotWithShape="1">
          <a:blip r:embed="rId8">
            <a:alphaModFix/>
          </a:blip>
          <a:srcRect l="-100" t="7209" r="100" b="60141"/>
          <a:stretch/>
        </p:blipFill>
        <p:spPr>
          <a:xfrm>
            <a:off x="0" y="0"/>
            <a:ext cx="9163808" cy="1048062"/>
          </a:xfrm>
          <a:prstGeom prst="rect">
            <a:avLst/>
          </a:prstGeom>
          <a:noFill/>
          <a:ln>
            <a:noFill/>
          </a:ln>
        </p:spPr>
      </p:pic>
      <p:sp>
        <p:nvSpPr>
          <p:cNvPr id="296" name="Google Shape;296;p29"/>
          <p:cNvSpPr txBox="1">
            <a:spLocks noGrp="1"/>
          </p:cNvSpPr>
          <p:nvPr>
            <p:ph type="title"/>
          </p:nvPr>
        </p:nvSpPr>
        <p:spPr>
          <a:xfrm>
            <a:off x="354325" y="1155300"/>
            <a:ext cx="7232400" cy="22593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chemeClr val="dk1"/>
              </a:buClr>
              <a:buSzPts val="1100"/>
              <a:buFont typeface="Arial"/>
              <a:buNone/>
            </a:pPr>
            <a:r>
              <a:rPr lang="en" sz="3100"/>
              <a:t>Accelerating Drug Discovery </a:t>
            </a:r>
            <a:endParaRPr sz="3100"/>
          </a:p>
          <a:p>
            <a:pPr marL="0" marR="0" lvl="0" indent="0" algn="ctr" rtl="0">
              <a:spcBef>
                <a:spcPts val="0"/>
              </a:spcBef>
              <a:spcAft>
                <a:spcPts val="0"/>
              </a:spcAft>
              <a:buClr>
                <a:schemeClr val="dk1"/>
              </a:buClr>
              <a:buSzPts val="1100"/>
              <a:buFont typeface="Arial"/>
              <a:buNone/>
            </a:pPr>
            <a:r>
              <a:rPr lang="en" sz="3100"/>
              <a:t>using Machine Learning and </a:t>
            </a:r>
            <a:endParaRPr sz="3100"/>
          </a:p>
          <a:p>
            <a:pPr marL="0" marR="0" lvl="0" indent="0" algn="ctr" rtl="0">
              <a:spcBef>
                <a:spcPts val="0"/>
              </a:spcBef>
              <a:spcAft>
                <a:spcPts val="0"/>
              </a:spcAft>
              <a:buClr>
                <a:schemeClr val="dk1"/>
              </a:buClr>
              <a:buSzPts val="1100"/>
              <a:buFont typeface="Arial"/>
              <a:buNone/>
            </a:pPr>
            <a:r>
              <a:rPr lang="en" sz="3100"/>
              <a:t>Cell Painting Images</a:t>
            </a:r>
            <a:endParaRPr sz="3100"/>
          </a:p>
        </p:txBody>
      </p:sp>
      <p:sp>
        <p:nvSpPr>
          <p:cNvPr id="297" name="Google Shape;297;p29"/>
          <p:cNvSpPr txBox="1">
            <a:spLocks noGrp="1"/>
          </p:cNvSpPr>
          <p:nvPr>
            <p:ph type="body" idx="1"/>
          </p:nvPr>
        </p:nvSpPr>
        <p:spPr>
          <a:xfrm>
            <a:off x="530325" y="3401000"/>
            <a:ext cx="6895800" cy="9444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Clr>
                <a:schemeClr val="dk1"/>
              </a:buClr>
              <a:buSzPts val="2100"/>
              <a:buFont typeface="Avenir"/>
              <a:buNone/>
            </a:pPr>
            <a:r>
              <a:rPr lang="en" sz="2100" b="1">
                <a:solidFill>
                  <a:schemeClr val="dk1"/>
                </a:solidFill>
                <a:latin typeface="Avenir"/>
                <a:ea typeface="Avenir"/>
                <a:cs typeface="Avenir"/>
                <a:sym typeface="Avenir"/>
              </a:rPr>
              <a:t>Shantanu Singh</a:t>
            </a:r>
            <a:r>
              <a:rPr lang="en" sz="2100" b="1" i="0" u="none" strike="noStrike" cap="none">
                <a:solidFill>
                  <a:schemeClr val="dk1"/>
                </a:solidFill>
                <a:latin typeface="Avenir"/>
                <a:ea typeface="Avenir"/>
                <a:cs typeface="Avenir"/>
                <a:sym typeface="Avenir"/>
              </a:rPr>
              <a:t>, PhD </a:t>
            </a:r>
            <a:endParaRPr sz="2100" b="1" i="0" u="none" strike="noStrike" cap="none">
              <a:solidFill>
                <a:schemeClr val="dk1"/>
              </a:solidFill>
              <a:latin typeface="Avenir"/>
              <a:ea typeface="Avenir"/>
              <a:cs typeface="Avenir"/>
              <a:sym typeface="Avenir"/>
            </a:endParaRPr>
          </a:p>
          <a:p>
            <a:pPr marL="0" marR="0" lvl="0" indent="0" algn="ctr" rtl="0">
              <a:spcBef>
                <a:spcPts val="0"/>
              </a:spcBef>
              <a:spcAft>
                <a:spcPts val="0"/>
              </a:spcAft>
              <a:buClr>
                <a:schemeClr val="dk1"/>
              </a:buClr>
              <a:buSzPts val="2100"/>
              <a:buFont typeface="Avenir"/>
              <a:buNone/>
            </a:pPr>
            <a:r>
              <a:rPr lang="en" sz="2100" b="1">
                <a:solidFill>
                  <a:schemeClr val="dk1"/>
                </a:solidFill>
                <a:latin typeface="Avenir"/>
                <a:ea typeface="Avenir"/>
                <a:cs typeface="Avenir"/>
                <a:sym typeface="Avenir"/>
              </a:rPr>
              <a:t>Carpenter–Singh lab, Broad Institute</a:t>
            </a:r>
            <a:endParaRPr sz="2100" b="1">
              <a:solidFill>
                <a:schemeClr val="dk1"/>
              </a:solidFill>
              <a:latin typeface="Avenir"/>
              <a:ea typeface="Avenir"/>
              <a:cs typeface="Avenir"/>
              <a:sym typeface="Avenir"/>
            </a:endParaRPr>
          </a:p>
        </p:txBody>
      </p:sp>
      <p:pic>
        <p:nvPicPr>
          <p:cNvPr id="298" name="Google Shape;298;p29"/>
          <p:cNvPicPr preferRelativeResize="0"/>
          <p:nvPr/>
        </p:nvPicPr>
        <p:blipFill rotWithShape="1">
          <a:blip r:embed="rId9">
            <a:alphaModFix/>
          </a:blip>
          <a:srcRect/>
          <a:stretch/>
        </p:blipFill>
        <p:spPr>
          <a:xfrm>
            <a:off x="1584900" y="-1386341"/>
            <a:ext cx="6170553" cy="1218903"/>
          </a:xfrm>
          <a:prstGeom prst="rect">
            <a:avLst/>
          </a:prstGeom>
          <a:noFill/>
          <a:ln>
            <a:noFill/>
          </a:ln>
        </p:spPr>
      </p:pic>
      <p:cxnSp>
        <p:nvCxnSpPr>
          <p:cNvPr id="299" name="Google Shape;299;p29"/>
          <p:cNvCxnSpPr/>
          <p:nvPr/>
        </p:nvCxnSpPr>
        <p:spPr>
          <a:xfrm>
            <a:off x="3252200" y="3170869"/>
            <a:ext cx="1366200" cy="0"/>
          </a:xfrm>
          <a:prstGeom prst="straightConnector1">
            <a:avLst/>
          </a:prstGeom>
          <a:noFill/>
          <a:ln w="25400" cap="flat" cmpd="sng">
            <a:solidFill>
              <a:srgbClr val="000000"/>
            </a:solidFill>
            <a:prstDash val="solid"/>
            <a:miter lim="400000"/>
            <a:headEnd type="none" w="sm" len="sm"/>
            <a:tailEnd type="none" w="sm" len="sm"/>
          </a:ln>
        </p:spPr>
      </p:cxnSp>
      <p:cxnSp>
        <p:nvCxnSpPr>
          <p:cNvPr id="300" name="Google Shape;300;p29"/>
          <p:cNvCxnSpPr/>
          <p:nvPr/>
        </p:nvCxnSpPr>
        <p:spPr>
          <a:xfrm>
            <a:off x="3505916" y="3251237"/>
            <a:ext cx="911100" cy="0"/>
          </a:xfrm>
          <a:prstGeom prst="straightConnector1">
            <a:avLst/>
          </a:prstGeom>
          <a:noFill/>
          <a:ln w="25400" cap="flat" cmpd="sng">
            <a:solidFill>
              <a:srgbClr val="000000"/>
            </a:solidFill>
            <a:prstDash val="solid"/>
            <a:miter lim="400000"/>
            <a:headEnd type="none" w="sm" len="sm"/>
            <a:tailEnd type="none" w="sm" len="sm"/>
          </a:ln>
        </p:spPr>
      </p:cxnSp>
      <p:cxnSp>
        <p:nvCxnSpPr>
          <p:cNvPr id="301" name="Google Shape;301;p29"/>
          <p:cNvCxnSpPr/>
          <p:nvPr/>
        </p:nvCxnSpPr>
        <p:spPr>
          <a:xfrm>
            <a:off x="3252192" y="1364517"/>
            <a:ext cx="1366200" cy="0"/>
          </a:xfrm>
          <a:prstGeom prst="straightConnector1">
            <a:avLst/>
          </a:prstGeom>
          <a:noFill/>
          <a:ln w="25400" cap="flat" cmpd="sng">
            <a:solidFill>
              <a:srgbClr val="000000"/>
            </a:solidFill>
            <a:prstDash val="solid"/>
            <a:miter lim="400000"/>
            <a:headEnd type="none" w="sm" len="sm"/>
            <a:tailEnd type="none" w="sm" len="sm"/>
          </a:ln>
        </p:spPr>
      </p:cxnSp>
      <p:grpSp>
        <p:nvGrpSpPr>
          <p:cNvPr id="302" name="Google Shape;302;p29"/>
          <p:cNvGrpSpPr/>
          <p:nvPr/>
        </p:nvGrpSpPr>
        <p:grpSpPr>
          <a:xfrm>
            <a:off x="8004708" y="597219"/>
            <a:ext cx="1040000" cy="1760549"/>
            <a:chOff x="8268100" y="1635806"/>
            <a:chExt cx="1571709" cy="2660645"/>
          </a:xfrm>
        </p:grpSpPr>
        <p:pic>
          <p:nvPicPr>
            <p:cNvPr id="303" name="Google Shape;303;p29"/>
            <p:cNvPicPr preferRelativeResize="0"/>
            <p:nvPr/>
          </p:nvPicPr>
          <p:blipFill rotWithShape="1">
            <a:blip r:embed="rId10">
              <a:alphaModFix/>
            </a:blip>
            <a:srcRect/>
            <a:stretch/>
          </p:blipFill>
          <p:spPr>
            <a:xfrm>
              <a:off x="8268120" y="2677200"/>
              <a:ext cx="1571626" cy="1619251"/>
            </a:xfrm>
            <a:prstGeom prst="rect">
              <a:avLst/>
            </a:prstGeom>
            <a:noFill/>
            <a:ln>
              <a:noFill/>
            </a:ln>
            <a:effectLst>
              <a:outerShdw blurRad="127000" dist="76200" dir="2700000" rotWithShape="0">
                <a:srgbClr val="000000">
                  <a:alpha val="74900"/>
                </a:srgbClr>
              </a:outerShdw>
            </a:effectLst>
          </p:spPr>
        </p:pic>
        <p:cxnSp>
          <p:nvCxnSpPr>
            <p:cNvPr id="304" name="Google Shape;304;p29"/>
            <p:cNvCxnSpPr/>
            <p:nvPr/>
          </p:nvCxnSpPr>
          <p:spPr>
            <a:xfrm>
              <a:off x="9295909" y="1635806"/>
              <a:ext cx="543900" cy="1041300"/>
            </a:xfrm>
            <a:prstGeom prst="straightConnector1">
              <a:avLst/>
            </a:prstGeom>
            <a:noFill/>
            <a:ln w="19050" cap="flat" cmpd="sng">
              <a:solidFill>
                <a:srgbClr val="000000"/>
              </a:solidFill>
              <a:prstDash val="solid"/>
              <a:miter lim="400000"/>
              <a:headEnd type="none" w="sm" len="sm"/>
              <a:tailEnd type="none" w="sm" len="sm"/>
            </a:ln>
            <a:effectLst>
              <a:outerShdw blurRad="127000" dist="76200" dir="2700000" rotWithShape="0">
                <a:srgbClr val="000000">
                  <a:alpha val="74900"/>
                </a:srgbClr>
              </a:outerShdw>
            </a:effectLst>
          </p:spPr>
        </p:cxnSp>
        <p:cxnSp>
          <p:nvCxnSpPr>
            <p:cNvPr id="305" name="Google Shape;305;p29"/>
            <p:cNvCxnSpPr/>
            <p:nvPr/>
          </p:nvCxnSpPr>
          <p:spPr>
            <a:xfrm flipH="1">
              <a:off x="8268100" y="1635806"/>
              <a:ext cx="830400" cy="1041300"/>
            </a:xfrm>
            <a:prstGeom prst="straightConnector1">
              <a:avLst/>
            </a:prstGeom>
            <a:noFill/>
            <a:ln w="19050" cap="flat" cmpd="sng">
              <a:solidFill>
                <a:srgbClr val="000000"/>
              </a:solidFill>
              <a:prstDash val="solid"/>
              <a:miter lim="400000"/>
              <a:headEnd type="none" w="sm" len="sm"/>
              <a:tailEnd type="none" w="sm" len="sm"/>
            </a:ln>
            <a:effectLst>
              <a:outerShdw blurRad="127000" dist="76200" dir="2700000" rotWithShape="0">
                <a:srgbClr val="000000">
                  <a:alpha val="74900"/>
                </a:srgbClr>
              </a:outerShdw>
            </a:effectLst>
          </p:spPr>
        </p:cxnSp>
      </p:grpSp>
      <p:cxnSp>
        <p:nvCxnSpPr>
          <p:cNvPr id="306" name="Google Shape;306;p29"/>
          <p:cNvCxnSpPr/>
          <p:nvPr/>
        </p:nvCxnSpPr>
        <p:spPr>
          <a:xfrm>
            <a:off x="3505906" y="1289572"/>
            <a:ext cx="911100" cy="0"/>
          </a:xfrm>
          <a:prstGeom prst="straightConnector1">
            <a:avLst/>
          </a:prstGeom>
          <a:noFill/>
          <a:ln w="25400" cap="flat" cmpd="sng">
            <a:solidFill>
              <a:srgbClr val="000000"/>
            </a:solidFill>
            <a:prstDash val="solid"/>
            <a:miter lim="400000"/>
            <a:headEnd type="none" w="sm" len="sm"/>
            <a:tailEnd type="none" w="sm" len="sm"/>
          </a:ln>
        </p:spPr>
      </p:cxnSp>
      <p:pic>
        <p:nvPicPr>
          <p:cNvPr id="307" name="Google Shape;307;p29" descr="imgres.jpg"/>
          <p:cNvPicPr preferRelativeResize="0"/>
          <p:nvPr/>
        </p:nvPicPr>
        <p:blipFill rotWithShape="1">
          <a:blip r:embed="rId11">
            <a:alphaModFix/>
          </a:blip>
          <a:srcRect/>
          <a:stretch/>
        </p:blipFill>
        <p:spPr>
          <a:xfrm>
            <a:off x="2451200" y="4778425"/>
            <a:ext cx="260000" cy="191225"/>
          </a:xfrm>
          <a:prstGeom prst="rect">
            <a:avLst/>
          </a:prstGeom>
          <a:noFill/>
          <a:ln>
            <a:noFill/>
          </a:ln>
        </p:spPr>
      </p:pic>
      <p:sp>
        <p:nvSpPr>
          <p:cNvPr id="308" name="Google Shape;308;p29"/>
          <p:cNvSpPr/>
          <p:nvPr/>
        </p:nvSpPr>
        <p:spPr>
          <a:xfrm>
            <a:off x="3145000" y="4723775"/>
            <a:ext cx="2344800" cy="648300"/>
          </a:xfrm>
          <a:prstGeom prst="rect">
            <a:avLst/>
          </a:prstGeom>
          <a:noFill/>
          <a:ln>
            <a:noFill/>
          </a:ln>
        </p:spPr>
        <p:txBody>
          <a:bodyPr spcFirstLastPara="1" wrap="square" lIns="60500" tIns="30250" rIns="60500" bIns="30250" anchor="t" anchorCtr="0">
            <a:noAutofit/>
          </a:bodyPr>
          <a:lstStyle/>
          <a:p>
            <a:pPr marL="0" marR="0" lvl="0" indent="0" algn="l" rtl="0">
              <a:spcBef>
                <a:spcPts val="0"/>
              </a:spcBef>
              <a:spcAft>
                <a:spcPts val="0"/>
              </a:spcAft>
              <a:buNone/>
            </a:pPr>
            <a:r>
              <a:rPr lang="en" sz="1200" b="0" i="0" u="none" strike="noStrike" cap="none" dirty="0">
                <a:latin typeface="Avenir"/>
                <a:ea typeface="Avenir"/>
                <a:cs typeface="Avenir"/>
                <a:sym typeface="Avenir"/>
              </a:rPr>
              <a:t>@</a:t>
            </a:r>
            <a:r>
              <a:rPr lang="en" sz="1200" b="0" i="0" u="none" strike="noStrike" cap="none" dirty="0" err="1">
                <a:latin typeface="Avenir"/>
                <a:ea typeface="Avenir"/>
                <a:cs typeface="Avenir"/>
                <a:sym typeface="Avenir"/>
              </a:rPr>
              <a:t>DrAnneCarpenter</a:t>
            </a:r>
            <a:endParaRPr sz="1200" b="0" i="0" u="none" strike="noStrike" cap="none" dirty="0">
              <a:latin typeface="Avenir"/>
              <a:ea typeface="Avenir"/>
              <a:cs typeface="Avenir"/>
              <a:sym typeface="Avenir"/>
            </a:endParaRPr>
          </a:p>
          <a:p>
            <a:pPr marL="0" lvl="0" indent="0" algn="l" rtl="0">
              <a:spcBef>
                <a:spcPts val="0"/>
              </a:spcBef>
              <a:spcAft>
                <a:spcPts val="0"/>
              </a:spcAft>
              <a:buSzPts val="1100"/>
              <a:buNone/>
            </a:pPr>
            <a:r>
              <a:rPr lang="en" sz="1200" dirty="0">
                <a:solidFill>
                  <a:schemeClr val="dk1"/>
                </a:solidFill>
                <a:latin typeface="Avenir"/>
                <a:ea typeface="Avenir"/>
                <a:cs typeface="Avenir"/>
                <a:sym typeface="Avenir"/>
              </a:rPr>
              <a:t>@</a:t>
            </a:r>
            <a:r>
              <a:rPr lang="en" sz="1200" dirty="0" err="1">
                <a:solidFill>
                  <a:schemeClr val="dk1"/>
                </a:solidFill>
                <a:latin typeface="Avenir"/>
                <a:ea typeface="Avenir"/>
                <a:cs typeface="Avenir"/>
                <a:sym typeface="Avenir"/>
              </a:rPr>
              <a:t>shantanuXsingh</a:t>
            </a:r>
            <a:endParaRPr sz="1200" dirty="0">
              <a:latin typeface="Avenir"/>
              <a:ea typeface="Avenir"/>
              <a:cs typeface="Avenir"/>
              <a:sym typeface="Avenir"/>
            </a:endParaRPr>
          </a:p>
          <a:p>
            <a:pPr marL="0" marR="0" lvl="0" indent="0" algn="l" rtl="0">
              <a:spcBef>
                <a:spcPts val="0"/>
              </a:spcBef>
              <a:spcAft>
                <a:spcPts val="0"/>
              </a:spcAft>
              <a:buNone/>
            </a:pPr>
            <a:endParaRPr sz="400" dirty="0">
              <a:latin typeface="Avenir"/>
              <a:ea typeface="Avenir"/>
              <a:cs typeface="Avenir"/>
              <a:sym typeface="Avenir"/>
            </a:endParaRPr>
          </a:p>
          <a:p>
            <a:pPr marL="0" marR="0" lvl="0" indent="0" algn="l" rtl="0">
              <a:spcBef>
                <a:spcPts val="0"/>
              </a:spcBef>
              <a:spcAft>
                <a:spcPts val="0"/>
              </a:spcAft>
              <a:buNone/>
            </a:pPr>
            <a:endParaRPr sz="700" dirty="0"/>
          </a:p>
        </p:txBody>
      </p:sp>
      <p:sp>
        <p:nvSpPr>
          <p:cNvPr id="309" name="Google Shape;309;p29"/>
          <p:cNvSpPr txBox="1"/>
          <p:nvPr/>
        </p:nvSpPr>
        <p:spPr>
          <a:xfrm>
            <a:off x="4340832" y="5208855"/>
            <a:ext cx="4762200" cy="336300"/>
          </a:xfrm>
          <a:prstGeom prst="rect">
            <a:avLst/>
          </a:prstGeom>
          <a:noFill/>
          <a:ln>
            <a:noFill/>
          </a:ln>
        </p:spPr>
        <p:txBody>
          <a:bodyPr spcFirstLastPara="1" wrap="square" lIns="33625" tIns="33625" rIns="33625" bIns="33625" anchor="ctr" anchorCtr="0">
            <a:noAutofit/>
          </a:bodyPr>
          <a:lstStyle/>
          <a:p>
            <a:pPr marL="0" marR="0" lvl="0" indent="0" algn="r" rtl="0">
              <a:spcBef>
                <a:spcPts val="0"/>
              </a:spcBef>
              <a:spcAft>
                <a:spcPts val="0"/>
              </a:spcAft>
              <a:buNone/>
            </a:pPr>
            <a:r>
              <a:rPr lang="en" sz="1300">
                <a:latin typeface="Belleza"/>
                <a:ea typeface="Belleza"/>
                <a:cs typeface="Belleza"/>
                <a:sym typeface="Belleza"/>
              </a:rPr>
              <a:t>G</a:t>
            </a:r>
            <a:r>
              <a:rPr lang="en" sz="1300">
                <a:solidFill>
                  <a:srgbClr val="000000"/>
                </a:solidFill>
                <a:latin typeface="Belleza"/>
                <a:ea typeface="Belleza"/>
                <a:cs typeface="Belleza"/>
                <a:sym typeface="Belleza"/>
              </a:rPr>
              <a:t>ive feedback on this talk: http://broad.io/CarpenterFeedback</a:t>
            </a:r>
            <a:endParaRPr sz="900"/>
          </a:p>
        </p:txBody>
      </p:sp>
      <p:sp>
        <p:nvSpPr>
          <p:cNvPr id="310" name="Google Shape;310;p29"/>
          <p:cNvSpPr txBox="1"/>
          <p:nvPr/>
        </p:nvSpPr>
        <p:spPr>
          <a:xfrm>
            <a:off x="4572000" y="4694625"/>
            <a:ext cx="4502700" cy="569400"/>
          </a:xfrm>
          <a:prstGeom prst="rect">
            <a:avLst/>
          </a:prstGeom>
          <a:noFill/>
          <a:ln>
            <a:noFill/>
          </a:ln>
        </p:spPr>
        <p:txBody>
          <a:bodyPr spcFirstLastPara="1" wrap="square" lIns="33625" tIns="33625" rIns="33625" bIns="33625" anchor="ctr" anchorCtr="0">
            <a:noAutofit/>
          </a:bodyPr>
          <a:lstStyle/>
          <a:p>
            <a:pPr marL="0" marR="0" lvl="0" indent="0" algn="r" rtl="0">
              <a:spcBef>
                <a:spcPts val="0"/>
              </a:spcBef>
              <a:spcAft>
                <a:spcPts val="0"/>
              </a:spcAft>
              <a:buNone/>
            </a:pPr>
            <a:r>
              <a:rPr lang="en" sz="1300">
                <a:latin typeface="Belleza"/>
                <a:ea typeface="Belleza"/>
                <a:cs typeface="Belleza"/>
                <a:sym typeface="Belleza"/>
              </a:rPr>
              <a:t>Download PDF of slides here</a:t>
            </a:r>
            <a:r>
              <a:rPr lang="en" sz="1300">
                <a:solidFill>
                  <a:srgbClr val="000000"/>
                </a:solidFill>
                <a:latin typeface="Belleza"/>
                <a:ea typeface="Belleza"/>
                <a:cs typeface="Belleza"/>
                <a:sym typeface="Belleza"/>
              </a:rPr>
              <a:t>: http://broad.io/CarpenterSinghSlides</a:t>
            </a:r>
            <a:endParaRPr sz="1300">
              <a:solidFill>
                <a:srgbClr val="000000"/>
              </a:solidFill>
              <a:latin typeface="Belleza"/>
              <a:ea typeface="Belleza"/>
              <a:cs typeface="Belleza"/>
              <a:sym typeface="Belleza"/>
            </a:endParaRPr>
          </a:p>
          <a:p>
            <a:pPr marL="0" lvl="0" indent="0" algn="l" rtl="0">
              <a:spcBef>
                <a:spcPts val="0"/>
              </a:spcBef>
              <a:spcAft>
                <a:spcPts val="0"/>
              </a:spcAft>
              <a:buClr>
                <a:schemeClr val="dk1"/>
              </a:buClr>
              <a:buFont typeface="Arial"/>
              <a:buNone/>
            </a:pPr>
            <a:r>
              <a:rPr lang="en" sz="900" i="1">
                <a:solidFill>
                  <a:schemeClr val="dk1"/>
                </a:solidFill>
                <a:latin typeface="Avenir"/>
                <a:ea typeface="Avenir"/>
                <a:cs typeface="Avenir"/>
                <a:sym typeface="Avenir"/>
              </a:rPr>
              <a:t>       (talk content is non-confidential)</a:t>
            </a:r>
            <a:endParaRPr sz="700">
              <a:solidFill>
                <a:schemeClr val="dk1"/>
              </a:solidFill>
            </a:endParaRPr>
          </a:p>
          <a:p>
            <a:pPr marL="0" marR="0" lvl="0" indent="0" algn="r" rtl="0">
              <a:spcBef>
                <a:spcPts val="0"/>
              </a:spcBef>
              <a:spcAft>
                <a:spcPts val="0"/>
              </a:spcAft>
              <a:buNone/>
            </a:pPr>
            <a:endParaRPr sz="1300">
              <a:latin typeface="Belleza"/>
              <a:ea typeface="Belleza"/>
              <a:cs typeface="Belleza"/>
              <a:sym typeface="Belleza"/>
            </a:endParaRPr>
          </a:p>
        </p:txBody>
      </p:sp>
      <p:pic>
        <p:nvPicPr>
          <p:cNvPr id="311" name="Google Shape;311;p29"/>
          <p:cNvPicPr preferRelativeResize="0"/>
          <p:nvPr/>
        </p:nvPicPr>
        <p:blipFill>
          <a:blip r:embed="rId12">
            <a:alphaModFix/>
          </a:blip>
          <a:stretch>
            <a:fillRect/>
          </a:stretch>
        </p:blipFill>
        <p:spPr>
          <a:xfrm>
            <a:off x="2964256" y="4778414"/>
            <a:ext cx="180742" cy="191223"/>
          </a:xfrm>
          <a:prstGeom prst="rect">
            <a:avLst/>
          </a:prstGeom>
          <a:noFill/>
          <a:ln>
            <a:noFill/>
          </a:ln>
        </p:spPr>
      </p:pic>
      <p:sp>
        <p:nvSpPr>
          <p:cNvPr id="312" name="Google Shape;312;p29"/>
          <p:cNvSpPr txBox="1"/>
          <p:nvPr/>
        </p:nvSpPr>
        <p:spPr>
          <a:xfrm>
            <a:off x="252200" y="5193475"/>
            <a:ext cx="3000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Avenir"/>
                <a:ea typeface="Avenir"/>
                <a:cs typeface="Avenir"/>
                <a:sym typeface="Avenir"/>
              </a:rPr>
              <a:t>@DrAnneCarpenter.fediscience.org</a:t>
            </a:r>
            <a:br>
              <a:rPr lang="en" sz="1100">
                <a:solidFill>
                  <a:schemeClr val="dk1"/>
                </a:solidFill>
                <a:latin typeface="Avenir"/>
                <a:ea typeface="Avenir"/>
                <a:cs typeface="Avenir"/>
                <a:sym typeface="Avenir"/>
              </a:rPr>
            </a:br>
            <a:endParaRPr/>
          </a:p>
        </p:txBody>
      </p:sp>
      <p:sp>
        <p:nvSpPr>
          <p:cNvPr id="313" name="Google Shape;313;p29"/>
          <p:cNvSpPr/>
          <p:nvPr/>
        </p:nvSpPr>
        <p:spPr>
          <a:xfrm>
            <a:off x="7896634" y="213120"/>
            <a:ext cx="1257300" cy="2364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1100">
                <a:latin typeface="Bell MT"/>
                <a:ea typeface="Bell MT"/>
                <a:cs typeface="Bell MT"/>
                <a:sym typeface="Bell MT"/>
              </a:rPr>
              <a:t>at Harvard and MIT</a:t>
            </a:r>
            <a:endParaRPr sz="1100">
              <a:latin typeface="Bell MT"/>
              <a:ea typeface="Bell MT"/>
              <a:cs typeface="Bell MT"/>
              <a:sym typeface="Bell MT"/>
            </a:endParaRPr>
          </a:p>
        </p:txBody>
      </p:sp>
      <p:sp>
        <p:nvSpPr>
          <p:cNvPr id="314" name="Google Shape;314;p29"/>
          <p:cNvSpPr txBox="1"/>
          <p:nvPr/>
        </p:nvSpPr>
        <p:spPr>
          <a:xfrm>
            <a:off x="2621450" y="4666288"/>
            <a:ext cx="409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0F1419"/>
                </a:solidFill>
                <a:highlight>
                  <a:srgbClr val="FFFFFF"/>
                </a:highlight>
                <a:latin typeface="Roboto"/>
                <a:ea typeface="Roboto"/>
                <a:cs typeface="Roboto"/>
                <a:sym typeface="Roboto"/>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8"/>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Measuring complex phenotypes</a:t>
            </a:r>
            <a:endParaRPr/>
          </a:p>
        </p:txBody>
      </p:sp>
      <p:pic>
        <p:nvPicPr>
          <p:cNvPr id="554" name="Google Shape;554;p38"/>
          <p:cNvPicPr preferRelativeResize="0"/>
          <p:nvPr/>
        </p:nvPicPr>
        <p:blipFill rotWithShape="1">
          <a:blip r:embed="rId3">
            <a:alphaModFix/>
          </a:blip>
          <a:srcRect/>
          <a:stretch/>
        </p:blipFill>
        <p:spPr>
          <a:xfrm rot="-5400000">
            <a:off x="1271742" y="2676262"/>
            <a:ext cx="4470379" cy="42069"/>
          </a:xfrm>
          <a:prstGeom prst="rect">
            <a:avLst/>
          </a:prstGeom>
          <a:noFill/>
          <a:ln>
            <a:noFill/>
          </a:ln>
        </p:spPr>
      </p:pic>
      <p:sp>
        <p:nvSpPr>
          <p:cNvPr id="555" name="Google Shape;555;p38"/>
          <p:cNvSpPr/>
          <p:nvPr/>
        </p:nvSpPr>
        <p:spPr>
          <a:xfrm>
            <a:off x="-6373788" y="1905614"/>
            <a:ext cx="2418600" cy="2613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300" b="1">
                <a:latin typeface="Calibri"/>
                <a:ea typeface="Calibri"/>
                <a:cs typeface="Calibri"/>
                <a:sym typeface="Calibri"/>
              </a:rPr>
              <a:t>Novel antibiotics against </a:t>
            </a:r>
            <a:r>
              <a:rPr lang="en" sz="1300" b="1" i="1">
                <a:latin typeface="Calibri"/>
                <a:ea typeface="Calibri"/>
                <a:cs typeface="Calibri"/>
                <a:sym typeface="Calibri"/>
              </a:rPr>
              <a:t>E. faecalis</a:t>
            </a:r>
            <a:endParaRPr sz="900"/>
          </a:p>
        </p:txBody>
      </p:sp>
      <p:pic>
        <p:nvPicPr>
          <p:cNvPr id="556" name="Google Shape;556;p38"/>
          <p:cNvPicPr preferRelativeResize="0"/>
          <p:nvPr/>
        </p:nvPicPr>
        <p:blipFill rotWithShape="1">
          <a:blip r:embed="rId4">
            <a:alphaModFix/>
          </a:blip>
          <a:srcRect/>
          <a:stretch/>
        </p:blipFill>
        <p:spPr>
          <a:xfrm>
            <a:off x="240722" y="2523587"/>
            <a:ext cx="6332151" cy="42868"/>
          </a:xfrm>
          <a:prstGeom prst="rect">
            <a:avLst/>
          </a:prstGeom>
          <a:noFill/>
          <a:ln>
            <a:noFill/>
          </a:ln>
        </p:spPr>
      </p:pic>
      <p:grpSp>
        <p:nvGrpSpPr>
          <p:cNvPr id="557" name="Google Shape;557;p38"/>
          <p:cNvGrpSpPr/>
          <p:nvPr/>
        </p:nvGrpSpPr>
        <p:grpSpPr>
          <a:xfrm>
            <a:off x="245556" y="2756243"/>
            <a:ext cx="3108973" cy="2136507"/>
            <a:chOff x="5263487" y="4237867"/>
            <a:chExt cx="4698463" cy="3228815"/>
          </a:xfrm>
        </p:grpSpPr>
        <p:pic>
          <p:nvPicPr>
            <p:cNvPr id="558" name="Google Shape;558;p38"/>
            <p:cNvPicPr preferRelativeResize="0"/>
            <p:nvPr/>
          </p:nvPicPr>
          <p:blipFill rotWithShape="1">
            <a:blip r:embed="rId5">
              <a:alphaModFix/>
            </a:blip>
            <a:srcRect/>
            <a:stretch/>
          </p:blipFill>
          <p:spPr>
            <a:xfrm>
              <a:off x="5263487" y="5898313"/>
              <a:ext cx="4698463" cy="1061278"/>
            </a:xfrm>
            <a:prstGeom prst="rect">
              <a:avLst/>
            </a:prstGeom>
            <a:noFill/>
            <a:ln>
              <a:noFill/>
            </a:ln>
          </p:spPr>
        </p:pic>
        <p:sp>
          <p:nvSpPr>
            <p:cNvPr id="559" name="Google Shape;559;p38"/>
            <p:cNvSpPr/>
            <p:nvPr/>
          </p:nvSpPr>
          <p:spPr>
            <a:xfrm>
              <a:off x="5914239" y="6125949"/>
              <a:ext cx="3437930" cy="584519"/>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Identified genes whose knockdown alters fat metabolism</a:t>
              </a:r>
              <a:endParaRPr sz="900"/>
            </a:p>
          </p:txBody>
        </p:sp>
        <p:pic>
          <p:nvPicPr>
            <p:cNvPr id="560" name="Google Shape;560;p38"/>
            <p:cNvPicPr preferRelativeResize="0"/>
            <p:nvPr/>
          </p:nvPicPr>
          <p:blipFill rotWithShape="1">
            <a:blip r:embed="rId6">
              <a:alphaModFix/>
            </a:blip>
            <a:srcRect l="38706"/>
            <a:stretch/>
          </p:blipFill>
          <p:spPr>
            <a:xfrm flipH="1">
              <a:off x="7739488" y="4240460"/>
              <a:ext cx="1966954" cy="1428652"/>
            </a:xfrm>
            <a:prstGeom prst="rect">
              <a:avLst/>
            </a:prstGeom>
            <a:noFill/>
            <a:ln>
              <a:noFill/>
            </a:ln>
          </p:spPr>
        </p:pic>
        <p:pic>
          <p:nvPicPr>
            <p:cNvPr id="561" name="Google Shape;561;p38"/>
            <p:cNvPicPr preferRelativeResize="0"/>
            <p:nvPr/>
          </p:nvPicPr>
          <p:blipFill rotWithShape="1">
            <a:blip r:embed="rId7">
              <a:alphaModFix/>
            </a:blip>
            <a:srcRect l="21981" r="25535"/>
            <a:stretch/>
          </p:blipFill>
          <p:spPr>
            <a:xfrm>
              <a:off x="5466269" y="4237867"/>
              <a:ext cx="763740" cy="1227489"/>
            </a:xfrm>
            <a:prstGeom prst="rect">
              <a:avLst/>
            </a:prstGeom>
            <a:noFill/>
            <a:ln>
              <a:noFill/>
            </a:ln>
          </p:spPr>
        </p:pic>
        <p:pic>
          <p:nvPicPr>
            <p:cNvPr id="562" name="Google Shape;562;p38"/>
            <p:cNvPicPr preferRelativeResize="0"/>
            <p:nvPr/>
          </p:nvPicPr>
          <p:blipFill rotWithShape="1">
            <a:blip r:embed="rId8">
              <a:alphaModFix/>
            </a:blip>
            <a:srcRect l="37545" t="20239" r="37696" b="21332"/>
            <a:stretch/>
          </p:blipFill>
          <p:spPr>
            <a:xfrm>
              <a:off x="6529573" y="4237867"/>
              <a:ext cx="776062" cy="1227489"/>
            </a:xfrm>
            <a:prstGeom prst="rect">
              <a:avLst/>
            </a:prstGeom>
            <a:noFill/>
            <a:ln>
              <a:noFill/>
            </a:ln>
          </p:spPr>
        </p:pic>
        <p:sp>
          <p:nvSpPr>
            <p:cNvPr id="563" name="Google Shape;563;p38"/>
            <p:cNvSpPr/>
            <p:nvPr/>
          </p:nvSpPr>
          <p:spPr>
            <a:xfrm>
              <a:off x="6315569" y="4859139"/>
              <a:ext cx="173050" cy="140144"/>
            </a:xfrm>
            <a:prstGeom prst="rightArrow">
              <a:avLst>
                <a:gd name="adj1" fmla="val 50000"/>
                <a:gd name="adj2" fmla="val 37227"/>
              </a:avLst>
            </a:prstGeom>
            <a:gradFill>
              <a:gsLst>
                <a:gs pos="0">
                  <a:srgbClr val="4D94D7"/>
                </a:gs>
                <a:gs pos="100000">
                  <a:srgbClr val="C9E3FF"/>
                </a:gs>
              </a:gsLst>
              <a:lin ang="16200000" scaled="0"/>
            </a:gradFill>
            <a:ln w="9525" cap="flat" cmpd="sng">
              <a:solidFill>
                <a:srgbClr val="5B92C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800">
                <a:latin typeface="Calibri"/>
                <a:ea typeface="Calibri"/>
                <a:cs typeface="Calibri"/>
                <a:sym typeface="Calibri"/>
              </a:endParaRPr>
            </a:p>
          </p:txBody>
        </p:sp>
        <p:sp>
          <p:nvSpPr>
            <p:cNvPr id="564" name="Google Shape;564;p38"/>
            <p:cNvSpPr/>
            <p:nvPr/>
          </p:nvSpPr>
          <p:spPr>
            <a:xfrm>
              <a:off x="7403913" y="4851612"/>
              <a:ext cx="173050" cy="140144"/>
            </a:xfrm>
            <a:prstGeom prst="rightArrow">
              <a:avLst>
                <a:gd name="adj1" fmla="val 50000"/>
                <a:gd name="adj2" fmla="val 37227"/>
              </a:avLst>
            </a:prstGeom>
            <a:gradFill>
              <a:gsLst>
                <a:gs pos="0">
                  <a:srgbClr val="4D94D7"/>
                </a:gs>
                <a:gs pos="100000">
                  <a:srgbClr val="C9E3FF"/>
                </a:gs>
              </a:gsLst>
              <a:lin ang="16200000" scaled="0"/>
            </a:gradFill>
            <a:ln w="9525" cap="flat" cmpd="sng">
              <a:solidFill>
                <a:srgbClr val="5B92C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800">
                <a:latin typeface="Calibri"/>
                <a:ea typeface="Calibri"/>
                <a:cs typeface="Calibri"/>
                <a:sym typeface="Calibri"/>
              </a:endParaRPr>
            </a:p>
          </p:txBody>
        </p:sp>
        <p:sp>
          <p:nvSpPr>
            <p:cNvPr id="565" name="Google Shape;565;p38"/>
            <p:cNvSpPr txBox="1"/>
            <p:nvPr/>
          </p:nvSpPr>
          <p:spPr>
            <a:xfrm>
              <a:off x="5418487" y="6994542"/>
              <a:ext cx="4429053" cy="47214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a:latin typeface="Calibri"/>
                  <a:ea typeface="Calibri"/>
                  <a:cs typeface="Calibri"/>
                  <a:sym typeface="Calibri"/>
                </a:rPr>
                <a:t>Ke, et al. PLOS Genetics 2021 (</a:t>
              </a:r>
              <a:r>
                <a:rPr lang="en" sz="900" b="1">
                  <a:latin typeface="Calibri"/>
                  <a:ea typeface="Calibri"/>
                  <a:cs typeface="Calibri"/>
                  <a:sym typeface="Calibri"/>
                </a:rPr>
                <a:t>O’Rourke </a:t>
              </a:r>
              <a:r>
                <a:rPr lang="en" sz="900">
                  <a:latin typeface="Calibri"/>
                  <a:ea typeface="Calibri"/>
                  <a:cs typeface="Calibri"/>
                  <a:sym typeface="Calibri"/>
                </a:rPr>
                <a:t>lab)</a:t>
              </a:r>
              <a:endParaRPr sz="900"/>
            </a:p>
          </p:txBody>
        </p:sp>
      </p:grpSp>
      <p:grpSp>
        <p:nvGrpSpPr>
          <p:cNvPr id="566" name="Google Shape;566;p38"/>
          <p:cNvGrpSpPr/>
          <p:nvPr/>
        </p:nvGrpSpPr>
        <p:grpSpPr>
          <a:xfrm>
            <a:off x="4807253" y="5352925"/>
            <a:ext cx="3108973" cy="2262851"/>
            <a:chOff x="154579" y="4007366"/>
            <a:chExt cx="4698463" cy="3419754"/>
          </a:xfrm>
        </p:grpSpPr>
        <p:grpSp>
          <p:nvGrpSpPr>
            <p:cNvPr id="567" name="Google Shape;567;p38"/>
            <p:cNvGrpSpPr/>
            <p:nvPr/>
          </p:nvGrpSpPr>
          <p:grpSpPr>
            <a:xfrm>
              <a:off x="154579" y="5879680"/>
              <a:ext cx="4698463" cy="1547440"/>
              <a:chOff x="154579" y="5879680"/>
              <a:chExt cx="4698463" cy="1547440"/>
            </a:xfrm>
          </p:grpSpPr>
          <p:grpSp>
            <p:nvGrpSpPr>
              <p:cNvPr id="568" name="Google Shape;568;p38"/>
              <p:cNvGrpSpPr/>
              <p:nvPr/>
            </p:nvGrpSpPr>
            <p:grpSpPr>
              <a:xfrm>
                <a:off x="154579" y="5879680"/>
                <a:ext cx="4698463" cy="1061278"/>
                <a:chOff x="-50800" y="-50800"/>
                <a:chExt cx="4203700" cy="1752600"/>
              </a:xfrm>
            </p:grpSpPr>
            <p:pic>
              <p:nvPicPr>
                <p:cNvPr id="569" name="Google Shape;569;p38"/>
                <p:cNvPicPr preferRelativeResize="0"/>
                <p:nvPr/>
              </p:nvPicPr>
              <p:blipFill rotWithShape="1">
                <a:blip r:embed="rId5">
                  <a:alphaModFix/>
                </a:blip>
                <a:srcRect/>
                <a:stretch/>
              </p:blipFill>
              <p:spPr>
                <a:xfrm>
                  <a:off x="-50800" y="-50800"/>
                  <a:ext cx="4203700" cy="1752600"/>
                </a:xfrm>
                <a:prstGeom prst="rect">
                  <a:avLst/>
                </a:prstGeom>
                <a:noFill/>
                <a:ln>
                  <a:noFill/>
                </a:ln>
              </p:spPr>
            </p:pic>
            <p:sp>
              <p:nvSpPr>
                <p:cNvPr id="570" name="Google Shape;570;p38"/>
                <p:cNvSpPr/>
                <p:nvPr/>
              </p:nvSpPr>
              <p:spPr>
                <a:xfrm>
                  <a:off x="0" y="342861"/>
                  <a:ext cx="4102100" cy="96527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Identified ZFHX4 as potential target </a:t>
                  </a:r>
                  <a:endParaRPr sz="1300">
                    <a:latin typeface="Calibri"/>
                    <a:ea typeface="Calibri"/>
                    <a:cs typeface="Calibri"/>
                    <a:sym typeface="Calibri"/>
                  </a:endParaRPr>
                </a:p>
                <a:p>
                  <a:pPr marL="0" marR="0" lvl="0" indent="0" algn="ctr" rtl="0">
                    <a:spcBef>
                      <a:spcPts val="0"/>
                    </a:spcBef>
                    <a:spcAft>
                      <a:spcPts val="0"/>
                    </a:spcAft>
                    <a:buNone/>
                  </a:pPr>
                  <a:r>
                    <a:rPr lang="en" sz="1300">
                      <a:latin typeface="Calibri"/>
                      <a:ea typeface="Calibri"/>
                      <a:cs typeface="Calibri"/>
                      <a:sym typeface="Calibri"/>
                    </a:rPr>
                    <a:t>for glioblastoma</a:t>
                  </a:r>
                  <a:endParaRPr sz="900"/>
                </a:p>
              </p:txBody>
            </p:sp>
          </p:grpSp>
          <p:sp>
            <p:nvSpPr>
              <p:cNvPr id="571" name="Google Shape;571;p38"/>
              <p:cNvSpPr txBox="1"/>
              <p:nvPr/>
            </p:nvSpPr>
            <p:spPr>
              <a:xfrm>
                <a:off x="355188" y="6954980"/>
                <a:ext cx="4429053" cy="47214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a:latin typeface="Calibri"/>
                    <a:ea typeface="Calibri"/>
                    <a:cs typeface="Calibri"/>
                    <a:sym typeface="Calibri"/>
                  </a:rPr>
                  <a:t>Chudnovsky et al. Cell Reports 2014 (</a:t>
                </a:r>
                <a:r>
                  <a:rPr lang="en" sz="900" b="1">
                    <a:latin typeface="Calibri"/>
                    <a:ea typeface="Calibri"/>
                    <a:cs typeface="Calibri"/>
                    <a:sym typeface="Calibri"/>
                  </a:rPr>
                  <a:t>Sabatini/Hahn</a:t>
                </a:r>
                <a:r>
                  <a:rPr lang="en" sz="900">
                    <a:latin typeface="Calibri"/>
                    <a:ea typeface="Calibri"/>
                    <a:cs typeface="Calibri"/>
                    <a:sym typeface="Calibri"/>
                  </a:rPr>
                  <a:t> labs)</a:t>
                </a:r>
                <a:endParaRPr sz="900"/>
              </a:p>
            </p:txBody>
          </p:sp>
        </p:grpSp>
        <p:pic>
          <p:nvPicPr>
            <p:cNvPr id="572" name="Google Shape;572;p38"/>
            <p:cNvPicPr preferRelativeResize="0"/>
            <p:nvPr/>
          </p:nvPicPr>
          <p:blipFill rotWithShape="1">
            <a:blip r:embed="rId9">
              <a:alphaModFix/>
            </a:blip>
            <a:srcRect l="21672" t="1458" r="25533" b="54632"/>
            <a:stretch/>
          </p:blipFill>
          <p:spPr>
            <a:xfrm>
              <a:off x="2554753" y="4007366"/>
              <a:ext cx="2095028" cy="1795219"/>
            </a:xfrm>
            <a:prstGeom prst="rect">
              <a:avLst/>
            </a:prstGeom>
            <a:noFill/>
            <a:ln>
              <a:noFill/>
            </a:ln>
          </p:spPr>
        </p:pic>
        <p:pic>
          <p:nvPicPr>
            <p:cNvPr id="573" name="Google Shape;573;p38"/>
            <p:cNvPicPr preferRelativeResize="0"/>
            <p:nvPr/>
          </p:nvPicPr>
          <p:blipFill rotWithShape="1">
            <a:blip r:embed="rId10">
              <a:alphaModFix/>
            </a:blip>
            <a:srcRect l="47207" t="56092"/>
            <a:stretch/>
          </p:blipFill>
          <p:spPr>
            <a:xfrm>
              <a:off x="319708" y="4007366"/>
              <a:ext cx="2095013" cy="1795219"/>
            </a:xfrm>
            <a:prstGeom prst="rect">
              <a:avLst/>
            </a:prstGeom>
            <a:noFill/>
            <a:ln>
              <a:noFill/>
            </a:ln>
          </p:spPr>
        </p:pic>
      </p:grpSp>
      <p:grpSp>
        <p:nvGrpSpPr>
          <p:cNvPr id="574" name="Google Shape;574;p38"/>
          <p:cNvGrpSpPr/>
          <p:nvPr/>
        </p:nvGrpSpPr>
        <p:grpSpPr>
          <a:xfrm>
            <a:off x="233323" y="409608"/>
            <a:ext cx="3116364" cy="2156592"/>
            <a:chOff x="200188" y="619023"/>
            <a:chExt cx="4709633" cy="3259168"/>
          </a:xfrm>
        </p:grpSpPr>
        <p:sp>
          <p:nvSpPr>
            <p:cNvPr id="575" name="Google Shape;575;p38"/>
            <p:cNvSpPr txBox="1"/>
            <p:nvPr/>
          </p:nvSpPr>
          <p:spPr>
            <a:xfrm>
              <a:off x="439357" y="3406051"/>
              <a:ext cx="4429053" cy="47214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a:latin typeface="Calibri"/>
                  <a:ea typeface="Calibri"/>
                  <a:cs typeface="Calibri"/>
                  <a:sym typeface="Calibri"/>
                </a:rPr>
                <a:t>Hartwell, et al. Nature Chem Bio 2013 (</a:t>
              </a:r>
              <a:r>
                <a:rPr lang="en" sz="900" b="1">
                  <a:latin typeface="Calibri"/>
                  <a:ea typeface="Calibri"/>
                  <a:cs typeface="Calibri"/>
                  <a:sym typeface="Calibri"/>
                </a:rPr>
                <a:t>Golub et al. </a:t>
              </a:r>
              <a:r>
                <a:rPr lang="en" sz="900">
                  <a:latin typeface="Calibri"/>
                  <a:ea typeface="Calibri"/>
                  <a:cs typeface="Calibri"/>
                  <a:sym typeface="Calibri"/>
                </a:rPr>
                <a:t>labs</a:t>
              </a:r>
              <a:r>
                <a:rPr lang="en" sz="900" b="1">
                  <a:latin typeface="Calibri"/>
                  <a:ea typeface="Calibri"/>
                  <a:cs typeface="Calibri"/>
                  <a:sym typeface="Calibri"/>
                </a:rPr>
                <a:t>)</a:t>
              </a:r>
              <a:endParaRPr sz="900">
                <a:latin typeface="Calibri"/>
                <a:ea typeface="Calibri"/>
                <a:cs typeface="Calibri"/>
                <a:sym typeface="Calibri"/>
              </a:endParaRPr>
            </a:p>
          </p:txBody>
        </p:sp>
        <p:grpSp>
          <p:nvGrpSpPr>
            <p:cNvPr id="576" name="Google Shape;576;p38"/>
            <p:cNvGrpSpPr/>
            <p:nvPr/>
          </p:nvGrpSpPr>
          <p:grpSpPr>
            <a:xfrm>
              <a:off x="200188" y="2465009"/>
              <a:ext cx="4709633" cy="1060881"/>
              <a:chOff x="1525319" y="7404369"/>
              <a:chExt cx="7561664" cy="1670653"/>
            </a:xfrm>
          </p:grpSpPr>
          <p:pic>
            <p:nvPicPr>
              <p:cNvPr id="577" name="Google Shape;577;p38"/>
              <p:cNvPicPr preferRelativeResize="0"/>
              <p:nvPr/>
            </p:nvPicPr>
            <p:blipFill rotWithShape="1">
              <a:blip r:embed="rId11">
                <a:alphaModFix/>
              </a:blip>
              <a:srcRect/>
              <a:stretch/>
            </p:blipFill>
            <p:spPr>
              <a:xfrm>
                <a:off x="1525319" y="7404369"/>
                <a:ext cx="7561664" cy="1670653"/>
              </a:xfrm>
              <a:prstGeom prst="rect">
                <a:avLst/>
              </a:prstGeom>
              <a:noFill/>
              <a:ln>
                <a:noFill/>
              </a:ln>
            </p:spPr>
          </p:pic>
          <p:sp>
            <p:nvSpPr>
              <p:cNvPr id="578" name="Google Shape;578;p38"/>
              <p:cNvSpPr/>
              <p:nvPr/>
            </p:nvSpPr>
            <p:spPr>
              <a:xfrm>
                <a:off x="1774185" y="7574628"/>
                <a:ext cx="7111174" cy="13807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Identified drugs that reduce leukemic cell growth; lovastatin extends lifespan of mice given leukemic bone marrow cells</a:t>
                </a:r>
                <a:endParaRPr sz="1300">
                  <a:latin typeface="Calibri"/>
                  <a:ea typeface="Calibri"/>
                  <a:cs typeface="Calibri"/>
                  <a:sym typeface="Calibri"/>
                </a:endParaRPr>
              </a:p>
            </p:txBody>
          </p:sp>
        </p:grpSp>
        <p:pic>
          <p:nvPicPr>
            <p:cNvPr id="579" name="Google Shape;579;p38"/>
            <p:cNvPicPr preferRelativeResize="0"/>
            <p:nvPr/>
          </p:nvPicPr>
          <p:blipFill rotWithShape="1">
            <a:blip r:embed="rId12">
              <a:alphaModFix/>
            </a:blip>
            <a:srcRect l="5016" t="33870" r="11354" b="24529"/>
            <a:stretch/>
          </p:blipFill>
          <p:spPr>
            <a:xfrm>
              <a:off x="379597" y="619023"/>
              <a:ext cx="4344884" cy="1676091"/>
            </a:xfrm>
            <a:prstGeom prst="rect">
              <a:avLst/>
            </a:prstGeom>
            <a:noFill/>
            <a:ln>
              <a:noFill/>
            </a:ln>
          </p:spPr>
        </p:pic>
      </p:grpSp>
      <p:grpSp>
        <p:nvGrpSpPr>
          <p:cNvPr id="580" name="Google Shape;580;p38"/>
          <p:cNvGrpSpPr/>
          <p:nvPr/>
        </p:nvGrpSpPr>
        <p:grpSpPr>
          <a:xfrm>
            <a:off x="1912986" y="-1195700"/>
            <a:ext cx="2060108" cy="1195707"/>
            <a:chOff x="-2" y="0"/>
            <a:chExt cx="3530605" cy="1988868"/>
          </a:xfrm>
        </p:grpSpPr>
        <p:grpSp>
          <p:nvGrpSpPr>
            <p:cNvPr id="581" name="Google Shape;581;p38"/>
            <p:cNvGrpSpPr/>
            <p:nvPr/>
          </p:nvGrpSpPr>
          <p:grpSpPr>
            <a:xfrm>
              <a:off x="-2" y="0"/>
              <a:ext cx="3530605" cy="1988868"/>
              <a:chOff x="-1" y="0"/>
              <a:chExt cx="3530602" cy="1988867"/>
            </a:xfrm>
          </p:grpSpPr>
          <p:grpSp>
            <p:nvGrpSpPr>
              <p:cNvPr id="582" name="Google Shape;582;p38"/>
              <p:cNvGrpSpPr/>
              <p:nvPr/>
            </p:nvGrpSpPr>
            <p:grpSpPr>
              <a:xfrm>
                <a:off x="1786466" y="0"/>
                <a:ext cx="1744135" cy="1988867"/>
                <a:chOff x="0" y="0"/>
                <a:chExt cx="1744134" cy="1988866"/>
              </a:xfrm>
            </p:grpSpPr>
            <p:sp>
              <p:nvSpPr>
                <p:cNvPr id="583" name="Google Shape;583;p38"/>
                <p:cNvSpPr/>
                <p:nvPr/>
              </p:nvSpPr>
              <p:spPr>
                <a:xfrm>
                  <a:off x="101600" y="0"/>
                  <a:ext cx="1642534" cy="1371600"/>
                </a:xfrm>
                <a:custGeom>
                  <a:avLst/>
                  <a:gdLst/>
                  <a:ahLst/>
                  <a:cxnLst/>
                  <a:rect l="l" t="t" r="r" b="b"/>
                  <a:pathLst>
                    <a:path w="21600" h="21600" extrusionOk="0">
                      <a:moveTo>
                        <a:pt x="0" y="9867"/>
                      </a:moveTo>
                      <a:lnTo>
                        <a:pt x="2004" y="5600"/>
                      </a:lnTo>
                      <a:lnTo>
                        <a:pt x="5790" y="0"/>
                      </a:lnTo>
                      <a:lnTo>
                        <a:pt x="8685" y="2133"/>
                      </a:lnTo>
                      <a:lnTo>
                        <a:pt x="13138" y="800"/>
                      </a:lnTo>
                      <a:lnTo>
                        <a:pt x="16701" y="1867"/>
                      </a:lnTo>
                      <a:lnTo>
                        <a:pt x="16701" y="5600"/>
                      </a:lnTo>
                      <a:lnTo>
                        <a:pt x="18482" y="6933"/>
                      </a:lnTo>
                      <a:lnTo>
                        <a:pt x="19151" y="8800"/>
                      </a:lnTo>
                      <a:lnTo>
                        <a:pt x="20041" y="10133"/>
                      </a:lnTo>
                      <a:cubicBezTo>
                        <a:pt x="20041" y="10133"/>
                        <a:pt x="20041" y="11467"/>
                        <a:pt x="20041" y="12000"/>
                      </a:cubicBezTo>
                      <a:cubicBezTo>
                        <a:pt x="20041" y="12533"/>
                        <a:pt x="20709" y="15200"/>
                        <a:pt x="20709" y="15200"/>
                      </a:cubicBezTo>
                      <a:lnTo>
                        <a:pt x="21600" y="20000"/>
                      </a:lnTo>
                      <a:lnTo>
                        <a:pt x="19373" y="21333"/>
                      </a:lnTo>
                      <a:cubicBezTo>
                        <a:pt x="19373" y="21333"/>
                        <a:pt x="16256" y="21067"/>
                        <a:pt x="16256" y="21600"/>
                      </a:cubicBezTo>
                    </a:path>
                  </a:pathLst>
                </a:custGeom>
                <a:noFill/>
                <a:ln w="38100" cap="flat" cmpd="sng">
                  <a:solidFill>
                    <a:srgbClr val="FFFB00"/>
                  </a:solidFill>
                  <a:prstDash val="dashDot"/>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2600">
                    <a:latin typeface="Calibri"/>
                    <a:ea typeface="Calibri"/>
                    <a:cs typeface="Calibri"/>
                    <a:sym typeface="Calibri"/>
                  </a:endParaRPr>
                </a:p>
              </p:txBody>
            </p:sp>
            <p:sp>
              <p:nvSpPr>
                <p:cNvPr id="584" name="Google Shape;584;p38"/>
                <p:cNvSpPr/>
                <p:nvPr/>
              </p:nvSpPr>
              <p:spPr>
                <a:xfrm>
                  <a:off x="0" y="729108"/>
                  <a:ext cx="1335852" cy="1259758"/>
                </a:xfrm>
                <a:custGeom>
                  <a:avLst/>
                  <a:gdLst/>
                  <a:ahLst/>
                  <a:cxnLst/>
                  <a:rect l="l" t="t" r="r" b="b"/>
                  <a:pathLst>
                    <a:path w="20047" h="21144" extrusionOk="0">
                      <a:moveTo>
                        <a:pt x="1271" y="0"/>
                      </a:moveTo>
                      <a:lnTo>
                        <a:pt x="1271" y="3411"/>
                      </a:lnTo>
                      <a:lnTo>
                        <a:pt x="0" y="7958"/>
                      </a:lnTo>
                      <a:lnTo>
                        <a:pt x="1779" y="9095"/>
                      </a:lnTo>
                      <a:lnTo>
                        <a:pt x="4574" y="11653"/>
                      </a:lnTo>
                      <a:cubicBezTo>
                        <a:pt x="4574" y="11653"/>
                        <a:pt x="5336" y="12505"/>
                        <a:pt x="5336" y="13358"/>
                      </a:cubicBezTo>
                      <a:cubicBezTo>
                        <a:pt x="5336" y="14211"/>
                        <a:pt x="5591" y="15916"/>
                        <a:pt x="6353" y="16200"/>
                      </a:cubicBezTo>
                      <a:cubicBezTo>
                        <a:pt x="7115" y="16484"/>
                        <a:pt x="9402" y="17337"/>
                        <a:pt x="9402" y="17337"/>
                      </a:cubicBezTo>
                      <a:lnTo>
                        <a:pt x="12960" y="16200"/>
                      </a:lnTo>
                      <a:lnTo>
                        <a:pt x="14993" y="18189"/>
                      </a:lnTo>
                      <a:lnTo>
                        <a:pt x="16518" y="21032"/>
                      </a:lnTo>
                      <a:cubicBezTo>
                        <a:pt x="16518" y="21032"/>
                        <a:pt x="21600" y="21600"/>
                        <a:pt x="19567" y="20179"/>
                      </a:cubicBezTo>
                      <a:cubicBezTo>
                        <a:pt x="17534" y="18758"/>
                        <a:pt x="19313" y="15916"/>
                        <a:pt x="19313" y="15916"/>
                      </a:cubicBezTo>
                      <a:cubicBezTo>
                        <a:pt x="19313" y="15916"/>
                        <a:pt x="18805" y="14779"/>
                        <a:pt x="18805" y="13926"/>
                      </a:cubicBezTo>
                      <a:cubicBezTo>
                        <a:pt x="18805" y="13074"/>
                        <a:pt x="18296" y="12505"/>
                        <a:pt x="18805" y="11368"/>
                      </a:cubicBezTo>
                    </a:path>
                  </a:pathLst>
                </a:custGeom>
                <a:noFill/>
                <a:ln w="38100" cap="flat" cmpd="sng">
                  <a:solidFill>
                    <a:srgbClr val="FFFB00"/>
                  </a:solidFill>
                  <a:prstDash val="dashDot"/>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2600">
                    <a:latin typeface="Calibri"/>
                    <a:ea typeface="Calibri"/>
                    <a:cs typeface="Calibri"/>
                    <a:sym typeface="Calibri"/>
                  </a:endParaRPr>
                </a:p>
              </p:txBody>
            </p:sp>
          </p:grpSp>
          <p:grpSp>
            <p:nvGrpSpPr>
              <p:cNvPr id="585" name="Google Shape;585;p38"/>
              <p:cNvGrpSpPr/>
              <p:nvPr/>
            </p:nvGrpSpPr>
            <p:grpSpPr>
              <a:xfrm>
                <a:off x="-1" y="362290"/>
                <a:ext cx="279403" cy="304801"/>
                <a:chOff x="0" y="0"/>
                <a:chExt cx="279401" cy="304800"/>
              </a:xfrm>
            </p:grpSpPr>
            <p:sp>
              <p:nvSpPr>
                <p:cNvPr id="586" name="Google Shape;586;p38"/>
                <p:cNvSpPr/>
                <p:nvPr/>
              </p:nvSpPr>
              <p:spPr>
                <a:xfrm>
                  <a:off x="16275" y="0"/>
                  <a:ext cx="263126" cy="206783"/>
                </a:xfrm>
                <a:custGeom>
                  <a:avLst/>
                  <a:gdLst/>
                  <a:ahLst/>
                  <a:cxnLst/>
                  <a:rect l="l" t="t" r="r" b="b"/>
                  <a:pathLst>
                    <a:path w="21600" h="21600" extrusionOk="0">
                      <a:moveTo>
                        <a:pt x="0" y="9867"/>
                      </a:moveTo>
                      <a:lnTo>
                        <a:pt x="2004" y="5600"/>
                      </a:lnTo>
                      <a:lnTo>
                        <a:pt x="5790" y="0"/>
                      </a:lnTo>
                      <a:lnTo>
                        <a:pt x="8685" y="2133"/>
                      </a:lnTo>
                      <a:lnTo>
                        <a:pt x="13138" y="800"/>
                      </a:lnTo>
                      <a:lnTo>
                        <a:pt x="16701" y="1867"/>
                      </a:lnTo>
                      <a:lnTo>
                        <a:pt x="16701" y="5600"/>
                      </a:lnTo>
                      <a:lnTo>
                        <a:pt x="18482" y="6933"/>
                      </a:lnTo>
                      <a:lnTo>
                        <a:pt x="19151" y="8800"/>
                      </a:lnTo>
                      <a:lnTo>
                        <a:pt x="20041" y="10133"/>
                      </a:lnTo>
                      <a:cubicBezTo>
                        <a:pt x="20041" y="10133"/>
                        <a:pt x="20041" y="11467"/>
                        <a:pt x="20041" y="12000"/>
                      </a:cubicBezTo>
                      <a:cubicBezTo>
                        <a:pt x="20041" y="12533"/>
                        <a:pt x="20709" y="15200"/>
                        <a:pt x="20709" y="15200"/>
                      </a:cubicBezTo>
                      <a:lnTo>
                        <a:pt x="21600" y="20000"/>
                      </a:lnTo>
                      <a:lnTo>
                        <a:pt x="19373" y="21333"/>
                      </a:lnTo>
                      <a:cubicBezTo>
                        <a:pt x="19373" y="21333"/>
                        <a:pt x="16256" y="21067"/>
                        <a:pt x="16256" y="21600"/>
                      </a:cubicBezTo>
                    </a:path>
                  </a:pathLst>
                </a:custGeom>
                <a:noFill/>
                <a:ln w="38100" cap="flat" cmpd="sng">
                  <a:solidFill>
                    <a:srgbClr val="FFFB00"/>
                  </a:solidFill>
                  <a:prstDash val="dashDot"/>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2600">
                    <a:latin typeface="Calibri"/>
                    <a:ea typeface="Calibri"/>
                    <a:cs typeface="Calibri"/>
                    <a:sym typeface="Calibri"/>
                  </a:endParaRPr>
                </a:p>
              </p:txBody>
            </p:sp>
            <p:sp>
              <p:nvSpPr>
                <p:cNvPr id="587" name="Google Shape;587;p38"/>
                <p:cNvSpPr/>
                <p:nvPr/>
              </p:nvSpPr>
              <p:spPr>
                <a:xfrm>
                  <a:off x="0" y="114879"/>
                  <a:ext cx="213996" cy="189921"/>
                </a:xfrm>
                <a:custGeom>
                  <a:avLst/>
                  <a:gdLst/>
                  <a:ahLst/>
                  <a:cxnLst/>
                  <a:rect l="l" t="t" r="r" b="b"/>
                  <a:pathLst>
                    <a:path w="20047" h="21144" extrusionOk="0">
                      <a:moveTo>
                        <a:pt x="1271" y="0"/>
                      </a:moveTo>
                      <a:lnTo>
                        <a:pt x="1271" y="3411"/>
                      </a:lnTo>
                      <a:lnTo>
                        <a:pt x="0" y="7958"/>
                      </a:lnTo>
                      <a:lnTo>
                        <a:pt x="1779" y="9095"/>
                      </a:lnTo>
                      <a:lnTo>
                        <a:pt x="4574" y="11653"/>
                      </a:lnTo>
                      <a:cubicBezTo>
                        <a:pt x="4574" y="11653"/>
                        <a:pt x="5336" y="12505"/>
                        <a:pt x="5336" y="13358"/>
                      </a:cubicBezTo>
                      <a:cubicBezTo>
                        <a:pt x="5336" y="14211"/>
                        <a:pt x="5591" y="15916"/>
                        <a:pt x="6353" y="16200"/>
                      </a:cubicBezTo>
                      <a:cubicBezTo>
                        <a:pt x="7115" y="16484"/>
                        <a:pt x="9402" y="17337"/>
                        <a:pt x="9402" y="17337"/>
                      </a:cubicBezTo>
                      <a:lnTo>
                        <a:pt x="12960" y="16200"/>
                      </a:lnTo>
                      <a:lnTo>
                        <a:pt x="14993" y="18189"/>
                      </a:lnTo>
                      <a:lnTo>
                        <a:pt x="16518" y="21032"/>
                      </a:lnTo>
                      <a:cubicBezTo>
                        <a:pt x="16518" y="21032"/>
                        <a:pt x="21600" y="21600"/>
                        <a:pt x="19567" y="20179"/>
                      </a:cubicBezTo>
                      <a:cubicBezTo>
                        <a:pt x="17534" y="18758"/>
                        <a:pt x="19313" y="15916"/>
                        <a:pt x="19313" y="15916"/>
                      </a:cubicBezTo>
                      <a:cubicBezTo>
                        <a:pt x="19313" y="15916"/>
                        <a:pt x="18805" y="14779"/>
                        <a:pt x="18805" y="13926"/>
                      </a:cubicBezTo>
                      <a:cubicBezTo>
                        <a:pt x="18805" y="13074"/>
                        <a:pt x="18296" y="12505"/>
                        <a:pt x="18805" y="11368"/>
                      </a:cubicBezTo>
                    </a:path>
                  </a:pathLst>
                </a:custGeom>
                <a:noFill/>
                <a:ln w="38100" cap="flat" cmpd="sng">
                  <a:solidFill>
                    <a:srgbClr val="FFFB00"/>
                  </a:solidFill>
                  <a:prstDash val="dashDot"/>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2600">
                    <a:latin typeface="Calibri"/>
                    <a:ea typeface="Calibri"/>
                    <a:cs typeface="Calibri"/>
                    <a:sym typeface="Calibri"/>
                  </a:endParaRPr>
                </a:p>
              </p:txBody>
            </p:sp>
          </p:grpSp>
        </p:grpSp>
        <p:grpSp>
          <p:nvGrpSpPr>
            <p:cNvPr id="588" name="Google Shape;588;p38"/>
            <p:cNvGrpSpPr/>
            <p:nvPr/>
          </p:nvGrpSpPr>
          <p:grpSpPr>
            <a:xfrm>
              <a:off x="1295400" y="880533"/>
              <a:ext cx="330202" cy="393702"/>
              <a:chOff x="0" y="0"/>
              <a:chExt cx="330201" cy="393701"/>
            </a:xfrm>
          </p:grpSpPr>
          <p:sp>
            <p:nvSpPr>
              <p:cNvPr id="589" name="Google Shape;589;p38"/>
              <p:cNvSpPr/>
              <p:nvPr/>
            </p:nvSpPr>
            <p:spPr>
              <a:xfrm>
                <a:off x="19234" y="0"/>
                <a:ext cx="310967" cy="267095"/>
              </a:xfrm>
              <a:custGeom>
                <a:avLst/>
                <a:gdLst/>
                <a:ahLst/>
                <a:cxnLst/>
                <a:rect l="l" t="t" r="r" b="b"/>
                <a:pathLst>
                  <a:path w="21600" h="21600" extrusionOk="0">
                    <a:moveTo>
                      <a:pt x="0" y="9867"/>
                    </a:moveTo>
                    <a:lnTo>
                      <a:pt x="2004" y="5600"/>
                    </a:lnTo>
                    <a:lnTo>
                      <a:pt x="5790" y="0"/>
                    </a:lnTo>
                    <a:lnTo>
                      <a:pt x="8685" y="2133"/>
                    </a:lnTo>
                    <a:lnTo>
                      <a:pt x="13138" y="800"/>
                    </a:lnTo>
                    <a:lnTo>
                      <a:pt x="16701" y="1867"/>
                    </a:lnTo>
                    <a:lnTo>
                      <a:pt x="16701" y="5600"/>
                    </a:lnTo>
                    <a:lnTo>
                      <a:pt x="18482" y="6933"/>
                    </a:lnTo>
                    <a:lnTo>
                      <a:pt x="19150" y="8800"/>
                    </a:lnTo>
                    <a:lnTo>
                      <a:pt x="20041" y="10133"/>
                    </a:lnTo>
                    <a:cubicBezTo>
                      <a:pt x="20041" y="10133"/>
                      <a:pt x="20041" y="11467"/>
                      <a:pt x="20041" y="12000"/>
                    </a:cubicBezTo>
                    <a:cubicBezTo>
                      <a:pt x="20041" y="12533"/>
                      <a:pt x="20709" y="15200"/>
                      <a:pt x="20709" y="15200"/>
                    </a:cubicBezTo>
                    <a:lnTo>
                      <a:pt x="21600" y="20000"/>
                    </a:lnTo>
                    <a:lnTo>
                      <a:pt x="19373" y="21333"/>
                    </a:lnTo>
                    <a:cubicBezTo>
                      <a:pt x="19373" y="21333"/>
                      <a:pt x="16256" y="21067"/>
                      <a:pt x="16256" y="21600"/>
                    </a:cubicBezTo>
                  </a:path>
                </a:pathLst>
              </a:custGeom>
              <a:noFill/>
              <a:ln w="38100" cap="flat" cmpd="sng">
                <a:solidFill>
                  <a:srgbClr val="FFFB00"/>
                </a:solidFill>
                <a:prstDash val="dashDot"/>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2600">
                  <a:latin typeface="Calibri"/>
                  <a:ea typeface="Calibri"/>
                  <a:cs typeface="Calibri"/>
                  <a:sym typeface="Calibri"/>
                </a:endParaRPr>
              </a:p>
            </p:txBody>
          </p:sp>
          <p:sp>
            <p:nvSpPr>
              <p:cNvPr id="590" name="Google Shape;590;p38"/>
              <p:cNvSpPr/>
              <p:nvPr/>
            </p:nvSpPr>
            <p:spPr>
              <a:xfrm>
                <a:off x="0" y="148385"/>
                <a:ext cx="252904" cy="245316"/>
              </a:xfrm>
              <a:custGeom>
                <a:avLst/>
                <a:gdLst/>
                <a:ahLst/>
                <a:cxnLst/>
                <a:rect l="l" t="t" r="r" b="b"/>
                <a:pathLst>
                  <a:path w="20047" h="21144" extrusionOk="0">
                    <a:moveTo>
                      <a:pt x="1271" y="0"/>
                    </a:moveTo>
                    <a:lnTo>
                      <a:pt x="1271" y="3411"/>
                    </a:lnTo>
                    <a:lnTo>
                      <a:pt x="0" y="7958"/>
                    </a:lnTo>
                    <a:lnTo>
                      <a:pt x="1779" y="9095"/>
                    </a:lnTo>
                    <a:lnTo>
                      <a:pt x="4574" y="11653"/>
                    </a:lnTo>
                    <a:cubicBezTo>
                      <a:pt x="4574" y="11653"/>
                      <a:pt x="5336" y="12505"/>
                      <a:pt x="5336" y="13358"/>
                    </a:cubicBezTo>
                    <a:cubicBezTo>
                      <a:pt x="5336" y="14211"/>
                      <a:pt x="5591" y="15916"/>
                      <a:pt x="6353" y="16200"/>
                    </a:cubicBezTo>
                    <a:cubicBezTo>
                      <a:pt x="7115" y="16484"/>
                      <a:pt x="9402" y="17337"/>
                      <a:pt x="9402" y="17337"/>
                    </a:cubicBezTo>
                    <a:lnTo>
                      <a:pt x="12960" y="16200"/>
                    </a:lnTo>
                    <a:lnTo>
                      <a:pt x="14993" y="18189"/>
                    </a:lnTo>
                    <a:lnTo>
                      <a:pt x="16518" y="21032"/>
                    </a:lnTo>
                    <a:cubicBezTo>
                      <a:pt x="16518" y="21032"/>
                      <a:pt x="21600" y="21600"/>
                      <a:pt x="19567" y="20179"/>
                    </a:cubicBezTo>
                    <a:cubicBezTo>
                      <a:pt x="17534" y="18758"/>
                      <a:pt x="19313" y="15916"/>
                      <a:pt x="19313" y="15916"/>
                    </a:cubicBezTo>
                    <a:cubicBezTo>
                      <a:pt x="19313" y="15916"/>
                      <a:pt x="18805" y="14779"/>
                      <a:pt x="18805" y="13926"/>
                    </a:cubicBezTo>
                    <a:cubicBezTo>
                      <a:pt x="18805" y="13074"/>
                      <a:pt x="18296" y="12505"/>
                      <a:pt x="18805" y="11368"/>
                    </a:cubicBezTo>
                  </a:path>
                </a:pathLst>
              </a:custGeom>
              <a:noFill/>
              <a:ln w="38100" cap="flat" cmpd="sng">
                <a:solidFill>
                  <a:srgbClr val="FFFB00"/>
                </a:solidFill>
                <a:prstDash val="dashDot"/>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2600">
                  <a:latin typeface="Calibri"/>
                  <a:ea typeface="Calibri"/>
                  <a:cs typeface="Calibri"/>
                  <a:sym typeface="Calibri"/>
                </a:endParaRPr>
              </a:p>
            </p:txBody>
          </p:sp>
        </p:grpSp>
      </p:grpSp>
      <p:grpSp>
        <p:nvGrpSpPr>
          <p:cNvPr id="591" name="Google Shape;591;p38"/>
          <p:cNvGrpSpPr/>
          <p:nvPr/>
        </p:nvGrpSpPr>
        <p:grpSpPr>
          <a:xfrm>
            <a:off x="3583708" y="429380"/>
            <a:ext cx="3116364" cy="2138215"/>
            <a:chOff x="5263487" y="648904"/>
            <a:chExt cx="4709633" cy="3231396"/>
          </a:xfrm>
        </p:grpSpPr>
        <p:grpSp>
          <p:nvGrpSpPr>
            <p:cNvPr id="592" name="Google Shape;592;p38"/>
            <p:cNvGrpSpPr/>
            <p:nvPr/>
          </p:nvGrpSpPr>
          <p:grpSpPr>
            <a:xfrm>
              <a:off x="5263487" y="648904"/>
              <a:ext cx="4709633" cy="3231396"/>
              <a:chOff x="5263487" y="648904"/>
              <a:chExt cx="4709633" cy="3231396"/>
            </a:xfrm>
          </p:grpSpPr>
          <p:grpSp>
            <p:nvGrpSpPr>
              <p:cNvPr id="593" name="Google Shape;593;p38"/>
              <p:cNvGrpSpPr/>
              <p:nvPr/>
            </p:nvGrpSpPr>
            <p:grpSpPr>
              <a:xfrm>
                <a:off x="5418488" y="648904"/>
                <a:ext cx="4361454" cy="1646211"/>
                <a:chOff x="5418488" y="648904"/>
                <a:chExt cx="4361454" cy="1646211"/>
              </a:xfrm>
            </p:grpSpPr>
            <p:pic>
              <p:nvPicPr>
                <p:cNvPr id="594" name="Google Shape;594;p38"/>
                <p:cNvPicPr preferRelativeResize="0"/>
                <p:nvPr/>
              </p:nvPicPr>
              <p:blipFill rotWithShape="1">
                <a:blip r:embed="rId13">
                  <a:alphaModFix/>
                </a:blip>
                <a:srcRect l="20716" t="70456" r="21582" b="681"/>
                <a:stretch/>
              </p:blipFill>
              <p:spPr>
                <a:xfrm>
                  <a:off x="5418488" y="648904"/>
                  <a:ext cx="4361454" cy="1646211"/>
                </a:xfrm>
                <a:prstGeom prst="rect">
                  <a:avLst/>
                </a:prstGeom>
                <a:noFill/>
                <a:ln>
                  <a:noFill/>
                </a:ln>
              </p:spPr>
            </p:pic>
            <p:sp>
              <p:nvSpPr>
                <p:cNvPr id="595" name="Google Shape;595;p38"/>
                <p:cNvSpPr/>
                <p:nvPr/>
              </p:nvSpPr>
              <p:spPr>
                <a:xfrm>
                  <a:off x="7633206" y="1063731"/>
                  <a:ext cx="106282" cy="24453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2100">
                      <a:solidFill>
                        <a:srgbClr val="FFFF00"/>
                      </a:solidFill>
                      <a:latin typeface="Calibri"/>
                      <a:ea typeface="Calibri"/>
                      <a:cs typeface="Calibri"/>
                      <a:sym typeface="Calibri"/>
                    </a:rPr>
                    <a:t>*</a:t>
                  </a:r>
                  <a:endParaRPr sz="900"/>
                </a:p>
              </p:txBody>
            </p:sp>
            <p:sp>
              <p:nvSpPr>
                <p:cNvPr id="596" name="Google Shape;596;p38"/>
                <p:cNvSpPr/>
                <p:nvPr/>
              </p:nvSpPr>
              <p:spPr>
                <a:xfrm>
                  <a:off x="7680795" y="1434892"/>
                  <a:ext cx="106282" cy="24453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2100">
                      <a:solidFill>
                        <a:srgbClr val="FFFF00"/>
                      </a:solidFill>
                      <a:latin typeface="Calibri"/>
                      <a:ea typeface="Calibri"/>
                      <a:cs typeface="Calibri"/>
                      <a:sym typeface="Calibri"/>
                    </a:rPr>
                    <a:t>*</a:t>
                  </a:r>
                  <a:endParaRPr sz="900"/>
                </a:p>
              </p:txBody>
            </p:sp>
            <p:sp>
              <p:nvSpPr>
                <p:cNvPr id="597" name="Google Shape;597;p38"/>
                <p:cNvSpPr/>
                <p:nvPr/>
              </p:nvSpPr>
              <p:spPr>
                <a:xfrm>
                  <a:off x="7334693" y="1465459"/>
                  <a:ext cx="106282" cy="24453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2100">
                      <a:solidFill>
                        <a:srgbClr val="FFFF00"/>
                      </a:solidFill>
                      <a:latin typeface="Calibri"/>
                      <a:ea typeface="Calibri"/>
                      <a:cs typeface="Calibri"/>
                      <a:sym typeface="Calibri"/>
                    </a:rPr>
                    <a:t>*</a:t>
                  </a:r>
                  <a:endParaRPr sz="900"/>
                </a:p>
              </p:txBody>
            </p:sp>
            <p:sp>
              <p:nvSpPr>
                <p:cNvPr id="598" name="Google Shape;598;p38"/>
                <p:cNvSpPr/>
                <p:nvPr/>
              </p:nvSpPr>
              <p:spPr>
                <a:xfrm>
                  <a:off x="7403913" y="1985084"/>
                  <a:ext cx="106282" cy="24453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2100">
                      <a:solidFill>
                        <a:srgbClr val="FFFF00"/>
                      </a:solidFill>
                      <a:latin typeface="Calibri"/>
                      <a:ea typeface="Calibri"/>
                      <a:cs typeface="Calibri"/>
                      <a:sym typeface="Calibri"/>
                    </a:rPr>
                    <a:t>*</a:t>
                  </a:r>
                  <a:endParaRPr sz="900"/>
                </a:p>
              </p:txBody>
            </p:sp>
            <p:sp>
              <p:nvSpPr>
                <p:cNvPr id="599" name="Google Shape;599;p38"/>
                <p:cNvSpPr/>
                <p:nvPr/>
              </p:nvSpPr>
              <p:spPr>
                <a:xfrm>
                  <a:off x="7131357" y="1985084"/>
                  <a:ext cx="106282" cy="24453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2100">
                      <a:solidFill>
                        <a:srgbClr val="FFFF00"/>
                      </a:solidFill>
                      <a:latin typeface="Calibri"/>
                      <a:ea typeface="Calibri"/>
                      <a:cs typeface="Calibri"/>
                      <a:sym typeface="Calibri"/>
                    </a:rPr>
                    <a:t>*</a:t>
                  </a:r>
                  <a:endParaRPr sz="900"/>
                </a:p>
              </p:txBody>
            </p:sp>
          </p:grpSp>
          <p:grpSp>
            <p:nvGrpSpPr>
              <p:cNvPr id="600" name="Google Shape;600;p38"/>
              <p:cNvGrpSpPr/>
              <p:nvPr/>
            </p:nvGrpSpPr>
            <p:grpSpPr>
              <a:xfrm>
                <a:off x="5263487" y="2465010"/>
                <a:ext cx="4709633" cy="1060881"/>
                <a:chOff x="1525319" y="7404371"/>
                <a:chExt cx="7561664" cy="1670653"/>
              </a:xfrm>
            </p:grpSpPr>
            <p:pic>
              <p:nvPicPr>
                <p:cNvPr id="601" name="Google Shape;601;p38"/>
                <p:cNvPicPr preferRelativeResize="0"/>
                <p:nvPr/>
              </p:nvPicPr>
              <p:blipFill rotWithShape="1">
                <a:blip r:embed="rId11">
                  <a:alphaModFix/>
                </a:blip>
                <a:srcRect/>
                <a:stretch/>
              </p:blipFill>
              <p:spPr>
                <a:xfrm>
                  <a:off x="1525319" y="7404371"/>
                  <a:ext cx="7561664" cy="1670653"/>
                </a:xfrm>
                <a:prstGeom prst="rect">
                  <a:avLst/>
                </a:prstGeom>
                <a:noFill/>
                <a:ln>
                  <a:noFill/>
                </a:ln>
              </p:spPr>
            </p:pic>
            <p:sp>
              <p:nvSpPr>
                <p:cNvPr id="602" name="Google Shape;602;p38"/>
                <p:cNvSpPr/>
                <p:nvPr/>
              </p:nvSpPr>
              <p:spPr>
                <a:xfrm>
                  <a:off x="1774185" y="7574629"/>
                  <a:ext cx="6713987" cy="1380731"/>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Identified chemicals that stimulate primary human hepatocyte </a:t>
                  </a:r>
                  <a:endParaRPr sz="900"/>
                </a:p>
                <a:p>
                  <a:pPr marL="0" marR="0" lvl="0" indent="0" algn="ctr" rtl="0">
                    <a:spcBef>
                      <a:spcPts val="0"/>
                    </a:spcBef>
                    <a:spcAft>
                      <a:spcPts val="0"/>
                    </a:spcAft>
                    <a:buNone/>
                  </a:pPr>
                  <a:r>
                    <a:rPr lang="en" sz="1300">
                      <a:latin typeface="Calibri"/>
                      <a:ea typeface="Calibri"/>
                      <a:cs typeface="Calibri"/>
                      <a:sym typeface="Calibri"/>
                    </a:rPr>
                    <a:t>proliferation &amp; differentiation</a:t>
                  </a:r>
                  <a:endParaRPr sz="900"/>
                </a:p>
              </p:txBody>
            </p:sp>
          </p:grpSp>
          <p:sp>
            <p:nvSpPr>
              <p:cNvPr id="603" name="Google Shape;603;p38"/>
              <p:cNvSpPr txBox="1"/>
              <p:nvPr/>
            </p:nvSpPr>
            <p:spPr>
              <a:xfrm>
                <a:off x="5466268" y="3408160"/>
                <a:ext cx="4429053" cy="47214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a:latin typeface="Calibri"/>
                    <a:ea typeface="Calibri"/>
                    <a:cs typeface="Calibri"/>
                    <a:sym typeface="Calibri"/>
                  </a:rPr>
                  <a:t>Shan, et al. Nature Chem Bio 2013 (</a:t>
                </a:r>
                <a:r>
                  <a:rPr lang="en" sz="900" b="1">
                    <a:latin typeface="Calibri"/>
                    <a:ea typeface="Calibri"/>
                    <a:cs typeface="Calibri"/>
                    <a:sym typeface="Calibri"/>
                  </a:rPr>
                  <a:t>Sangeeta Bhatia</a:t>
                </a:r>
                <a:r>
                  <a:rPr lang="en" sz="900">
                    <a:latin typeface="Calibri"/>
                    <a:ea typeface="Calibri"/>
                    <a:cs typeface="Calibri"/>
                    <a:sym typeface="Calibri"/>
                  </a:rPr>
                  <a:t> lab)</a:t>
                </a:r>
                <a:endParaRPr sz="900"/>
              </a:p>
            </p:txBody>
          </p:sp>
        </p:grpSp>
        <p:sp>
          <p:nvSpPr>
            <p:cNvPr id="604" name="Google Shape;604;p38"/>
            <p:cNvSpPr/>
            <p:nvPr/>
          </p:nvSpPr>
          <p:spPr>
            <a:xfrm>
              <a:off x="9538076" y="740667"/>
              <a:ext cx="106282" cy="24453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2100">
                  <a:solidFill>
                    <a:srgbClr val="FFFF00"/>
                  </a:solidFill>
                  <a:latin typeface="Calibri"/>
                  <a:ea typeface="Calibri"/>
                  <a:cs typeface="Calibri"/>
                  <a:sym typeface="Calibri"/>
                </a:rPr>
                <a:t>*</a:t>
              </a:r>
              <a:endParaRPr sz="900"/>
            </a:p>
          </p:txBody>
        </p:sp>
      </p:grpSp>
      <p:grpSp>
        <p:nvGrpSpPr>
          <p:cNvPr id="605" name="Google Shape;605;p38"/>
          <p:cNvGrpSpPr/>
          <p:nvPr/>
        </p:nvGrpSpPr>
        <p:grpSpPr>
          <a:xfrm>
            <a:off x="3587403" y="3119901"/>
            <a:ext cx="3108973" cy="1798854"/>
            <a:chOff x="5263487" y="4675678"/>
            <a:chExt cx="4698463" cy="2718534"/>
          </a:xfrm>
        </p:grpSpPr>
        <p:pic>
          <p:nvPicPr>
            <p:cNvPr id="606" name="Google Shape;606;p38"/>
            <p:cNvPicPr preferRelativeResize="0"/>
            <p:nvPr/>
          </p:nvPicPr>
          <p:blipFill rotWithShape="1">
            <a:blip r:embed="rId5">
              <a:alphaModFix/>
            </a:blip>
            <a:srcRect/>
            <a:stretch/>
          </p:blipFill>
          <p:spPr>
            <a:xfrm>
              <a:off x="5263487" y="5762144"/>
              <a:ext cx="4698463" cy="1061278"/>
            </a:xfrm>
            <a:prstGeom prst="rect">
              <a:avLst/>
            </a:prstGeom>
            <a:noFill/>
            <a:ln>
              <a:noFill/>
            </a:ln>
          </p:spPr>
        </p:pic>
        <p:sp>
          <p:nvSpPr>
            <p:cNvPr id="607" name="Google Shape;607;p38"/>
            <p:cNvSpPr txBox="1"/>
            <p:nvPr/>
          </p:nvSpPr>
          <p:spPr>
            <a:xfrm>
              <a:off x="5295668" y="6922071"/>
              <a:ext cx="4429053" cy="47214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a:latin typeface="Calibri"/>
                  <a:ea typeface="Calibri"/>
                  <a:cs typeface="Calibri"/>
                  <a:sym typeface="Calibri"/>
                </a:rPr>
                <a:t>Hung, et al. IEEE CVPRW 2017 (</a:t>
              </a:r>
              <a:r>
                <a:rPr lang="en" sz="900" b="1">
                  <a:latin typeface="Calibri"/>
                  <a:ea typeface="Calibri"/>
                  <a:cs typeface="Calibri"/>
                  <a:sym typeface="Calibri"/>
                </a:rPr>
                <a:t>Marti </a:t>
              </a:r>
              <a:r>
                <a:rPr lang="en" sz="900">
                  <a:latin typeface="Calibri"/>
                  <a:ea typeface="Calibri"/>
                  <a:cs typeface="Calibri"/>
                  <a:sym typeface="Calibri"/>
                </a:rPr>
                <a:t>lab)</a:t>
              </a:r>
              <a:endParaRPr sz="900"/>
            </a:p>
          </p:txBody>
        </p:sp>
        <p:pic>
          <p:nvPicPr>
            <p:cNvPr id="608" name="Google Shape;608;p38" descr="imgres.jpg"/>
            <p:cNvPicPr preferRelativeResize="0"/>
            <p:nvPr/>
          </p:nvPicPr>
          <p:blipFill rotWithShape="1">
            <a:blip r:embed="rId14">
              <a:alphaModFix/>
            </a:blip>
            <a:srcRect/>
            <a:stretch/>
          </p:blipFill>
          <p:spPr>
            <a:xfrm rot="5400000" flipH="1">
              <a:off x="7259467" y="4579381"/>
              <a:ext cx="288890" cy="481483"/>
            </a:xfrm>
            <a:prstGeom prst="rect">
              <a:avLst/>
            </a:prstGeom>
            <a:noFill/>
            <a:ln>
              <a:noFill/>
            </a:ln>
          </p:spPr>
        </p:pic>
        <p:sp>
          <p:nvSpPr>
            <p:cNvPr id="609" name="Google Shape;609;p38"/>
            <p:cNvSpPr/>
            <p:nvPr/>
          </p:nvSpPr>
          <p:spPr>
            <a:xfrm>
              <a:off x="5372225" y="5788941"/>
              <a:ext cx="4427700" cy="876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Matched expert accuracy in </a:t>
              </a:r>
              <a:endParaRPr sz="900"/>
            </a:p>
            <a:p>
              <a:pPr marL="0" marR="0" lvl="0" indent="0" algn="ctr" rtl="0">
                <a:spcBef>
                  <a:spcPts val="0"/>
                </a:spcBef>
                <a:spcAft>
                  <a:spcPts val="0"/>
                </a:spcAft>
                <a:buNone/>
              </a:pPr>
              <a:r>
                <a:rPr lang="en" sz="1300">
                  <a:latin typeface="Calibri"/>
                  <a:ea typeface="Calibri"/>
                  <a:cs typeface="Calibri"/>
                  <a:sym typeface="Calibri"/>
                </a:rPr>
                <a:t>detecting malaria stages in blood smears</a:t>
              </a:r>
              <a:endParaRPr sz="1300">
                <a:latin typeface="Calibri"/>
                <a:ea typeface="Calibri"/>
                <a:cs typeface="Calibri"/>
                <a:sym typeface="Calibri"/>
              </a:endParaRPr>
            </a:p>
          </p:txBody>
        </p:sp>
      </p:grpSp>
      <p:pic>
        <p:nvPicPr>
          <p:cNvPr id="610" name="Google Shape;610;p38" descr="image2017-1-25_13-24-58.png"/>
          <p:cNvPicPr preferRelativeResize="0"/>
          <p:nvPr/>
        </p:nvPicPr>
        <p:blipFill rotWithShape="1">
          <a:blip r:embed="rId15">
            <a:alphaModFix/>
          </a:blip>
          <a:srcRect/>
          <a:stretch/>
        </p:blipFill>
        <p:spPr>
          <a:xfrm>
            <a:off x="5272953" y="2690350"/>
            <a:ext cx="1083147" cy="1083176"/>
          </a:xfrm>
          <a:prstGeom prst="rect">
            <a:avLst/>
          </a:prstGeom>
          <a:noFill/>
          <a:ln>
            <a:noFill/>
          </a:ln>
        </p:spPr>
      </p:pic>
      <p:pic>
        <p:nvPicPr>
          <p:cNvPr id="611" name="Google Shape;611;p38" descr="Pasted image at 2017_02_13 05_50 PM (1).png"/>
          <p:cNvPicPr preferRelativeResize="0"/>
          <p:nvPr/>
        </p:nvPicPr>
        <p:blipFill rotWithShape="1">
          <a:blip r:embed="rId16">
            <a:alphaModFix/>
          </a:blip>
          <a:srcRect/>
          <a:stretch/>
        </p:blipFill>
        <p:spPr>
          <a:xfrm>
            <a:off x="3587396" y="2776891"/>
            <a:ext cx="1208950" cy="910100"/>
          </a:xfrm>
          <a:prstGeom prst="rect">
            <a:avLst/>
          </a:prstGeom>
          <a:noFill/>
          <a:ln>
            <a:noFill/>
          </a:ln>
        </p:spPr>
      </p:pic>
      <p:grpSp>
        <p:nvGrpSpPr>
          <p:cNvPr id="612" name="Google Shape;612;p38"/>
          <p:cNvGrpSpPr/>
          <p:nvPr/>
        </p:nvGrpSpPr>
        <p:grpSpPr>
          <a:xfrm>
            <a:off x="6952091" y="518025"/>
            <a:ext cx="2322333" cy="4290179"/>
            <a:chOff x="5081025" y="1380272"/>
            <a:chExt cx="1674598" cy="3093582"/>
          </a:xfrm>
        </p:grpSpPr>
        <p:grpSp>
          <p:nvGrpSpPr>
            <p:cNvPr id="613" name="Google Shape;613;p38"/>
            <p:cNvGrpSpPr/>
            <p:nvPr/>
          </p:nvGrpSpPr>
          <p:grpSpPr>
            <a:xfrm>
              <a:off x="5081025" y="1380272"/>
              <a:ext cx="1674598" cy="3093582"/>
              <a:chOff x="7023615" y="1496707"/>
              <a:chExt cx="1719300" cy="3176814"/>
            </a:xfrm>
          </p:grpSpPr>
          <p:sp>
            <p:nvSpPr>
              <p:cNvPr id="614" name="Google Shape;614;p38"/>
              <p:cNvSpPr txBox="1"/>
              <p:nvPr/>
            </p:nvSpPr>
            <p:spPr>
              <a:xfrm>
                <a:off x="7023615" y="1496707"/>
                <a:ext cx="1719300" cy="206700"/>
              </a:xfrm>
              <a:prstGeom prst="rect">
                <a:avLst/>
              </a:prstGeom>
              <a:noFill/>
              <a:ln>
                <a:noFill/>
              </a:ln>
            </p:spPr>
            <p:txBody>
              <a:bodyPr spcFirstLastPara="1" wrap="square" lIns="18350" tIns="18350" rIns="18350" bIns="18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a:latin typeface="Calibri"/>
                    <a:ea typeface="Calibri"/>
                    <a:cs typeface="Calibri"/>
                    <a:sym typeface="Calibri"/>
                  </a:rPr>
                  <a:t>Clinical trial underway: </a:t>
                </a:r>
                <a:endParaRPr sz="120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 sz="1200" i="0" u="none" strike="noStrike" cap="none">
                    <a:solidFill>
                      <a:srgbClr val="000000"/>
                    </a:solidFill>
                    <a:latin typeface="Calibri"/>
                    <a:ea typeface="Calibri"/>
                    <a:cs typeface="Calibri"/>
                    <a:sym typeface="Calibri"/>
                  </a:rPr>
                  <a:t>Cerebral cavernous malformation</a:t>
                </a:r>
                <a:endParaRPr sz="1200" i="0" u="none" strike="noStrike" cap="none">
                  <a:solidFill>
                    <a:srgbClr val="000000"/>
                  </a:solidFill>
                  <a:latin typeface="Calibri"/>
                  <a:ea typeface="Calibri"/>
                  <a:cs typeface="Calibri"/>
                  <a:sym typeface="Calibri"/>
                </a:endParaRPr>
              </a:p>
            </p:txBody>
          </p:sp>
          <p:sp>
            <p:nvSpPr>
              <p:cNvPr id="615" name="Google Shape;615;p38"/>
              <p:cNvSpPr txBox="1"/>
              <p:nvPr/>
            </p:nvSpPr>
            <p:spPr>
              <a:xfrm>
                <a:off x="7316249" y="4349221"/>
                <a:ext cx="1123500" cy="324300"/>
              </a:xfrm>
              <a:prstGeom prst="rect">
                <a:avLst/>
              </a:prstGeom>
              <a:noFill/>
              <a:ln>
                <a:noFill/>
              </a:ln>
            </p:spPr>
            <p:txBody>
              <a:bodyPr spcFirstLastPara="1" wrap="square" lIns="18350" tIns="18350" rIns="18350" bIns="1835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1000" b="0" i="0" u="none" strike="noStrike" cap="none">
                    <a:solidFill>
                      <a:srgbClr val="000000"/>
                    </a:solidFill>
                    <a:latin typeface="Avenir"/>
                    <a:ea typeface="Avenir"/>
                    <a:cs typeface="Avenir"/>
                    <a:sym typeface="Avenir"/>
                  </a:rPr>
                  <a:t>University of Utah</a:t>
                </a:r>
                <a:endParaRPr sz="1000" b="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800"/>
                  <a:buFont typeface="Arial"/>
                  <a:buNone/>
                </a:pPr>
                <a:r>
                  <a:rPr lang="en" sz="1000" i="1">
                    <a:latin typeface="Avenir"/>
                    <a:ea typeface="Avenir"/>
                    <a:cs typeface="Avenir"/>
                    <a:sym typeface="Avenir"/>
                  </a:rPr>
                  <a:t>(Gibson et al. Circulation 2015)</a:t>
                </a:r>
                <a:endParaRPr sz="1000" i="1">
                  <a:latin typeface="Avenir"/>
                  <a:ea typeface="Avenir"/>
                  <a:cs typeface="Avenir"/>
                  <a:sym typeface="Avenir"/>
                </a:endParaRPr>
              </a:p>
            </p:txBody>
          </p:sp>
        </p:grpSp>
        <p:pic>
          <p:nvPicPr>
            <p:cNvPr id="616" name="Google Shape;616;p38"/>
            <p:cNvPicPr preferRelativeResize="0"/>
            <p:nvPr/>
          </p:nvPicPr>
          <p:blipFill rotWithShape="1">
            <a:blip r:embed="rId17">
              <a:alphaModFix/>
            </a:blip>
            <a:srcRect/>
            <a:stretch/>
          </p:blipFill>
          <p:spPr>
            <a:xfrm>
              <a:off x="5238996" y="2897983"/>
              <a:ext cx="1348181" cy="1153313"/>
            </a:xfrm>
            <a:prstGeom prst="rect">
              <a:avLst/>
            </a:prstGeom>
            <a:noFill/>
            <a:ln>
              <a:noFill/>
            </a:ln>
          </p:spPr>
        </p:pic>
        <p:pic>
          <p:nvPicPr>
            <p:cNvPr id="617" name="Google Shape;617;p38"/>
            <p:cNvPicPr preferRelativeResize="0"/>
            <p:nvPr/>
          </p:nvPicPr>
          <p:blipFill rotWithShape="1">
            <a:blip r:embed="rId18">
              <a:alphaModFix/>
            </a:blip>
            <a:srcRect/>
            <a:stretch/>
          </p:blipFill>
          <p:spPr>
            <a:xfrm>
              <a:off x="5239579" y="1662430"/>
              <a:ext cx="1357467" cy="115324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9"/>
          <p:cNvSpPr/>
          <p:nvPr/>
        </p:nvSpPr>
        <p:spPr>
          <a:xfrm>
            <a:off x="2047746" y="1194320"/>
            <a:ext cx="2073600" cy="2779200"/>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sp>
        <p:nvSpPr>
          <p:cNvPr id="623" name="Google Shape;623;p39"/>
          <p:cNvSpPr/>
          <p:nvPr/>
        </p:nvSpPr>
        <p:spPr>
          <a:xfrm>
            <a:off x="5096498" y="1215149"/>
            <a:ext cx="2073600" cy="2779200"/>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pic>
        <p:nvPicPr>
          <p:cNvPr id="624" name="Google Shape;624;p39"/>
          <p:cNvPicPr preferRelativeResize="0"/>
          <p:nvPr/>
        </p:nvPicPr>
        <p:blipFill rotWithShape="1">
          <a:blip r:embed="rId3">
            <a:alphaModFix/>
          </a:blip>
          <a:srcRect/>
          <a:stretch/>
        </p:blipFill>
        <p:spPr>
          <a:xfrm>
            <a:off x="2444262" y="1931022"/>
            <a:ext cx="1274057" cy="1312664"/>
          </a:xfrm>
          <a:prstGeom prst="rect">
            <a:avLst/>
          </a:prstGeom>
          <a:noFill/>
          <a:ln>
            <a:noFill/>
          </a:ln>
          <a:effectLst>
            <a:outerShdw blurRad="127000" dist="76200" dir="2700000" rotWithShape="0">
              <a:srgbClr val="000000">
                <a:alpha val="74901"/>
              </a:srgbClr>
            </a:outerShdw>
          </a:effectLst>
        </p:spPr>
      </p:pic>
      <p:sp>
        <p:nvSpPr>
          <p:cNvPr id="625" name="Google Shape;625;p39"/>
          <p:cNvSpPr/>
          <p:nvPr/>
        </p:nvSpPr>
        <p:spPr>
          <a:xfrm>
            <a:off x="2016411" y="1090918"/>
            <a:ext cx="1313100" cy="19350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r>
              <a:rPr lang="en" sz="1300">
                <a:latin typeface="Calibri"/>
                <a:ea typeface="Calibri"/>
                <a:cs typeface="Calibri"/>
                <a:sym typeface="Calibri"/>
              </a:rPr>
              <a:t>    Measure known      </a:t>
            </a:r>
            <a:endParaRPr sz="900"/>
          </a:p>
        </p:txBody>
      </p:sp>
      <p:sp>
        <p:nvSpPr>
          <p:cNvPr id="626" name="Google Shape;626;p39"/>
          <p:cNvSpPr/>
          <p:nvPr/>
        </p:nvSpPr>
        <p:spPr>
          <a:xfrm>
            <a:off x="5040575" y="1105450"/>
            <a:ext cx="1692300" cy="2640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1300">
                <a:latin typeface="Calibri"/>
                <a:ea typeface="Calibri"/>
                <a:cs typeface="Calibri"/>
                <a:sym typeface="Calibri"/>
              </a:rPr>
              <a:t>    Profile to characterize      </a:t>
            </a:r>
            <a:endParaRPr sz="900"/>
          </a:p>
          <a:p>
            <a:pPr marL="0" marR="0" lvl="0" indent="0" algn="l" rtl="0">
              <a:spcBef>
                <a:spcPts val="0"/>
              </a:spcBef>
              <a:spcAft>
                <a:spcPts val="0"/>
              </a:spcAft>
              <a:buNone/>
            </a:pPr>
            <a:r>
              <a:rPr lang="en" sz="1300">
                <a:latin typeface="Calibri"/>
                <a:ea typeface="Calibri"/>
                <a:cs typeface="Calibri"/>
                <a:sym typeface="Calibri"/>
              </a:rPr>
              <a:t>       samples</a:t>
            </a:r>
            <a:endParaRPr sz="900"/>
          </a:p>
        </p:txBody>
      </p:sp>
      <p:pic>
        <p:nvPicPr>
          <p:cNvPr id="627" name="Google Shape;627;p39"/>
          <p:cNvPicPr preferRelativeResize="0"/>
          <p:nvPr/>
        </p:nvPicPr>
        <p:blipFill rotWithShape="1">
          <a:blip r:embed="rId4">
            <a:alphaModFix/>
          </a:blip>
          <a:srcRect/>
          <a:stretch/>
        </p:blipFill>
        <p:spPr>
          <a:xfrm>
            <a:off x="5766027" y="1610293"/>
            <a:ext cx="520023" cy="535781"/>
          </a:xfrm>
          <a:prstGeom prst="rect">
            <a:avLst/>
          </a:prstGeom>
          <a:noFill/>
          <a:ln>
            <a:noFill/>
          </a:ln>
          <a:effectLst>
            <a:outerShdw blurRad="127000" dist="76200" dir="2700000" rotWithShape="0">
              <a:srgbClr val="000000">
                <a:alpha val="74901"/>
              </a:srgbClr>
            </a:outerShdw>
          </a:effectLst>
        </p:spPr>
      </p:pic>
      <p:cxnSp>
        <p:nvCxnSpPr>
          <p:cNvPr id="628" name="Google Shape;628;p39"/>
          <p:cNvCxnSpPr/>
          <p:nvPr/>
        </p:nvCxnSpPr>
        <p:spPr>
          <a:xfrm rot="10800000">
            <a:off x="6025934" y="2253296"/>
            <a:ext cx="2700" cy="182100"/>
          </a:xfrm>
          <a:prstGeom prst="straightConnector1">
            <a:avLst/>
          </a:prstGeom>
          <a:noFill/>
          <a:ln w="28575" cap="flat" cmpd="sng">
            <a:solidFill>
              <a:srgbClr val="000000"/>
            </a:solidFill>
            <a:prstDash val="solid"/>
            <a:round/>
            <a:headEnd type="triangle" w="sm" len="sm"/>
            <a:tailEnd type="none" w="sm" len="sm"/>
          </a:ln>
          <a:effectLst>
            <a:outerShdw blurRad="127000" dist="76200" dir="2700000" rotWithShape="0">
              <a:srgbClr val="000000">
                <a:alpha val="74901"/>
              </a:srgbClr>
            </a:outerShdw>
          </a:effectLst>
        </p:spPr>
      </p:cxnSp>
      <p:pic>
        <p:nvPicPr>
          <p:cNvPr id="629" name="Google Shape;629;p39"/>
          <p:cNvPicPr preferRelativeResize="0"/>
          <p:nvPr/>
        </p:nvPicPr>
        <p:blipFill rotWithShape="1">
          <a:blip r:embed="rId5">
            <a:alphaModFix/>
          </a:blip>
          <a:srcRect l="31212" t="44318" r="38303" b="27731"/>
          <a:stretch/>
        </p:blipFill>
        <p:spPr>
          <a:xfrm>
            <a:off x="5682054" y="3258320"/>
            <a:ext cx="903540" cy="602753"/>
          </a:xfrm>
          <a:prstGeom prst="rect">
            <a:avLst/>
          </a:prstGeom>
          <a:noFill/>
          <a:ln>
            <a:noFill/>
          </a:ln>
        </p:spPr>
      </p:pic>
      <p:cxnSp>
        <p:nvCxnSpPr>
          <p:cNvPr id="630" name="Google Shape;630;p39"/>
          <p:cNvCxnSpPr/>
          <p:nvPr/>
        </p:nvCxnSpPr>
        <p:spPr>
          <a:xfrm rot="10800000">
            <a:off x="6025934" y="2970408"/>
            <a:ext cx="2700" cy="182100"/>
          </a:xfrm>
          <a:prstGeom prst="straightConnector1">
            <a:avLst/>
          </a:prstGeom>
          <a:noFill/>
          <a:ln w="28575" cap="flat" cmpd="sng">
            <a:solidFill>
              <a:srgbClr val="000000"/>
            </a:solidFill>
            <a:prstDash val="solid"/>
            <a:round/>
            <a:headEnd type="triangle" w="sm" len="sm"/>
            <a:tailEnd type="none" w="sm" len="sm"/>
          </a:ln>
          <a:effectLst>
            <a:outerShdw blurRad="127000" dist="76200" dir="2700000" rotWithShape="0">
              <a:srgbClr val="000000">
                <a:alpha val="74901"/>
              </a:srgbClr>
            </a:outerShdw>
          </a:effectLst>
        </p:spPr>
      </p:cxnSp>
      <p:sp>
        <p:nvSpPr>
          <p:cNvPr id="631" name="Google Shape;631;p39"/>
          <p:cNvSpPr/>
          <p:nvPr/>
        </p:nvSpPr>
        <p:spPr>
          <a:xfrm>
            <a:off x="2175325" y="1265250"/>
            <a:ext cx="999000" cy="246600"/>
          </a:xfrm>
          <a:prstGeom prst="rect">
            <a:avLst/>
          </a:prstGeom>
          <a:noFill/>
          <a:ln>
            <a:noFill/>
          </a:ln>
        </p:spPr>
        <p:txBody>
          <a:bodyPr spcFirstLastPara="1" wrap="square" lIns="26325" tIns="26325" rIns="26325" bIns="26325" anchor="ctr" anchorCtr="0">
            <a:noAutofit/>
          </a:bodyPr>
          <a:lstStyle/>
          <a:p>
            <a:pPr marL="0" marR="0" lvl="0" indent="0" algn="l" rtl="0">
              <a:spcBef>
                <a:spcPts val="0"/>
              </a:spcBef>
              <a:spcAft>
                <a:spcPts val="0"/>
              </a:spcAft>
              <a:buNone/>
            </a:pPr>
            <a:r>
              <a:rPr lang="en" sz="1300">
                <a:latin typeface="Calibri"/>
                <a:ea typeface="Calibri"/>
                <a:cs typeface="Calibri"/>
                <a:sym typeface="Calibri"/>
              </a:rPr>
              <a:t>phenotypes</a:t>
            </a:r>
            <a:endParaRPr sz="900"/>
          </a:p>
        </p:txBody>
      </p:sp>
      <p:sp>
        <p:nvSpPr>
          <p:cNvPr id="632" name="Google Shape;632;p39"/>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lvl="0" indent="0" algn="ctr" rtl="0">
              <a:spcBef>
                <a:spcPts val="0"/>
              </a:spcBef>
              <a:spcAft>
                <a:spcPts val="0"/>
              </a:spcAft>
              <a:buNone/>
            </a:pPr>
            <a:r>
              <a:rPr lang="en"/>
              <a:t>A revolution in how we use images</a:t>
            </a:r>
            <a:endParaRPr/>
          </a:p>
        </p:txBody>
      </p:sp>
      <p:pic>
        <p:nvPicPr>
          <p:cNvPr id="633" name="Google Shape;633;p39"/>
          <p:cNvPicPr preferRelativeResize="0"/>
          <p:nvPr/>
        </p:nvPicPr>
        <p:blipFill>
          <a:blip r:embed="rId6">
            <a:alphaModFix/>
          </a:blip>
          <a:stretch>
            <a:fillRect/>
          </a:stretch>
        </p:blipFill>
        <p:spPr>
          <a:xfrm>
            <a:off x="5390297" y="2570798"/>
            <a:ext cx="1274063" cy="264143"/>
          </a:xfrm>
          <a:prstGeom prst="rect">
            <a:avLst/>
          </a:prstGeom>
          <a:noFill/>
          <a:ln>
            <a:noFill/>
          </a:ln>
        </p:spPr>
      </p:pic>
      <p:grpSp>
        <p:nvGrpSpPr>
          <p:cNvPr id="634" name="Google Shape;634;p39"/>
          <p:cNvGrpSpPr/>
          <p:nvPr/>
        </p:nvGrpSpPr>
        <p:grpSpPr>
          <a:xfrm>
            <a:off x="1847838" y="4175300"/>
            <a:ext cx="5631488" cy="831300"/>
            <a:chOff x="1847838" y="4175300"/>
            <a:chExt cx="5631488" cy="831300"/>
          </a:xfrm>
        </p:grpSpPr>
        <p:sp>
          <p:nvSpPr>
            <p:cNvPr id="635" name="Google Shape;635;p39"/>
            <p:cNvSpPr txBox="1"/>
            <p:nvPr/>
          </p:nvSpPr>
          <p:spPr>
            <a:xfrm>
              <a:off x="1847838" y="4175300"/>
              <a:ext cx="2466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B2828"/>
                  </a:solidFill>
                </a:rPr>
                <a:t>Image-based screening (High-content screening)</a:t>
              </a:r>
              <a:endParaRPr>
                <a:solidFill>
                  <a:srgbClr val="BB2828"/>
                </a:solidFill>
              </a:endParaRPr>
            </a:p>
            <a:p>
              <a:pPr marL="0" lvl="0" indent="0" algn="ctr" rtl="0">
                <a:spcBef>
                  <a:spcPts val="0"/>
                </a:spcBef>
                <a:spcAft>
                  <a:spcPts val="0"/>
                </a:spcAft>
                <a:buNone/>
              </a:pPr>
              <a:endParaRPr>
                <a:solidFill>
                  <a:srgbClr val="BB2828"/>
                </a:solidFill>
              </a:endParaRPr>
            </a:p>
          </p:txBody>
        </p:sp>
        <p:sp>
          <p:nvSpPr>
            <p:cNvPr id="636" name="Google Shape;636;p39"/>
            <p:cNvSpPr txBox="1"/>
            <p:nvPr/>
          </p:nvSpPr>
          <p:spPr>
            <a:xfrm>
              <a:off x="4788325" y="4175300"/>
              <a:ext cx="2691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BB2828"/>
                  </a:solidFill>
                </a:rPr>
                <a:t>Image-based profiling </a:t>
              </a:r>
              <a:endParaRPr>
                <a:solidFill>
                  <a:srgbClr val="BB2828"/>
                </a:solidFill>
              </a:endParaRPr>
            </a:p>
            <a:p>
              <a:pPr marL="0" lvl="0" indent="0" algn="ctr" rtl="0">
                <a:spcBef>
                  <a:spcPts val="0"/>
                </a:spcBef>
                <a:spcAft>
                  <a:spcPts val="0"/>
                </a:spcAft>
                <a:buNone/>
              </a:pPr>
              <a:r>
                <a:rPr lang="en">
                  <a:solidFill>
                    <a:srgbClr val="BB2828"/>
                  </a:solidFill>
                </a:rPr>
                <a:t>(using the Cell Painting assay)</a:t>
              </a:r>
              <a:endParaRPr>
                <a:solidFill>
                  <a:srgbClr val="BB2828"/>
                </a:solidFill>
              </a:endParaRPr>
            </a:p>
            <a:p>
              <a:pPr marL="0" lvl="0" indent="0" algn="ctr" rtl="0">
                <a:spcBef>
                  <a:spcPts val="0"/>
                </a:spcBef>
                <a:spcAft>
                  <a:spcPts val="0"/>
                </a:spcAft>
                <a:buNone/>
              </a:pPr>
              <a:endParaRPr>
                <a:solidFill>
                  <a:srgbClr val="BB2828"/>
                </a:solidFill>
              </a:endParaRPr>
            </a:p>
          </p:txBody>
        </p:sp>
      </p:grpSp>
      <p:sp>
        <p:nvSpPr>
          <p:cNvPr id="637" name="Google Shape;637;p39"/>
          <p:cNvSpPr txBox="1"/>
          <p:nvPr/>
        </p:nvSpPr>
        <p:spPr>
          <a:xfrm>
            <a:off x="1461325" y="51435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Beth Cimini lab</a:t>
            </a:r>
            <a:endParaRPr>
              <a:solidFill>
                <a:srgbClr val="9900FF"/>
              </a:solidFill>
            </a:endParaRPr>
          </a:p>
        </p:txBody>
      </p:sp>
      <p:sp>
        <p:nvSpPr>
          <p:cNvPr id="638" name="Google Shape;638;p39"/>
          <p:cNvSpPr txBox="1"/>
          <p:nvPr/>
        </p:nvSpPr>
        <p:spPr>
          <a:xfrm>
            <a:off x="4672900" y="50673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Carpenter–Singh lab</a:t>
            </a:r>
            <a:endParaRPr>
              <a:solidFill>
                <a:srgbClr val="9900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0"/>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Images contain a wealth of information</a:t>
            </a:r>
            <a:endParaRPr/>
          </a:p>
        </p:txBody>
      </p:sp>
      <p:pic>
        <p:nvPicPr>
          <p:cNvPr id="644" name="Google Shape;644;p40"/>
          <p:cNvPicPr preferRelativeResize="0"/>
          <p:nvPr/>
        </p:nvPicPr>
        <p:blipFill rotWithShape="1">
          <a:blip r:embed="rId3">
            <a:alphaModFix/>
          </a:blip>
          <a:srcRect t="1316" r="48987" b="76991"/>
          <a:stretch/>
        </p:blipFill>
        <p:spPr>
          <a:xfrm>
            <a:off x="1531700" y="1523375"/>
            <a:ext cx="1529000" cy="1641575"/>
          </a:xfrm>
          <a:prstGeom prst="rect">
            <a:avLst/>
          </a:prstGeom>
          <a:noFill/>
          <a:ln>
            <a:noFill/>
          </a:ln>
        </p:spPr>
      </p:pic>
      <p:sp>
        <p:nvSpPr>
          <p:cNvPr id="645" name="Google Shape;645;p40"/>
          <p:cNvSpPr txBox="1"/>
          <p:nvPr/>
        </p:nvSpPr>
        <p:spPr>
          <a:xfrm>
            <a:off x="221050" y="3124050"/>
            <a:ext cx="2554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a:solidFill>
                  <a:srgbClr val="7F7F7F"/>
                </a:solidFill>
              </a:rPr>
              <a:t>Singh &amp; Kisku, IEEE 2018 Eighth International Symposium on Embedded Computing and System Design (ISED), using the eLife database from Ferry, et al. 2014</a:t>
            </a:r>
            <a:endParaRPr sz="700" i="1">
              <a:solidFill>
                <a:srgbClr val="7F7F7F"/>
              </a:solidFill>
            </a:endParaRPr>
          </a:p>
        </p:txBody>
      </p:sp>
      <p:pic>
        <p:nvPicPr>
          <p:cNvPr id="646" name="Google Shape;646;p40"/>
          <p:cNvPicPr preferRelativeResize="0"/>
          <p:nvPr/>
        </p:nvPicPr>
        <p:blipFill rotWithShape="1">
          <a:blip r:embed="rId3">
            <a:alphaModFix/>
          </a:blip>
          <a:srcRect l="53214" t="24259" b="54049"/>
          <a:stretch/>
        </p:blipFill>
        <p:spPr>
          <a:xfrm>
            <a:off x="76150" y="1482475"/>
            <a:ext cx="1402300" cy="1641575"/>
          </a:xfrm>
          <a:prstGeom prst="rect">
            <a:avLst/>
          </a:prstGeom>
          <a:noFill/>
          <a:ln>
            <a:noFill/>
          </a:ln>
        </p:spPr>
      </p:pic>
      <p:grpSp>
        <p:nvGrpSpPr>
          <p:cNvPr id="647" name="Google Shape;647;p40"/>
          <p:cNvGrpSpPr/>
          <p:nvPr/>
        </p:nvGrpSpPr>
        <p:grpSpPr>
          <a:xfrm>
            <a:off x="3496375" y="456901"/>
            <a:ext cx="5652074" cy="4576424"/>
            <a:chOff x="3496375" y="456901"/>
            <a:chExt cx="5652074" cy="4576424"/>
          </a:xfrm>
        </p:grpSpPr>
        <p:grpSp>
          <p:nvGrpSpPr>
            <p:cNvPr id="648" name="Google Shape;648;p40"/>
            <p:cNvGrpSpPr/>
            <p:nvPr/>
          </p:nvGrpSpPr>
          <p:grpSpPr>
            <a:xfrm>
              <a:off x="3496375" y="456901"/>
              <a:ext cx="5652074" cy="4576424"/>
              <a:chOff x="3496375" y="456901"/>
              <a:chExt cx="5652074" cy="4576424"/>
            </a:xfrm>
          </p:grpSpPr>
          <p:grpSp>
            <p:nvGrpSpPr>
              <p:cNvPr id="649" name="Google Shape;649;p40"/>
              <p:cNvGrpSpPr/>
              <p:nvPr/>
            </p:nvGrpSpPr>
            <p:grpSpPr>
              <a:xfrm>
                <a:off x="5562599" y="456901"/>
                <a:ext cx="3585850" cy="4576424"/>
                <a:chOff x="4571999" y="456901"/>
                <a:chExt cx="3585850" cy="4576424"/>
              </a:xfrm>
            </p:grpSpPr>
            <p:pic>
              <p:nvPicPr>
                <p:cNvPr id="650" name="Google Shape;650;p40" descr="AML-M6,_multinucleated_erythroblast.jpg"/>
                <p:cNvPicPr preferRelativeResize="0"/>
                <p:nvPr/>
              </p:nvPicPr>
              <p:blipFill rotWithShape="1">
                <a:blip r:embed="rId4">
                  <a:alphaModFix/>
                </a:blip>
                <a:srcRect/>
                <a:stretch/>
              </p:blipFill>
              <p:spPr>
                <a:xfrm>
                  <a:off x="4985250" y="3121800"/>
                  <a:ext cx="2704987" cy="1911525"/>
                </a:xfrm>
                <a:prstGeom prst="rect">
                  <a:avLst/>
                </a:prstGeom>
                <a:noFill/>
                <a:ln>
                  <a:noFill/>
                </a:ln>
              </p:spPr>
            </p:pic>
            <p:pic>
              <p:nvPicPr>
                <p:cNvPr id="651" name="Google Shape;651;p40" descr="Cardiac_amyloidosis_very_high_mag_movat.jpg"/>
                <p:cNvPicPr preferRelativeResize="0"/>
                <p:nvPr/>
              </p:nvPicPr>
              <p:blipFill rotWithShape="1">
                <a:blip r:embed="rId5">
                  <a:alphaModFix/>
                </a:blip>
                <a:srcRect/>
                <a:stretch/>
              </p:blipFill>
              <p:spPr>
                <a:xfrm rot="-5400000">
                  <a:off x="4165187" y="863714"/>
                  <a:ext cx="2441843" cy="1628218"/>
                </a:xfrm>
                <a:prstGeom prst="rect">
                  <a:avLst/>
                </a:prstGeom>
                <a:noFill/>
                <a:ln>
                  <a:noFill/>
                </a:ln>
              </p:spPr>
            </p:pic>
            <p:pic>
              <p:nvPicPr>
                <p:cNvPr id="652" name="Google Shape;652;p40" descr="Renal_Cell_Carcinoma.jpg"/>
                <p:cNvPicPr preferRelativeResize="0"/>
                <p:nvPr/>
              </p:nvPicPr>
              <p:blipFill rotWithShape="1">
                <a:blip r:embed="rId6">
                  <a:alphaModFix/>
                </a:blip>
                <a:srcRect/>
                <a:stretch/>
              </p:blipFill>
              <p:spPr>
                <a:xfrm rot="-5400000">
                  <a:off x="6021235" y="762141"/>
                  <a:ext cx="2441843" cy="1831384"/>
                </a:xfrm>
                <a:prstGeom prst="rect">
                  <a:avLst/>
                </a:prstGeom>
                <a:noFill/>
                <a:ln>
                  <a:noFill/>
                </a:ln>
              </p:spPr>
            </p:pic>
          </p:grpSp>
          <p:pic>
            <p:nvPicPr>
              <p:cNvPr id="653" name="Google Shape;653;p40" descr="Melanoma.jpg"/>
              <p:cNvPicPr preferRelativeResize="0"/>
              <p:nvPr/>
            </p:nvPicPr>
            <p:blipFill rotWithShape="1">
              <a:blip r:embed="rId7">
                <a:alphaModFix/>
              </a:blip>
              <a:srcRect/>
              <a:stretch/>
            </p:blipFill>
            <p:spPr>
              <a:xfrm rot="5400000">
                <a:off x="3161738" y="1599200"/>
                <a:ext cx="2198275" cy="1529000"/>
              </a:xfrm>
              <a:prstGeom prst="rect">
                <a:avLst/>
              </a:prstGeom>
              <a:noFill/>
              <a:ln>
                <a:noFill/>
              </a:ln>
            </p:spPr>
          </p:pic>
        </p:grpSp>
        <p:sp>
          <p:nvSpPr>
            <p:cNvPr id="654" name="Google Shape;654;p40"/>
            <p:cNvSpPr txBox="1"/>
            <p:nvPr/>
          </p:nvSpPr>
          <p:spPr>
            <a:xfrm>
              <a:off x="6653275" y="2872450"/>
              <a:ext cx="1249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i="1">
                  <a:solidFill>
                    <a:srgbClr val="7F7F7F"/>
                  </a:solidFill>
                </a:rPr>
                <a:t>Wikipedia</a:t>
              </a:r>
              <a:endParaRPr sz="700" i="1">
                <a:solidFill>
                  <a:srgbClr val="7F7F7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1"/>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Image-based profiling: use images to create signatures of genes, compounds and diseases</a:t>
            </a:r>
            <a:endParaRPr/>
          </a:p>
        </p:txBody>
      </p:sp>
      <p:pic>
        <p:nvPicPr>
          <p:cNvPr id="660" name="Google Shape;660;p41" descr="AS_09047_050428030001_O02f00d0_RGB.tif"/>
          <p:cNvPicPr preferRelativeResize="0"/>
          <p:nvPr/>
        </p:nvPicPr>
        <p:blipFill rotWithShape="1">
          <a:blip r:embed="rId3">
            <a:alphaModFix/>
          </a:blip>
          <a:srcRect l="-1" t="-1" r="39096" b="39096"/>
          <a:stretch/>
        </p:blipFill>
        <p:spPr>
          <a:xfrm>
            <a:off x="9308707" y="1587574"/>
            <a:ext cx="812905" cy="812902"/>
          </a:xfrm>
          <a:prstGeom prst="rect">
            <a:avLst/>
          </a:prstGeom>
          <a:noFill/>
          <a:ln>
            <a:noFill/>
          </a:ln>
        </p:spPr>
      </p:pic>
      <p:pic>
        <p:nvPicPr>
          <p:cNvPr id="661" name="Google Shape;661;p41" descr="AS_09047_050428030001_O07f00d0_RGB.tif"/>
          <p:cNvPicPr preferRelativeResize="0"/>
          <p:nvPr/>
        </p:nvPicPr>
        <p:blipFill rotWithShape="1">
          <a:blip r:embed="rId4">
            <a:alphaModFix/>
          </a:blip>
          <a:srcRect r="39196" b="39196"/>
          <a:stretch/>
        </p:blipFill>
        <p:spPr>
          <a:xfrm>
            <a:off x="9310057" y="2541364"/>
            <a:ext cx="811553" cy="811553"/>
          </a:xfrm>
          <a:prstGeom prst="rect">
            <a:avLst/>
          </a:prstGeom>
          <a:noFill/>
          <a:ln>
            <a:noFill/>
          </a:ln>
        </p:spPr>
      </p:pic>
      <p:pic>
        <p:nvPicPr>
          <p:cNvPr id="662" name="Google Shape;662;p41" descr="AS_09047_050428030001_O09f00d0_RGB.tif"/>
          <p:cNvPicPr preferRelativeResize="0"/>
          <p:nvPr/>
        </p:nvPicPr>
        <p:blipFill rotWithShape="1">
          <a:blip r:embed="rId5">
            <a:alphaModFix/>
          </a:blip>
          <a:srcRect t="39096" r="39095"/>
          <a:stretch/>
        </p:blipFill>
        <p:spPr>
          <a:xfrm>
            <a:off x="9310057" y="3482116"/>
            <a:ext cx="812905" cy="812905"/>
          </a:xfrm>
          <a:prstGeom prst="rect">
            <a:avLst/>
          </a:prstGeom>
          <a:noFill/>
          <a:ln>
            <a:noFill/>
          </a:ln>
        </p:spPr>
      </p:pic>
      <p:sp>
        <p:nvSpPr>
          <p:cNvPr id="663" name="Google Shape;663;p41"/>
          <p:cNvSpPr txBox="1"/>
          <p:nvPr/>
        </p:nvSpPr>
        <p:spPr>
          <a:xfrm>
            <a:off x="228600" y="4658100"/>
            <a:ext cx="9144000" cy="4566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SzPts val="900"/>
              <a:buFont typeface="Calibri"/>
              <a:buNone/>
            </a:pPr>
            <a:r>
              <a:rPr lang="en" sz="900" i="1">
                <a:latin typeface="Calibri"/>
                <a:ea typeface="Calibri"/>
                <a:cs typeface="Calibri"/>
                <a:sym typeface="Calibri"/>
              </a:rPr>
              <a:t>Gustafsdottir, et al. PLOS ONE 2013</a:t>
            </a:r>
            <a:endParaRPr sz="900"/>
          </a:p>
          <a:p>
            <a:pPr marL="25400" marR="38100" lvl="0" indent="0" algn="ctr" rtl="0">
              <a:spcBef>
                <a:spcPts val="0"/>
              </a:spcBef>
              <a:spcAft>
                <a:spcPts val="0"/>
              </a:spcAft>
              <a:buSzPts val="900"/>
              <a:buFont typeface="Calibri"/>
              <a:buNone/>
            </a:pPr>
            <a:r>
              <a:rPr lang="en" sz="900" i="1">
                <a:latin typeface="Calibri"/>
                <a:ea typeface="Calibri"/>
                <a:cs typeface="Calibri"/>
                <a:sym typeface="Calibri"/>
              </a:rPr>
              <a:t>Bray, et al. Nature Protocols 2016</a:t>
            </a:r>
            <a:endParaRPr sz="900" i="1">
              <a:latin typeface="Calibri"/>
              <a:ea typeface="Calibri"/>
              <a:cs typeface="Calibri"/>
              <a:sym typeface="Calibri"/>
            </a:endParaRPr>
          </a:p>
          <a:p>
            <a:pPr marL="25400" marR="38100" lvl="0" indent="0" algn="ctr" rtl="0">
              <a:spcBef>
                <a:spcPts val="0"/>
              </a:spcBef>
              <a:spcAft>
                <a:spcPts val="0"/>
              </a:spcAft>
              <a:buSzPts val="900"/>
              <a:buFont typeface="Calibri"/>
              <a:buNone/>
            </a:pPr>
            <a:r>
              <a:rPr lang="en" sz="900" i="1">
                <a:latin typeface="Calibri"/>
                <a:ea typeface="Calibri"/>
                <a:cs typeface="Calibri"/>
                <a:sym typeface="Calibri"/>
              </a:rPr>
              <a:t>Cimini, et al. Nature Protocols 2023 (in press)</a:t>
            </a:r>
            <a:endParaRPr sz="900" i="1">
              <a:latin typeface="Calibri"/>
              <a:ea typeface="Calibri"/>
              <a:cs typeface="Calibri"/>
              <a:sym typeface="Calibri"/>
            </a:endParaRPr>
          </a:p>
        </p:txBody>
      </p:sp>
      <p:grpSp>
        <p:nvGrpSpPr>
          <p:cNvPr id="664" name="Google Shape;664;p41"/>
          <p:cNvGrpSpPr/>
          <p:nvPr/>
        </p:nvGrpSpPr>
        <p:grpSpPr>
          <a:xfrm>
            <a:off x="655875" y="1660402"/>
            <a:ext cx="1181520" cy="3094165"/>
            <a:chOff x="655875" y="1660402"/>
            <a:chExt cx="1181520" cy="3094165"/>
          </a:xfrm>
        </p:grpSpPr>
        <p:pic>
          <p:nvPicPr>
            <p:cNvPr id="665" name="Google Shape;665;p41" descr="profiling-overview-crop copy.png"/>
            <p:cNvPicPr preferRelativeResize="0"/>
            <p:nvPr/>
          </p:nvPicPr>
          <p:blipFill rotWithShape="1">
            <a:blip r:embed="rId6">
              <a:alphaModFix/>
            </a:blip>
            <a:srcRect t="18681" r="81086" b="43215"/>
            <a:stretch/>
          </p:blipFill>
          <p:spPr>
            <a:xfrm>
              <a:off x="655875" y="1660402"/>
              <a:ext cx="1181520" cy="649253"/>
            </a:xfrm>
            <a:prstGeom prst="rect">
              <a:avLst/>
            </a:prstGeom>
            <a:noFill/>
            <a:ln>
              <a:noFill/>
            </a:ln>
          </p:spPr>
        </p:pic>
        <p:pic>
          <p:nvPicPr>
            <p:cNvPr id="666" name="Google Shape;666;p41" descr="profiling-overview-crop copy.png"/>
            <p:cNvPicPr preferRelativeResize="0"/>
            <p:nvPr/>
          </p:nvPicPr>
          <p:blipFill rotWithShape="1">
            <a:blip r:embed="rId6">
              <a:alphaModFix/>
            </a:blip>
            <a:srcRect t="18681" r="81086" b="43215"/>
            <a:stretch/>
          </p:blipFill>
          <p:spPr>
            <a:xfrm>
              <a:off x="655875" y="2755390"/>
              <a:ext cx="1181520" cy="649253"/>
            </a:xfrm>
            <a:prstGeom prst="rect">
              <a:avLst/>
            </a:prstGeom>
            <a:noFill/>
            <a:ln>
              <a:noFill/>
            </a:ln>
          </p:spPr>
        </p:pic>
        <p:pic>
          <p:nvPicPr>
            <p:cNvPr id="667" name="Google Shape;667;p41" descr="profiling-overview-crop copy.png"/>
            <p:cNvPicPr preferRelativeResize="0"/>
            <p:nvPr/>
          </p:nvPicPr>
          <p:blipFill rotWithShape="1">
            <a:blip r:embed="rId6">
              <a:alphaModFix/>
            </a:blip>
            <a:srcRect t="18681" r="81086" b="43215"/>
            <a:stretch/>
          </p:blipFill>
          <p:spPr>
            <a:xfrm>
              <a:off x="655875" y="3850378"/>
              <a:ext cx="1181520" cy="649253"/>
            </a:xfrm>
            <a:prstGeom prst="rect">
              <a:avLst/>
            </a:prstGeom>
            <a:noFill/>
            <a:ln>
              <a:noFill/>
            </a:ln>
          </p:spPr>
        </p:pic>
        <p:sp>
          <p:nvSpPr>
            <p:cNvPr id="668" name="Google Shape;668;p41"/>
            <p:cNvSpPr/>
            <p:nvPr/>
          </p:nvSpPr>
          <p:spPr>
            <a:xfrm>
              <a:off x="655878" y="2269892"/>
              <a:ext cx="1111800" cy="2850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100" b="1">
                  <a:solidFill>
                    <a:srgbClr val="5470E2"/>
                  </a:solidFill>
                  <a:latin typeface="Calibri"/>
                  <a:ea typeface="Calibri"/>
                  <a:cs typeface="Calibri"/>
                  <a:sym typeface="Calibri"/>
                </a:rPr>
                <a:t>Perturbation 1</a:t>
              </a:r>
              <a:endParaRPr sz="1100" b="1">
                <a:solidFill>
                  <a:srgbClr val="5470E2"/>
                </a:solidFill>
                <a:latin typeface="Calibri"/>
                <a:ea typeface="Calibri"/>
                <a:cs typeface="Calibri"/>
                <a:sym typeface="Calibri"/>
              </a:endParaRPr>
            </a:p>
          </p:txBody>
        </p:sp>
        <p:sp>
          <p:nvSpPr>
            <p:cNvPr id="669" name="Google Shape;669;p41"/>
            <p:cNvSpPr/>
            <p:nvPr/>
          </p:nvSpPr>
          <p:spPr>
            <a:xfrm>
              <a:off x="655878" y="3369729"/>
              <a:ext cx="1111800" cy="2850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100" b="1">
                  <a:solidFill>
                    <a:srgbClr val="5470E2"/>
                  </a:solidFill>
                  <a:latin typeface="Calibri"/>
                  <a:ea typeface="Calibri"/>
                  <a:cs typeface="Calibri"/>
                  <a:sym typeface="Calibri"/>
                </a:rPr>
                <a:t>Perturbation 2</a:t>
              </a:r>
              <a:endParaRPr sz="1100" b="1">
                <a:solidFill>
                  <a:srgbClr val="5470E2"/>
                </a:solidFill>
                <a:latin typeface="Calibri"/>
                <a:ea typeface="Calibri"/>
                <a:cs typeface="Calibri"/>
                <a:sym typeface="Calibri"/>
              </a:endParaRPr>
            </a:p>
          </p:txBody>
        </p:sp>
        <p:sp>
          <p:nvSpPr>
            <p:cNvPr id="670" name="Google Shape;670;p41"/>
            <p:cNvSpPr/>
            <p:nvPr/>
          </p:nvSpPr>
          <p:spPr>
            <a:xfrm>
              <a:off x="655878" y="4469567"/>
              <a:ext cx="1111800" cy="2850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100" b="1">
                  <a:solidFill>
                    <a:srgbClr val="5470E2"/>
                  </a:solidFill>
                  <a:latin typeface="Calibri"/>
                  <a:ea typeface="Calibri"/>
                  <a:cs typeface="Calibri"/>
                  <a:sym typeface="Calibri"/>
                </a:rPr>
                <a:t>Perturbation 3</a:t>
              </a:r>
              <a:endParaRPr sz="1100" b="1">
                <a:solidFill>
                  <a:srgbClr val="5470E2"/>
                </a:solidFill>
                <a:latin typeface="Calibri"/>
                <a:ea typeface="Calibri"/>
                <a:cs typeface="Calibri"/>
                <a:sym typeface="Calibri"/>
              </a:endParaRPr>
            </a:p>
          </p:txBody>
        </p:sp>
      </p:grpSp>
      <p:grpSp>
        <p:nvGrpSpPr>
          <p:cNvPr id="671" name="Google Shape;671;p41"/>
          <p:cNvGrpSpPr/>
          <p:nvPr/>
        </p:nvGrpSpPr>
        <p:grpSpPr>
          <a:xfrm>
            <a:off x="6301257" y="1311193"/>
            <a:ext cx="2676704" cy="3586194"/>
            <a:chOff x="9177357" y="1981553"/>
            <a:chExt cx="4045193" cy="5419667"/>
          </a:xfrm>
        </p:grpSpPr>
        <p:pic>
          <p:nvPicPr>
            <p:cNvPr id="672" name="Google Shape;672;p41"/>
            <p:cNvPicPr preferRelativeResize="0"/>
            <p:nvPr/>
          </p:nvPicPr>
          <p:blipFill rotWithShape="1">
            <a:blip r:embed="rId7">
              <a:alphaModFix/>
            </a:blip>
            <a:srcRect l="1999" t="7845" r="53460" b="19848"/>
            <a:stretch/>
          </p:blipFill>
          <p:spPr>
            <a:xfrm>
              <a:off x="9177357" y="1981553"/>
              <a:ext cx="3994585" cy="3242584"/>
            </a:xfrm>
            <a:prstGeom prst="rect">
              <a:avLst/>
            </a:prstGeom>
            <a:noFill/>
            <a:ln>
              <a:noFill/>
            </a:ln>
          </p:spPr>
        </p:pic>
        <p:sp>
          <p:nvSpPr>
            <p:cNvPr id="673" name="Google Shape;673;p41"/>
            <p:cNvSpPr txBox="1"/>
            <p:nvPr/>
          </p:nvSpPr>
          <p:spPr>
            <a:xfrm>
              <a:off x="9399350" y="5224120"/>
              <a:ext cx="3823200" cy="21771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700">
                  <a:solidFill>
                    <a:srgbClr val="000000"/>
                  </a:solidFill>
                  <a:latin typeface="Calibri"/>
                  <a:ea typeface="Calibri"/>
                  <a:cs typeface="Calibri"/>
                  <a:sym typeface="Calibri"/>
                </a:rPr>
                <a:t>measure</a:t>
              </a:r>
              <a:endParaRPr sz="1700">
                <a:latin typeface="Calibri"/>
                <a:ea typeface="Calibri"/>
                <a:cs typeface="Calibri"/>
                <a:sym typeface="Calibri"/>
              </a:endParaRPr>
            </a:p>
            <a:p>
              <a:pPr marL="0" marR="0" lvl="0" indent="0" algn="ctr" rtl="0">
                <a:spcBef>
                  <a:spcPts val="0"/>
                </a:spcBef>
                <a:spcAft>
                  <a:spcPts val="0"/>
                </a:spcAft>
                <a:buNone/>
              </a:pPr>
              <a:r>
                <a:rPr lang="en" sz="1700">
                  <a:solidFill>
                    <a:srgbClr val="000000"/>
                  </a:solidFill>
                  <a:latin typeface="Calibri"/>
                  <a:ea typeface="Calibri"/>
                  <a:cs typeface="Calibri"/>
                  <a:sym typeface="Calibri"/>
                </a:rPr>
                <a:t>similarities/ connections</a:t>
              </a:r>
              <a:r>
                <a:rPr lang="en" sz="1700">
                  <a:latin typeface="Calibri"/>
                  <a:ea typeface="Calibri"/>
                  <a:cs typeface="Calibri"/>
                  <a:sym typeface="Calibri"/>
                </a:rPr>
                <a:t> </a:t>
              </a:r>
              <a:endParaRPr sz="1700">
                <a:latin typeface="Calibri"/>
                <a:ea typeface="Calibri"/>
                <a:cs typeface="Calibri"/>
                <a:sym typeface="Calibri"/>
              </a:endParaRPr>
            </a:p>
            <a:p>
              <a:pPr marL="0" marR="0" lvl="0" indent="0" algn="ctr" rtl="0">
                <a:spcBef>
                  <a:spcPts val="0"/>
                </a:spcBef>
                <a:spcAft>
                  <a:spcPts val="0"/>
                </a:spcAft>
                <a:buNone/>
              </a:pPr>
              <a:r>
                <a:rPr lang="en" sz="1700">
                  <a:solidFill>
                    <a:schemeClr val="dk1"/>
                  </a:solidFill>
                  <a:latin typeface="Calibri"/>
                  <a:ea typeface="Calibri"/>
                  <a:cs typeface="Calibri"/>
                  <a:sym typeface="Calibri"/>
                </a:rPr>
                <a:t>to link </a:t>
              </a:r>
              <a:r>
                <a:rPr lang="en" sz="1700">
                  <a:solidFill>
                    <a:srgbClr val="0070C0"/>
                  </a:solidFill>
                  <a:latin typeface="Calibri"/>
                  <a:ea typeface="Calibri"/>
                  <a:cs typeface="Calibri"/>
                  <a:sym typeface="Calibri"/>
                </a:rPr>
                <a:t>drugs</a:t>
              </a:r>
              <a:r>
                <a:rPr lang="en" sz="1700">
                  <a:solidFill>
                    <a:schemeClr val="dk1"/>
                  </a:solidFill>
                  <a:latin typeface="Calibri"/>
                  <a:ea typeface="Calibri"/>
                  <a:cs typeface="Calibri"/>
                  <a:sym typeface="Calibri"/>
                </a:rPr>
                <a:t> to </a:t>
              </a:r>
              <a:r>
                <a:rPr lang="en" sz="1700">
                  <a:solidFill>
                    <a:srgbClr val="0070C0"/>
                  </a:solidFill>
                  <a:latin typeface="Calibri"/>
                  <a:ea typeface="Calibri"/>
                  <a:cs typeface="Calibri"/>
                  <a:sym typeface="Calibri"/>
                </a:rPr>
                <a:t>genes</a:t>
              </a:r>
              <a:r>
                <a:rPr lang="en" sz="1700">
                  <a:solidFill>
                    <a:schemeClr val="dk1"/>
                  </a:solidFill>
                  <a:latin typeface="Calibri"/>
                  <a:ea typeface="Calibri"/>
                  <a:cs typeface="Calibri"/>
                  <a:sym typeface="Calibri"/>
                </a:rPr>
                <a:t> to </a:t>
              </a:r>
              <a:r>
                <a:rPr lang="en" sz="1700">
                  <a:solidFill>
                    <a:srgbClr val="0070C0"/>
                  </a:solidFill>
                  <a:latin typeface="Calibri"/>
                  <a:ea typeface="Calibri"/>
                  <a:cs typeface="Calibri"/>
                  <a:sym typeface="Calibri"/>
                </a:rPr>
                <a:t>disease</a:t>
              </a:r>
              <a:r>
                <a:rPr lang="en" sz="1700">
                  <a:solidFill>
                    <a:schemeClr val="dk1"/>
                  </a:solidFill>
                  <a:latin typeface="Calibri"/>
                  <a:ea typeface="Calibri"/>
                  <a:cs typeface="Calibri"/>
                  <a:sym typeface="Calibri"/>
                </a:rPr>
                <a:t> states</a:t>
              </a:r>
              <a:endParaRPr sz="1700">
                <a:solidFill>
                  <a:schemeClr val="dk1"/>
                </a:solidFill>
                <a:latin typeface="Calibri"/>
                <a:ea typeface="Calibri"/>
                <a:cs typeface="Calibri"/>
                <a:sym typeface="Calibri"/>
              </a:endParaRPr>
            </a:p>
            <a:p>
              <a:pPr marL="0" marR="0" lvl="0" indent="0" algn="ctr" rtl="0">
                <a:spcBef>
                  <a:spcPts val="0"/>
                </a:spcBef>
                <a:spcAft>
                  <a:spcPts val="0"/>
                </a:spcAft>
                <a:buSzPts val="1100"/>
                <a:buNone/>
              </a:pPr>
              <a:r>
                <a:rPr lang="en" sz="1700">
                  <a:solidFill>
                    <a:schemeClr val="dk1"/>
                  </a:solidFill>
                  <a:latin typeface="Calibri"/>
                  <a:ea typeface="Calibri"/>
                  <a:cs typeface="Calibri"/>
                  <a:sym typeface="Calibri"/>
                </a:rPr>
                <a:t>and to predict</a:t>
              </a:r>
              <a:r>
                <a:rPr lang="en" sz="1700">
                  <a:solidFill>
                    <a:srgbClr val="0070C0"/>
                  </a:solidFill>
                  <a:latin typeface="Calibri"/>
                  <a:ea typeface="Calibri"/>
                  <a:cs typeface="Calibri"/>
                  <a:sym typeface="Calibri"/>
                </a:rPr>
                <a:t> assay outcomes</a:t>
              </a:r>
              <a:endParaRPr sz="1700">
                <a:solidFill>
                  <a:srgbClr val="0070C0"/>
                </a:solidFill>
                <a:latin typeface="Calibri"/>
                <a:ea typeface="Calibri"/>
                <a:cs typeface="Calibri"/>
                <a:sym typeface="Calibri"/>
              </a:endParaRPr>
            </a:p>
          </p:txBody>
        </p:sp>
      </p:grpSp>
      <p:grpSp>
        <p:nvGrpSpPr>
          <p:cNvPr id="674" name="Google Shape;674;p41"/>
          <p:cNvGrpSpPr/>
          <p:nvPr/>
        </p:nvGrpSpPr>
        <p:grpSpPr>
          <a:xfrm>
            <a:off x="1885314" y="936964"/>
            <a:ext cx="914686" cy="3777980"/>
            <a:chOff x="2503724" y="1415995"/>
            <a:chExt cx="1382328" cy="5709505"/>
          </a:xfrm>
        </p:grpSpPr>
        <p:pic>
          <p:nvPicPr>
            <p:cNvPr id="675" name="Google Shape;675;p41"/>
            <p:cNvPicPr preferRelativeResize="0"/>
            <p:nvPr/>
          </p:nvPicPr>
          <p:blipFill rotWithShape="1">
            <a:blip r:embed="rId8">
              <a:alphaModFix/>
            </a:blip>
            <a:srcRect l="3879" t="49054" r="78437"/>
            <a:stretch/>
          </p:blipFill>
          <p:spPr>
            <a:xfrm>
              <a:off x="2508724" y="2499579"/>
              <a:ext cx="1377328" cy="1393750"/>
            </a:xfrm>
            <a:prstGeom prst="rect">
              <a:avLst/>
            </a:prstGeom>
            <a:noFill/>
            <a:ln>
              <a:noFill/>
            </a:ln>
          </p:spPr>
        </p:pic>
        <p:pic>
          <p:nvPicPr>
            <p:cNvPr id="676" name="Google Shape;676;p41"/>
            <p:cNvPicPr preferRelativeResize="0"/>
            <p:nvPr/>
          </p:nvPicPr>
          <p:blipFill rotWithShape="1">
            <a:blip r:embed="rId8">
              <a:alphaModFix/>
            </a:blip>
            <a:srcRect l="20627" t="45534" r="61689" b="3520"/>
            <a:stretch/>
          </p:blipFill>
          <p:spPr>
            <a:xfrm>
              <a:off x="2508724" y="4082721"/>
              <a:ext cx="1377328" cy="1393750"/>
            </a:xfrm>
            <a:prstGeom prst="rect">
              <a:avLst/>
            </a:prstGeom>
            <a:noFill/>
            <a:ln>
              <a:noFill/>
            </a:ln>
          </p:spPr>
        </p:pic>
        <p:pic>
          <p:nvPicPr>
            <p:cNvPr id="677" name="Google Shape;677;p41"/>
            <p:cNvPicPr preferRelativeResize="0"/>
            <p:nvPr/>
          </p:nvPicPr>
          <p:blipFill rotWithShape="1">
            <a:blip r:embed="rId8">
              <a:alphaModFix/>
            </a:blip>
            <a:srcRect l="20797" t="2251" r="61519" b="46803"/>
            <a:stretch/>
          </p:blipFill>
          <p:spPr>
            <a:xfrm>
              <a:off x="2508724" y="5731751"/>
              <a:ext cx="1377328" cy="1393750"/>
            </a:xfrm>
            <a:prstGeom prst="rect">
              <a:avLst/>
            </a:prstGeom>
            <a:noFill/>
            <a:ln>
              <a:noFill/>
            </a:ln>
          </p:spPr>
        </p:pic>
        <p:sp>
          <p:nvSpPr>
            <p:cNvPr id="678" name="Google Shape;678;p41"/>
            <p:cNvSpPr txBox="1"/>
            <p:nvPr/>
          </p:nvSpPr>
          <p:spPr>
            <a:xfrm>
              <a:off x="2503724" y="1415995"/>
              <a:ext cx="1377489" cy="1233779"/>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300">
                  <a:solidFill>
                    <a:srgbClr val="000000"/>
                  </a:solidFill>
                  <a:latin typeface="Calibri"/>
                  <a:ea typeface="Calibri"/>
                  <a:cs typeface="Calibri"/>
                  <a:sym typeface="Calibri"/>
                </a:rPr>
                <a:t>Cell Painting assay</a:t>
              </a:r>
              <a:endParaRPr sz="900"/>
            </a:p>
            <a:p>
              <a:pPr marL="0" marR="0" lvl="0" indent="0" algn="ctr" rtl="0">
                <a:spcBef>
                  <a:spcPts val="0"/>
                </a:spcBef>
                <a:spcAft>
                  <a:spcPts val="0"/>
                </a:spcAft>
                <a:buNone/>
              </a:pPr>
              <a:r>
                <a:rPr lang="en" sz="1200" i="1">
                  <a:solidFill>
                    <a:srgbClr val="000000"/>
                  </a:solidFill>
                  <a:latin typeface="Calibri"/>
                  <a:ea typeface="Calibri"/>
                  <a:cs typeface="Calibri"/>
                  <a:sym typeface="Calibri"/>
                </a:rPr>
                <a:t>(6 dyes)</a:t>
              </a:r>
              <a:endParaRPr sz="900"/>
            </a:p>
          </p:txBody>
        </p:sp>
      </p:grpSp>
      <p:grpSp>
        <p:nvGrpSpPr>
          <p:cNvPr id="679" name="Google Shape;679;p41"/>
          <p:cNvGrpSpPr/>
          <p:nvPr/>
        </p:nvGrpSpPr>
        <p:grpSpPr>
          <a:xfrm>
            <a:off x="2948694" y="1424925"/>
            <a:ext cx="3093232" cy="3191012"/>
            <a:chOff x="4110767" y="2153431"/>
            <a:chExt cx="4674674" cy="4822445"/>
          </a:xfrm>
        </p:grpSpPr>
        <p:pic>
          <p:nvPicPr>
            <p:cNvPr id="680" name="Google Shape;680;p41"/>
            <p:cNvPicPr preferRelativeResize="0"/>
            <p:nvPr/>
          </p:nvPicPr>
          <p:blipFill rotWithShape="1">
            <a:blip r:embed="rId9">
              <a:alphaModFix/>
            </a:blip>
            <a:srcRect b="64818"/>
            <a:stretch/>
          </p:blipFill>
          <p:spPr>
            <a:xfrm>
              <a:off x="5425540" y="2499589"/>
              <a:ext cx="3352188" cy="1139035"/>
            </a:xfrm>
            <a:prstGeom prst="rect">
              <a:avLst/>
            </a:prstGeom>
            <a:noFill/>
            <a:ln>
              <a:noFill/>
            </a:ln>
          </p:spPr>
        </p:pic>
        <p:sp>
          <p:nvSpPr>
            <p:cNvPr id="681" name="Google Shape;681;p41"/>
            <p:cNvSpPr/>
            <p:nvPr/>
          </p:nvSpPr>
          <p:spPr>
            <a:xfrm>
              <a:off x="6151580" y="2153431"/>
              <a:ext cx="1586100" cy="3459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100" i="1">
                  <a:solidFill>
                    <a:schemeClr val="accent6"/>
                  </a:solidFill>
                  <a:latin typeface="Calibri"/>
                  <a:ea typeface="Calibri"/>
                  <a:cs typeface="Calibri"/>
                  <a:sym typeface="Calibri"/>
                </a:rPr>
                <a:t>&gt;1,000</a:t>
              </a:r>
              <a:r>
                <a:rPr lang="en" sz="900"/>
                <a:t> </a:t>
              </a:r>
              <a:r>
                <a:rPr lang="en" sz="1100" i="1">
                  <a:solidFill>
                    <a:schemeClr val="accent6"/>
                  </a:solidFill>
                  <a:latin typeface="Calibri"/>
                  <a:ea typeface="Calibri"/>
                  <a:cs typeface="Calibri"/>
                  <a:sym typeface="Calibri"/>
                </a:rPr>
                <a:t>features </a:t>
              </a:r>
              <a:endParaRPr sz="1100" i="1">
                <a:solidFill>
                  <a:schemeClr val="accent6"/>
                </a:solidFill>
                <a:latin typeface="Calibri"/>
                <a:ea typeface="Calibri"/>
                <a:cs typeface="Calibri"/>
                <a:sym typeface="Calibri"/>
              </a:endParaRPr>
            </a:p>
          </p:txBody>
        </p:sp>
        <p:cxnSp>
          <p:nvCxnSpPr>
            <p:cNvPr id="682" name="Google Shape;682;p41"/>
            <p:cNvCxnSpPr/>
            <p:nvPr/>
          </p:nvCxnSpPr>
          <p:spPr>
            <a:xfrm>
              <a:off x="7710409" y="2327018"/>
              <a:ext cx="298420" cy="0"/>
            </a:xfrm>
            <a:prstGeom prst="straightConnector1">
              <a:avLst/>
            </a:prstGeom>
            <a:noFill/>
            <a:ln w="25400" cap="flat" cmpd="sng">
              <a:solidFill>
                <a:schemeClr val="accent6"/>
              </a:solidFill>
              <a:prstDash val="solid"/>
              <a:miter lim="400000"/>
              <a:headEnd type="none" w="sm" len="sm"/>
              <a:tailEnd type="stealth" w="med" len="med"/>
            </a:ln>
          </p:spPr>
        </p:cxnSp>
        <p:sp>
          <p:nvSpPr>
            <p:cNvPr id="683" name="Google Shape;683;p41"/>
            <p:cNvSpPr/>
            <p:nvPr/>
          </p:nvSpPr>
          <p:spPr>
            <a:xfrm rot="-5400000">
              <a:off x="4613497" y="3052512"/>
              <a:ext cx="1217101" cy="430776"/>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100" i="1">
                  <a:solidFill>
                    <a:schemeClr val="accent6"/>
                  </a:solidFill>
                  <a:latin typeface="Calibri"/>
                  <a:ea typeface="Calibri"/>
                  <a:cs typeface="Calibri"/>
                  <a:sym typeface="Calibri"/>
                </a:rPr>
                <a:t>&gt;1,000 cells</a:t>
              </a:r>
              <a:endParaRPr sz="1100" i="1">
                <a:solidFill>
                  <a:schemeClr val="accent6"/>
                </a:solidFill>
                <a:latin typeface="Calibri"/>
                <a:ea typeface="Calibri"/>
                <a:cs typeface="Calibri"/>
                <a:sym typeface="Calibri"/>
              </a:endParaRPr>
            </a:p>
          </p:txBody>
        </p:sp>
        <p:cxnSp>
          <p:nvCxnSpPr>
            <p:cNvPr id="684" name="Google Shape;684;p41"/>
            <p:cNvCxnSpPr/>
            <p:nvPr/>
          </p:nvCxnSpPr>
          <p:spPr>
            <a:xfrm rot="10800000">
              <a:off x="5250468" y="2421174"/>
              <a:ext cx="0" cy="253356"/>
            </a:xfrm>
            <a:prstGeom prst="straightConnector1">
              <a:avLst/>
            </a:prstGeom>
            <a:noFill/>
            <a:ln w="25400" cap="flat" cmpd="sng">
              <a:solidFill>
                <a:schemeClr val="accent6"/>
              </a:solidFill>
              <a:prstDash val="solid"/>
              <a:miter lim="400000"/>
              <a:headEnd type="none" w="sm" len="sm"/>
              <a:tailEnd type="stealth" w="med" len="med"/>
            </a:ln>
          </p:spPr>
        </p:cxnSp>
        <p:sp>
          <p:nvSpPr>
            <p:cNvPr id="685" name="Google Shape;685;p41"/>
            <p:cNvSpPr/>
            <p:nvPr/>
          </p:nvSpPr>
          <p:spPr>
            <a:xfrm>
              <a:off x="4175492" y="2997434"/>
              <a:ext cx="749422" cy="432550"/>
            </a:xfrm>
            <a:prstGeom prst="rightArrow">
              <a:avLst>
                <a:gd name="adj1" fmla="val 38544"/>
                <a:gd name="adj2" fmla="val 52864"/>
              </a:avLst>
            </a:prstGeom>
            <a:solidFill>
              <a:schemeClr val="dk1"/>
            </a:solidFill>
            <a:ln>
              <a:noFill/>
            </a:ln>
            <a:effectLst>
              <a:outerShdw blurRad="38100" dist="25400" dir="5400000" rotWithShape="0">
                <a:srgbClr val="00000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sp>
          <p:nvSpPr>
            <p:cNvPr id="686" name="Google Shape;686;p41"/>
            <p:cNvSpPr txBox="1"/>
            <p:nvPr/>
          </p:nvSpPr>
          <p:spPr>
            <a:xfrm>
              <a:off x="4110767" y="2153449"/>
              <a:ext cx="910165" cy="788809"/>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100" i="1">
                  <a:solidFill>
                    <a:srgbClr val="000000"/>
                  </a:solidFill>
                  <a:latin typeface="Calibri"/>
                  <a:ea typeface="Calibri"/>
                  <a:cs typeface="Calibri"/>
                  <a:sym typeface="Calibri"/>
                </a:rPr>
                <a:t>image analysis</a:t>
              </a:r>
              <a:endParaRPr sz="900"/>
            </a:p>
          </p:txBody>
        </p:sp>
        <p:sp>
          <p:nvSpPr>
            <p:cNvPr id="687" name="Google Shape;687;p41"/>
            <p:cNvSpPr/>
            <p:nvPr/>
          </p:nvSpPr>
          <p:spPr>
            <a:xfrm>
              <a:off x="6453823" y="2872439"/>
              <a:ext cx="1164585" cy="436808"/>
            </a:xfrm>
            <a:prstGeom prst="rect">
              <a:avLst/>
            </a:prstGeom>
            <a:solidFill>
              <a:schemeClr val="lt1">
                <a:alpha val="89800"/>
              </a:schemeClr>
            </a:solid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200" b="1">
                  <a:solidFill>
                    <a:srgbClr val="5470E2"/>
                  </a:solidFill>
                  <a:latin typeface="Calibri"/>
                  <a:ea typeface="Calibri"/>
                  <a:cs typeface="Calibri"/>
                  <a:sym typeface="Calibri"/>
                </a:rPr>
                <a:t>Profile 1</a:t>
              </a:r>
              <a:endParaRPr sz="1200">
                <a:solidFill>
                  <a:srgbClr val="5470E2"/>
                </a:solidFill>
                <a:latin typeface="Calibri"/>
                <a:ea typeface="Calibri"/>
                <a:cs typeface="Calibri"/>
                <a:sym typeface="Calibri"/>
              </a:endParaRPr>
            </a:p>
          </p:txBody>
        </p:sp>
        <p:pic>
          <p:nvPicPr>
            <p:cNvPr id="688" name="Google Shape;688;p41"/>
            <p:cNvPicPr preferRelativeResize="0"/>
            <p:nvPr/>
          </p:nvPicPr>
          <p:blipFill rotWithShape="1">
            <a:blip r:embed="rId9">
              <a:alphaModFix/>
            </a:blip>
            <a:srcRect t="38580" b="32123"/>
            <a:stretch/>
          </p:blipFill>
          <p:spPr>
            <a:xfrm>
              <a:off x="5425540" y="4250402"/>
              <a:ext cx="3348002" cy="1069211"/>
            </a:xfrm>
            <a:prstGeom prst="rect">
              <a:avLst/>
            </a:prstGeom>
            <a:noFill/>
            <a:ln>
              <a:noFill/>
            </a:ln>
          </p:spPr>
        </p:pic>
        <p:pic>
          <p:nvPicPr>
            <p:cNvPr id="689" name="Google Shape;689;p41"/>
            <p:cNvPicPr preferRelativeResize="0"/>
            <p:nvPr/>
          </p:nvPicPr>
          <p:blipFill rotWithShape="1">
            <a:blip r:embed="rId9">
              <a:alphaModFix/>
            </a:blip>
            <a:srcRect t="72912"/>
            <a:stretch/>
          </p:blipFill>
          <p:spPr>
            <a:xfrm>
              <a:off x="5437439" y="5950462"/>
              <a:ext cx="3348002" cy="1025413"/>
            </a:xfrm>
            <a:prstGeom prst="rect">
              <a:avLst/>
            </a:prstGeom>
            <a:noFill/>
            <a:ln>
              <a:noFill/>
            </a:ln>
          </p:spPr>
        </p:pic>
        <p:sp>
          <p:nvSpPr>
            <p:cNvPr id="690" name="Google Shape;690;p41"/>
            <p:cNvSpPr/>
            <p:nvPr/>
          </p:nvSpPr>
          <p:spPr>
            <a:xfrm>
              <a:off x="6453823" y="4594543"/>
              <a:ext cx="1164600" cy="436800"/>
            </a:xfrm>
            <a:prstGeom prst="rect">
              <a:avLst/>
            </a:prstGeom>
            <a:solidFill>
              <a:schemeClr val="lt1">
                <a:alpha val="89800"/>
              </a:schemeClr>
            </a:solid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200" b="1">
                  <a:solidFill>
                    <a:srgbClr val="5470E2"/>
                  </a:solidFill>
                  <a:latin typeface="Calibri"/>
                  <a:ea typeface="Calibri"/>
                  <a:cs typeface="Calibri"/>
                  <a:sym typeface="Calibri"/>
                </a:rPr>
                <a:t>Profile 2</a:t>
              </a:r>
              <a:endParaRPr sz="1200">
                <a:solidFill>
                  <a:srgbClr val="5470E2"/>
                </a:solidFill>
                <a:latin typeface="Calibri"/>
                <a:ea typeface="Calibri"/>
                <a:cs typeface="Calibri"/>
                <a:sym typeface="Calibri"/>
              </a:endParaRPr>
            </a:p>
          </p:txBody>
        </p:sp>
        <p:sp>
          <p:nvSpPr>
            <p:cNvPr id="691" name="Google Shape;691;p41"/>
            <p:cNvSpPr/>
            <p:nvPr/>
          </p:nvSpPr>
          <p:spPr>
            <a:xfrm>
              <a:off x="6453823" y="6254439"/>
              <a:ext cx="1164600" cy="436800"/>
            </a:xfrm>
            <a:prstGeom prst="rect">
              <a:avLst/>
            </a:prstGeom>
            <a:solidFill>
              <a:schemeClr val="lt1">
                <a:alpha val="89800"/>
              </a:schemeClr>
            </a:solid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200" b="1">
                  <a:solidFill>
                    <a:srgbClr val="5470E2"/>
                  </a:solidFill>
                  <a:latin typeface="Calibri"/>
                  <a:ea typeface="Calibri"/>
                  <a:cs typeface="Calibri"/>
                  <a:sym typeface="Calibri"/>
                </a:rPr>
                <a:t>Profile 3</a:t>
              </a:r>
              <a:endParaRPr sz="1200">
                <a:solidFill>
                  <a:srgbClr val="5470E2"/>
                </a:solidFill>
                <a:latin typeface="Calibri"/>
                <a:ea typeface="Calibri"/>
                <a:cs typeface="Calibri"/>
                <a:sym typeface="Calibri"/>
              </a:endParaRPr>
            </a:p>
          </p:txBody>
        </p:sp>
        <p:sp>
          <p:nvSpPr>
            <p:cNvPr id="692" name="Google Shape;692;p41"/>
            <p:cNvSpPr/>
            <p:nvPr/>
          </p:nvSpPr>
          <p:spPr>
            <a:xfrm>
              <a:off x="4178171" y="4540446"/>
              <a:ext cx="749422" cy="432550"/>
            </a:xfrm>
            <a:prstGeom prst="rightArrow">
              <a:avLst>
                <a:gd name="adj1" fmla="val 38544"/>
                <a:gd name="adj2" fmla="val 52864"/>
              </a:avLst>
            </a:prstGeom>
            <a:solidFill>
              <a:schemeClr val="dk1"/>
            </a:solidFill>
            <a:ln>
              <a:noFill/>
            </a:ln>
            <a:effectLst>
              <a:outerShdw blurRad="38100" dist="25400" dir="5400000" rotWithShape="0">
                <a:srgbClr val="00000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sp>
          <p:nvSpPr>
            <p:cNvPr id="693" name="Google Shape;693;p41"/>
            <p:cNvSpPr/>
            <p:nvPr/>
          </p:nvSpPr>
          <p:spPr>
            <a:xfrm>
              <a:off x="4175492" y="6199637"/>
              <a:ext cx="749422" cy="432550"/>
            </a:xfrm>
            <a:prstGeom prst="rightArrow">
              <a:avLst>
                <a:gd name="adj1" fmla="val 38544"/>
                <a:gd name="adj2" fmla="val 52864"/>
              </a:avLst>
            </a:prstGeom>
            <a:solidFill>
              <a:schemeClr val="dk1"/>
            </a:solidFill>
            <a:ln>
              <a:noFill/>
            </a:ln>
            <a:effectLst>
              <a:outerShdw blurRad="38100" dist="25400" dir="5400000" rotWithShape="0">
                <a:srgbClr val="00000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grpSp>
      <p:grpSp>
        <p:nvGrpSpPr>
          <p:cNvPr id="694" name="Google Shape;694;p41"/>
          <p:cNvGrpSpPr/>
          <p:nvPr/>
        </p:nvGrpSpPr>
        <p:grpSpPr>
          <a:xfrm>
            <a:off x="-609612" y="1680788"/>
            <a:ext cx="530500" cy="2872525"/>
            <a:chOff x="123213" y="1660400"/>
            <a:chExt cx="530500" cy="2872525"/>
          </a:xfrm>
        </p:grpSpPr>
        <p:pic>
          <p:nvPicPr>
            <p:cNvPr id="695" name="Google Shape;695;p41"/>
            <p:cNvPicPr preferRelativeResize="0"/>
            <p:nvPr/>
          </p:nvPicPr>
          <p:blipFill rotWithShape="1">
            <a:blip r:embed="rId10">
              <a:alphaModFix/>
            </a:blip>
            <a:srcRect r="74678" b="16205"/>
            <a:stretch/>
          </p:blipFill>
          <p:spPr>
            <a:xfrm>
              <a:off x="130150" y="1660400"/>
              <a:ext cx="516624" cy="679100"/>
            </a:xfrm>
            <a:prstGeom prst="rect">
              <a:avLst/>
            </a:prstGeom>
            <a:noFill/>
            <a:ln>
              <a:noFill/>
            </a:ln>
          </p:spPr>
        </p:pic>
        <p:pic>
          <p:nvPicPr>
            <p:cNvPr id="696" name="Google Shape;696;p41"/>
            <p:cNvPicPr preferRelativeResize="0"/>
            <p:nvPr/>
          </p:nvPicPr>
          <p:blipFill rotWithShape="1">
            <a:blip r:embed="rId10">
              <a:alphaModFix/>
            </a:blip>
            <a:srcRect l="73998" b="15860"/>
            <a:stretch/>
          </p:blipFill>
          <p:spPr>
            <a:xfrm>
              <a:off x="123213" y="3851025"/>
              <a:ext cx="530500" cy="681900"/>
            </a:xfrm>
            <a:prstGeom prst="rect">
              <a:avLst/>
            </a:prstGeom>
            <a:noFill/>
            <a:ln>
              <a:noFill/>
            </a:ln>
          </p:spPr>
        </p:pic>
        <p:pic>
          <p:nvPicPr>
            <p:cNvPr id="697" name="Google Shape;697;p41"/>
            <p:cNvPicPr preferRelativeResize="0"/>
            <p:nvPr/>
          </p:nvPicPr>
          <p:blipFill rotWithShape="1">
            <a:blip r:embed="rId10">
              <a:alphaModFix/>
            </a:blip>
            <a:srcRect l="48959" r="25720" b="15860"/>
            <a:stretch/>
          </p:blipFill>
          <p:spPr>
            <a:xfrm>
              <a:off x="130150" y="2739075"/>
              <a:ext cx="516624" cy="6819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4"/>
                                        </p:tgtEl>
                                        <p:attrNameLst>
                                          <p:attrName>style.visibility</p:attrName>
                                        </p:attrNameLst>
                                      </p:cBhvr>
                                      <p:to>
                                        <p:strVal val="visible"/>
                                      </p:to>
                                    </p:set>
                                    <p:animEffect transition="in" filter="fade">
                                      <p:cBhvr>
                                        <p:cTn id="7" dur="1000"/>
                                        <p:tgtEl>
                                          <p:spTgt spid="6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4"/>
                                        </p:tgtEl>
                                        <p:attrNameLst>
                                          <p:attrName>style.visibility</p:attrName>
                                        </p:attrNameLst>
                                      </p:cBhvr>
                                      <p:to>
                                        <p:strVal val="visible"/>
                                      </p:to>
                                    </p:set>
                                    <p:animEffect transition="in" filter="fade">
                                      <p:cBhvr>
                                        <p:cTn id="12" dur="1000"/>
                                        <p:tgtEl>
                                          <p:spTgt spid="6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4"/>
                                        </p:tgtEl>
                                        <p:attrNameLst>
                                          <p:attrName>style.visibility</p:attrName>
                                        </p:attrNameLst>
                                      </p:cBhvr>
                                      <p:to>
                                        <p:strVal val="visible"/>
                                      </p:to>
                                    </p:set>
                                    <p:animEffect transition="in" filter="fade">
                                      <p:cBhvr>
                                        <p:cTn id="17" dur="1000"/>
                                        <p:tgtEl>
                                          <p:spTgt spid="6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9"/>
                                        </p:tgtEl>
                                        <p:attrNameLst>
                                          <p:attrName>style.visibility</p:attrName>
                                        </p:attrNameLst>
                                      </p:cBhvr>
                                      <p:to>
                                        <p:strVal val="visible"/>
                                      </p:to>
                                    </p:set>
                                    <p:animEffect transition="in" filter="fade">
                                      <p:cBhvr>
                                        <p:cTn id="22" dur="1000"/>
                                        <p:tgtEl>
                                          <p:spTgt spid="6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1"/>
                                        </p:tgtEl>
                                        <p:attrNameLst>
                                          <p:attrName>style.visibility</p:attrName>
                                        </p:attrNameLst>
                                      </p:cBhvr>
                                      <p:to>
                                        <p:strVal val="visible"/>
                                      </p:to>
                                    </p:set>
                                    <p:animEffect transition="in" filter="fade">
                                      <p:cBhvr>
                                        <p:cTn id="27" dur="10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2"/>
          <p:cNvSpPr txBox="1">
            <a:spLocks noGrp="1"/>
          </p:cNvSpPr>
          <p:nvPr>
            <p:ph type="title"/>
          </p:nvPr>
        </p:nvSpPr>
        <p:spPr>
          <a:xfrm>
            <a:off x="0" y="0"/>
            <a:ext cx="74991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What is image-based profiling via Cell Painting?</a:t>
            </a:r>
            <a:endParaRPr/>
          </a:p>
        </p:txBody>
      </p:sp>
      <p:sp>
        <p:nvSpPr>
          <p:cNvPr id="703" name="Google Shape;703;p42"/>
          <p:cNvSpPr txBox="1"/>
          <p:nvPr/>
        </p:nvSpPr>
        <p:spPr>
          <a:xfrm>
            <a:off x="137075" y="4369175"/>
            <a:ext cx="5953800" cy="21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Cell Painting: 6 stains imaged in 5 channels reveal 8 cellular components</a:t>
            </a:r>
            <a:endParaRPr/>
          </a:p>
        </p:txBody>
      </p:sp>
      <p:pic>
        <p:nvPicPr>
          <p:cNvPr id="704" name="Google Shape;704;p42"/>
          <p:cNvPicPr preferRelativeResize="0"/>
          <p:nvPr/>
        </p:nvPicPr>
        <p:blipFill rotWithShape="1">
          <a:blip r:embed="rId3">
            <a:alphaModFix/>
          </a:blip>
          <a:srcRect/>
          <a:stretch/>
        </p:blipFill>
        <p:spPr>
          <a:xfrm>
            <a:off x="217775" y="542175"/>
            <a:ext cx="1822028" cy="1877175"/>
          </a:xfrm>
          <a:prstGeom prst="rect">
            <a:avLst/>
          </a:prstGeom>
          <a:noFill/>
          <a:ln>
            <a:noFill/>
          </a:ln>
        </p:spPr>
      </p:pic>
      <p:pic>
        <p:nvPicPr>
          <p:cNvPr id="705" name="Google Shape;705;p42"/>
          <p:cNvPicPr preferRelativeResize="0"/>
          <p:nvPr/>
        </p:nvPicPr>
        <p:blipFill rotWithShape="1">
          <a:blip r:embed="rId4">
            <a:alphaModFix/>
          </a:blip>
          <a:srcRect/>
          <a:stretch/>
        </p:blipFill>
        <p:spPr>
          <a:xfrm>
            <a:off x="2134425" y="542182"/>
            <a:ext cx="1822025" cy="1877173"/>
          </a:xfrm>
          <a:prstGeom prst="rect">
            <a:avLst/>
          </a:prstGeom>
          <a:noFill/>
          <a:ln>
            <a:noFill/>
          </a:ln>
        </p:spPr>
      </p:pic>
      <p:pic>
        <p:nvPicPr>
          <p:cNvPr id="706" name="Google Shape;706;p42"/>
          <p:cNvPicPr preferRelativeResize="0"/>
          <p:nvPr/>
        </p:nvPicPr>
        <p:blipFill rotWithShape="1">
          <a:blip r:embed="rId5">
            <a:alphaModFix/>
          </a:blip>
          <a:srcRect/>
          <a:stretch/>
        </p:blipFill>
        <p:spPr>
          <a:xfrm>
            <a:off x="217775" y="2491997"/>
            <a:ext cx="1822025" cy="1877178"/>
          </a:xfrm>
          <a:prstGeom prst="rect">
            <a:avLst/>
          </a:prstGeom>
          <a:noFill/>
          <a:ln>
            <a:noFill/>
          </a:ln>
        </p:spPr>
      </p:pic>
      <p:pic>
        <p:nvPicPr>
          <p:cNvPr id="707" name="Google Shape;707;p42"/>
          <p:cNvPicPr preferRelativeResize="0"/>
          <p:nvPr/>
        </p:nvPicPr>
        <p:blipFill rotWithShape="1">
          <a:blip r:embed="rId6">
            <a:alphaModFix/>
          </a:blip>
          <a:srcRect/>
          <a:stretch/>
        </p:blipFill>
        <p:spPr>
          <a:xfrm>
            <a:off x="2126775" y="2492000"/>
            <a:ext cx="1822025" cy="1877189"/>
          </a:xfrm>
          <a:prstGeom prst="rect">
            <a:avLst/>
          </a:prstGeom>
          <a:noFill/>
          <a:ln>
            <a:noFill/>
          </a:ln>
        </p:spPr>
      </p:pic>
      <p:pic>
        <p:nvPicPr>
          <p:cNvPr id="708" name="Google Shape;708;p42"/>
          <p:cNvPicPr preferRelativeResize="0"/>
          <p:nvPr/>
        </p:nvPicPr>
        <p:blipFill rotWithShape="1">
          <a:blip r:embed="rId7">
            <a:alphaModFix/>
          </a:blip>
          <a:srcRect/>
          <a:stretch/>
        </p:blipFill>
        <p:spPr>
          <a:xfrm>
            <a:off x="4051076" y="542181"/>
            <a:ext cx="1822025" cy="1877173"/>
          </a:xfrm>
          <a:prstGeom prst="rect">
            <a:avLst/>
          </a:prstGeom>
          <a:noFill/>
          <a:ln>
            <a:noFill/>
          </a:ln>
        </p:spPr>
      </p:pic>
      <p:sp>
        <p:nvSpPr>
          <p:cNvPr id="709" name="Google Shape;709;p42"/>
          <p:cNvSpPr txBox="1"/>
          <p:nvPr/>
        </p:nvSpPr>
        <p:spPr>
          <a:xfrm>
            <a:off x="273475" y="2141900"/>
            <a:ext cx="666900" cy="2241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Clr>
                <a:schemeClr val="lt1"/>
              </a:buClr>
              <a:buSzPts val="1100"/>
              <a:buFont typeface="Calibri"/>
              <a:buNone/>
            </a:pPr>
            <a:r>
              <a:rPr lang="en" sz="1100">
                <a:solidFill>
                  <a:schemeClr val="lt1"/>
                </a:solidFill>
                <a:latin typeface="Calibri"/>
                <a:ea typeface="Calibri"/>
                <a:cs typeface="Calibri"/>
                <a:sym typeface="Calibri"/>
              </a:rPr>
              <a:t>Nucleus</a:t>
            </a:r>
            <a:endParaRPr sz="900"/>
          </a:p>
        </p:txBody>
      </p:sp>
      <p:sp>
        <p:nvSpPr>
          <p:cNvPr id="710" name="Google Shape;710;p42"/>
          <p:cNvSpPr txBox="1"/>
          <p:nvPr/>
        </p:nvSpPr>
        <p:spPr>
          <a:xfrm>
            <a:off x="2210623" y="2172600"/>
            <a:ext cx="490800" cy="2241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Clr>
                <a:schemeClr val="lt1"/>
              </a:buClr>
              <a:buSzPts val="1100"/>
              <a:buFont typeface="Calibri"/>
              <a:buNone/>
            </a:pPr>
            <a:r>
              <a:rPr lang="en" sz="1100">
                <a:solidFill>
                  <a:schemeClr val="lt1"/>
                </a:solidFill>
                <a:latin typeface="Calibri"/>
                <a:ea typeface="Calibri"/>
                <a:cs typeface="Calibri"/>
                <a:sym typeface="Calibri"/>
              </a:rPr>
              <a:t>ER</a:t>
            </a:r>
            <a:endParaRPr sz="900"/>
          </a:p>
        </p:txBody>
      </p:sp>
      <p:sp>
        <p:nvSpPr>
          <p:cNvPr id="711" name="Google Shape;711;p42"/>
          <p:cNvSpPr txBox="1"/>
          <p:nvPr/>
        </p:nvSpPr>
        <p:spPr>
          <a:xfrm>
            <a:off x="2278174" y="4090150"/>
            <a:ext cx="942000" cy="2241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Clr>
                <a:schemeClr val="lt1"/>
              </a:buClr>
              <a:buSzPts val="1100"/>
              <a:buFont typeface="Calibri"/>
              <a:buNone/>
            </a:pPr>
            <a:r>
              <a:rPr lang="en" sz="1100">
                <a:solidFill>
                  <a:schemeClr val="lt1"/>
                </a:solidFill>
                <a:latin typeface="Calibri"/>
                <a:ea typeface="Calibri"/>
                <a:cs typeface="Calibri"/>
                <a:sym typeface="Calibri"/>
              </a:rPr>
              <a:t>Mitochondria</a:t>
            </a:r>
            <a:endParaRPr sz="900"/>
          </a:p>
        </p:txBody>
      </p:sp>
      <p:sp>
        <p:nvSpPr>
          <p:cNvPr id="712" name="Google Shape;712;p42"/>
          <p:cNvSpPr txBox="1"/>
          <p:nvPr/>
        </p:nvSpPr>
        <p:spPr>
          <a:xfrm>
            <a:off x="273475" y="4090150"/>
            <a:ext cx="1635300" cy="224100"/>
          </a:xfrm>
          <a:prstGeom prst="rect">
            <a:avLst/>
          </a:prstGeom>
          <a:noFill/>
          <a:ln>
            <a:noFill/>
          </a:ln>
        </p:spPr>
        <p:txBody>
          <a:bodyPr spcFirstLastPara="1" wrap="square" lIns="60500" tIns="30250" rIns="60500" bIns="30250" anchor="t" anchorCtr="0">
            <a:noAutofit/>
          </a:bodyPr>
          <a:lstStyle/>
          <a:p>
            <a:pPr marL="0" marR="0" lvl="0" indent="0" algn="l" rtl="0">
              <a:spcBef>
                <a:spcPts val="0"/>
              </a:spcBef>
              <a:spcAft>
                <a:spcPts val="0"/>
              </a:spcAft>
              <a:buClr>
                <a:schemeClr val="lt1"/>
              </a:buClr>
              <a:buSzPts val="1100"/>
              <a:buFont typeface="Calibri"/>
              <a:buNone/>
            </a:pPr>
            <a:r>
              <a:rPr lang="en" sz="1100">
                <a:solidFill>
                  <a:schemeClr val="lt1"/>
                </a:solidFill>
                <a:latin typeface="Calibri"/>
                <a:ea typeface="Calibri"/>
                <a:cs typeface="Calibri"/>
                <a:sym typeface="Calibri"/>
              </a:rPr>
              <a:t>Actin/Golgi/PM</a:t>
            </a:r>
            <a:endParaRPr sz="900"/>
          </a:p>
        </p:txBody>
      </p:sp>
      <p:sp>
        <p:nvSpPr>
          <p:cNvPr id="713" name="Google Shape;713;p42"/>
          <p:cNvSpPr txBox="1"/>
          <p:nvPr/>
        </p:nvSpPr>
        <p:spPr>
          <a:xfrm>
            <a:off x="4203475" y="2141900"/>
            <a:ext cx="1433100" cy="224100"/>
          </a:xfrm>
          <a:prstGeom prst="rect">
            <a:avLst/>
          </a:prstGeom>
          <a:noFill/>
          <a:ln>
            <a:noFill/>
          </a:ln>
        </p:spPr>
        <p:txBody>
          <a:bodyPr spcFirstLastPara="1" wrap="square" lIns="60500" tIns="30250" rIns="60500" bIns="30250" anchor="t" anchorCtr="0">
            <a:noAutofit/>
          </a:bodyPr>
          <a:lstStyle/>
          <a:p>
            <a:pPr marL="0" marR="0" lvl="0" indent="0" algn="l" rtl="0">
              <a:spcBef>
                <a:spcPts val="0"/>
              </a:spcBef>
              <a:spcAft>
                <a:spcPts val="0"/>
              </a:spcAft>
              <a:buNone/>
            </a:pPr>
            <a:r>
              <a:rPr lang="en" sz="1100">
                <a:solidFill>
                  <a:schemeClr val="lt1"/>
                </a:solidFill>
                <a:latin typeface="Calibri"/>
                <a:ea typeface="Calibri"/>
                <a:cs typeface="Calibri"/>
                <a:sym typeface="Calibri"/>
              </a:rPr>
              <a:t>Nucleoli/cyto RNA</a:t>
            </a:r>
            <a:endParaRPr sz="900"/>
          </a:p>
          <a:p>
            <a:pPr marL="0" marR="0" lvl="0" indent="0" algn="l" rtl="0">
              <a:spcBef>
                <a:spcPts val="0"/>
              </a:spcBef>
              <a:spcAft>
                <a:spcPts val="0"/>
              </a:spcAft>
              <a:buSzPts val="1100"/>
              <a:buFont typeface="Calibri"/>
              <a:buNone/>
            </a:pPr>
            <a:endParaRPr sz="1100">
              <a:solidFill>
                <a:schemeClr val="lt1"/>
              </a:solidFill>
              <a:latin typeface="Calibri"/>
              <a:ea typeface="Calibri"/>
              <a:cs typeface="Calibri"/>
              <a:sym typeface="Calibri"/>
            </a:endParaRPr>
          </a:p>
        </p:txBody>
      </p:sp>
      <p:pic>
        <p:nvPicPr>
          <p:cNvPr id="714" name="Google Shape;714;p42"/>
          <p:cNvPicPr preferRelativeResize="0"/>
          <p:nvPr/>
        </p:nvPicPr>
        <p:blipFill rotWithShape="1">
          <a:blip r:embed="rId8">
            <a:alphaModFix/>
          </a:blip>
          <a:srcRect l="67787" t="48751" r="1443" b="7762"/>
          <a:stretch/>
        </p:blipFill>
        <p:spPr>
          <a:xfrm>
            <a:off x="4025000" y="2497600"/>
            <a:ext cx="1896956" cy="1877175"/>
          </a:xfrm>
          <a:prstGeom prst="rect">
            <a:avLst/>
          </a:prstGeom>
          <a:noFill/>
          <a:ln>
            <a:noFill/>
          </a:ln>
        </p:spPr>
      </p:pic>
      <p:sp>
        <p:nvSpPr>
          <p:cNvPr id="715" name="Google Shape;715;p42"/>
          <p:cNvSpPr txBox="1"/>
          <p:nvPr/>
        </p:nvSpPr>
        <p:spPr>
          <a:xfrm>
            <a:off x="9207875" y="2455400"/>
            <a:ext cx="3000000" cy="244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600">
                <a:solidFill>
                  <a:schemeClr val="dk1"/>
                </a:solidFill>
                <a:latin typeface="Calibri"/>
                <a:ea typeface="Calibri"/>
                <a:cs typeface="Calibri"/>
                <a:sym typeface="Calibri"/>
              </a:rPr>
              <a:t>Example: match a drug to a CRISPR knockout to confirm a drug’s target</a:t>
            </a:r>
            <a:endParaRPr sz="16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600">
                <a:solidFill>
                  <a:schemeClr val="dk1"/>
                </a:solidFill>
                <a:latin typeface="Calibri"/>
                <a:ea typeface="Calibri"/>
                <a:cs typeface="Calibri"/>
                <a:sym typeface="Calibri"/>
              </a:rPr>
              <a:t>Example: identify a signature in diseased patient cell lines and screen drugs to revert it</a:t>
            </a:r>
            <a:endParaRPr sz="1600">
              <a:solidFill>
                <a:schemeClr val="dk1"/>
              </a:solidFill>
              <a:latin typeface="Calibri"/>
              <a:ea typeface="Calibri"/>
              <a:cs typeface="Calibri"/>
              <a:sym typeface="Calibri"/>
            </a:endParaRPr>
          </a:p>
        </p:txBody>
      </p:sp>
      <p:sp>
        <p:nvSpPr>
          <p:cNvPr id="716" name="Google Shape;716;p42"/>
          <p:cNvSpPr txBox="1"/>
          <p:nvPr/>
        </p:nvSpPr>
        <p:spPr>
          <a:xfrm>
            <a:off x="1657175" y="4676925"/>
            <a:ext cx="2761200" cy="4095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Clr>
                <a:schemeClr val="dk1"/>
              </a:buClr>
              <a:buSzPts val="900"/>
              <a:buFont typeface="Calibri"/>
              <a:buNone/>
            </a:pPr>
            <a:r>
              <a:rPr lang="en" sz="900" i="1">
                <a:solidFill>
                  <a:schemeClr val="dk1"/>
                </a:solidFill>
                <a:latin typeface="Calibri"/>
                <a:ea typeface="Calibri"/>
                <a:cs typeface="Calibri"/>
                <a:sym typeface="Calibri"/>
              </a:rPr>
              <a:t>Gustafsdottir, et al. PLOS ONE 2013</a:t>
            </a:r>
            <a:endParaRPr sz="900">
              <a:solidFill>
                <a:schemeClr val="dk1"/>
              </a:solidFill>
            </a:endParaRPr>
          </a:p>
          <a:p>
            <a:pPr marL="25400" marR="38100" lvl="0" indent="0" algn="ctr" rtl="0">
              <a:spcBef>
                <a:spcPts val="0"/>
              </a:spcBef>
              <a:spcAft>
                <a:spcPts val="0"/>
              </a:spcAft>
              <a:buClr>
                <a:schemeClr val="dk1"/>
              </a:buClr>
              <a:buSzPts val="900"/>
              <a:buFont typeface="Calibri"/>
              <a:buNone/>
            </a:pPr>
            <a:r>
              <a:rPr lang="en" sz="900" i="1">
                <a:solidFill>
                  <a:schemeClr val="dk1"/>
                </a:solidFill>
                <a:latin typeface="Calibri"/>
                <a:ea typeface="Calibri"/>
                <a:cs typeface="Calibri"/>
                <a:sym typeface="Calibri"/>
              </a:rPr>
              <a:t>Bray, et al. Nature Protocols 2016</a:t>
            </a:r>
            <a:endParaRPr sz="900" i="1">
              <a:solidFill>
                <a:schemeClr val="dk1"/>
              </a:solidFill>
              <a:latin typeface="Calibri"/>
              <a:ea typeface="Calibri"/>
              <a:cs typeface="Calibri"/>
              <a:sym typeface="Calibri"/>
            </a:endParaRPr>
          </a:p>
          <a:p>
            <a:pPr marL="25400" marR="38100" lvl="0" indent="0" algn="ctr" rtl="0">
              <a:spcBef>
                <a:spcPts val="0"/>
              </a:spcBef>
              <a:spcAft>
                <a:spcPts val="0"/>
              </a:spcAft>
              <a:buNone/>
            </a:pPr>
            <a:r>
              <a:rPr lang="en" sz="900" i="1">
                <a:solidFill>
                  <a:schemeClr val="dk1"/>
                </a:solidFill>
                <a:latin typeface="Calibri"/>
                <a:ea typeface="Calibri"/>
                <a:cs typeface="Calibri"/>
                <a:sym typeface="Calibri"/>
              </a:rPr>
              <a:t>Cimini, et al. Nature Protocols 2023 (in press)</a:t>
            </a:r>
            <a:endParaRPr sz="900" i="1">
              <a:latin typeface="Calibri"/>
              <a:ea typeface="Calibri"/>
              <a:cs typeface="Calibri"/>
              <a:sym typeface="Calibri"/>
            </a:endParaRPr>
          </a:p>
        </p:txBody>
      </p:sp>
      <p:sp>
        <p:nvSpPr>
          <p:cNvPr id="717" name="Google Shape;717;p42"/>
          <p:cNvSpPr txBox="1"/>
          <p:nvPr/>
        </p:nvSpPr>
        <p:spPr>
          <a:xfrm>
            <a:off x="5922225" y="774925"/>
            <a:ext cx="3000000" cy="353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1"/>
                </a:solidFill>
                <a:latin typeface="Calibri"/>
                <a:ea typeface="Calibri"/>
                <a:cs typeface="Calibri"/>
                <a:sym typeface="Calibri"/>
              </a:rPr>
              <a:t>Extract profiles from each cell’s image:</a:t>
            </a:r>
            <a:endParaRPr sz="18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700">
                <a:solidFill>
                  <a:schemeClr val="dk1"/>
                </a:solidFill>
                <a:latin typeface="Calibri"/>
                <a:ea typeface="Calibri"/>
                <a:cs typeface="Calibri"/>
                <a:sym typeface="Calibri"/>
              </a:rPr>
              <a:t>- size, shape, intensity, texture, colocalization</a:t>
            </a: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700">
                <a:solidFill>
                  <a:schemeClr val="dk1"/>
                </a:solidFill>
                <a:latin typeface="Calibri"/>
                <a:ea typeface="Calibri"/>
                <a:cs typeface="Calibri"/>
                <a:sym typeface="Calibri"/>
              </a:rPr>
              <a:t>- across all channels and cell compartments</a:t>
            </a: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b="1">
                <a:solidFill>
                  <a:schemeClr val="dk1"/>
                </a:solidFill>
                <a:latin typeface="Calibri"/>
                <a:ea typeface="Calibri"/>
                <a:cs typeface="Calibri"/>
                <a:sym typeface="Calibri"/>
              </a:rPr>
              <a:t>Then measure similarities/ connections to:</a:t>
            </a:r>
            <a:endParaRPr sz="18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700">
                <a:solidFill>
                  <a:schemeClr val="dk1"/>
                </a:solidFill>
                <a:latin typeface="Calibri"/>
                <a:ea typeface="Calibri"/>
                <a:cs typeface="Calibri"/>
                <a:sym typeface="Calibri"/>
              </a:rPr>
              <a:t>- link </a:t>
            </a:r>
            <a:r>
              <a:rPr lang="en" sz="1700">
                <a:solidFill>
                  <a:srgbClr val="0070C0"/>
                </a:solidFill>
                <a:latin typeface="Calibri"/>
                <a:ea typeface="Calibri"/>
                <a:cs typeface="Calibri"/>
                <a:sym typeface="Calibri"/>
              </a:rPr>
              <a:t>drugs</a:t>
            </a:r>
            <a:r>
              <a:rPr lang="en" sz="1700">
                <a:solidFill>
                  <a:schemeClr val="dk1"/>
                </a:solidFill>
                <a:latin typeface="Calibri"/>
                <a:ea typeface="Calibri"/>
                <a:cs typeface="Calibri"/>
                <a:sym typeface="Calibri"/>
              </a:rPr>
              <a:t> to </a:t>
            </a:r>
            <a:r>
              <a:rPr lang="en" sz="1700">
                <a:solidFill>
                  <a:srgbClr val="0070C0"/>
                </a:solidFill>
                <a:latin typeface="Calibri"/>
                <a:ea typeface="Calibri"/>
                <a:cs typeface="Calibri"/>
                <a:sym typeface="Calibri"/>
              </a:rPr>
              <a:t>genes</a:t>
            </a:r>
            <a:r>
              <a:rPr lang="en" sz="1700">
                <a:solidFill>
                  <a:schemeClr val="dk1"/>
                </a:solidFill>
                <a:latin typeface="Calibri"/>
                <a:ea typeface="Calibri"/>
                <a:cs typeface="Calibri"/>
                <a:sym typeface="Calibri"/>
              </a:rPr>
              <a:t> to </a:t>
            </a:r>
            <a:r>
              <a:rPr lang="en" sz="1700">
                <a:solidFill>
                  <a:srgbClr val="0070C0"/>
                </a:solidFill>
                <a:latin typeface="Calibri"/>
                <a:ea typeface="Calibri"/>
                <a:cs typeface="Calibri"/>
                <a:sym typeface="Calibri"/>
              </a:rPr>
              <a:t>diseases</a:t>
            </a:r>
            <a:endParaRPr sz="1700">
              <a:solidFill>
                <a:schemeClr val="dk1"/>
              </a:solidFill>
              <a:latin typeface="Calibri"/>
              <a:ea typeface="Calibri"/>
              <a:cs typeface="Calibri"/>
              <a:sym typeface="Calibri"/>
            </a:endParaRPr>
          </a:p>
          <a:p>
            <a:pPr marL="0" lvl="0" indent="0" algn="l" rtl="0">
              <a:spcBef>
                <a:spcPts val="0"/>
              </a:spcBef>
              <a:spcAft>
                <a:spcPts val="0"/>
              </a:spcAft>
              <a:buNone/>
            </a:pPr>
            <a:r>
              <a:rPr lang="en" sz="1700">
                <a:solidFill>
                  <a:schemeClr val="dk1"/>
                </a:solidFill>
                <a:latin typeface="Calibri"/>
                <a:ea typeface="Calibri"/>
                <a:cs typeface="Calibri"/>
                <a:sym typeface="Calibri"/>
              </a:rPr>
              <a:t>- predict </a:t>
            </a:r>
            <a:r>
              <a:rPr lang="en" sz="1700">
                <a:solidFill>
                  <a:srgbClr val="0070C0"/>
                </a:solidFill>
                <a:latin typeface="Calibri"/>
                <a:ea typeface="Calibri"/>
                <a:cs typeface="Calibri"/>
                <a:sym typeface="Calibri"/>
              </a:rPr>
              <a:t>assay outcomes</a:t>
            </a:r>
            <a:endParaRPr sz="18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3"/>
          <p:cNvSpPr txBox="1">
            <a:spLocks noGrp="1"/>
          </p:cNvSpPr>
          <p:nvPr>
            <p:ph type="title"/>
          </p:nvPr>
        </p:nvSpPr>
        <p:spPr>
          <a:xfrm>
            <a:off x="0" y="0"/>
            <a:ext cx="74991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Customize stains to reveal novel biology</a:t>
            </a:r>
            <a:endParaRPr/>
          </a:p>
        </p:txBody>
      </p:sp>
      <p:sp>
        <p:nvSpPr>
          <p:cNvPr id="723" name="Google Shape;723;p43"/>
          <p:cNvSpPr txBox="1"/>
          <p:nvPr/>
        </p:nvSpPr>
        <p:spPr>
          <a:xfrm>
            <a:off x="136800" y="625500"/>
            <a:ext cx="3954000" cy="409500"/>
          </a:xfrm>
          <a:prstGeom prst="rect">
            <a:avLst/>
          </a:prstGeom>
          <a:noFill/>
          <a:ln>
            <a:noFill/>
          </a:ln>
        </p:spPr>
        <p:txBody>
          <a:bodyPr spcFirstLastPara="1" wrap="square" lIns="60500" tIns="30250" rIns="60500" bIns="30250" anchor="t" anchorCtr="0">
            <a:noAutofit/>
          </a:bodyPr>
          <a:lstStyle/>
          <a:p>
            <a:pPr marL="0" lvl="0" indent="0" algn="ctr" rtl="0">
              <a:spcBef>
                <a:spcPts val="0"/>
              </a:spcBef>
              <a:spcAft>
                <a:spcPts val="0"/>
              </a:spcAft>
              <a:buNone/>
            </a:pPr>
            <a:r>
              <a:rPr lang="en" sz="1800">
                <a:solidFill>
                  <a:srgbClr val="000000"/>
                </a:solidFill>
                <a:latin typeface="Nunito"/>
                <a:ea typeface="Nunito"/>
                <a:cs typeface="Nunito"/>
                <a:sym typeface="Nunito"/>
              </a:rPr>
              <a:t>LipocyteProfiler:</a:t>
            </a:r>
            <a:r>
              <a:rPr lang="en">
                <a:solidFill>
                  <a:srgbClr val="000000"/>
                </a:solidFill>
                <a:latin typeface="Nunito"/>
                <a:ea typeface="Nunito"/>
                <a:cs typeface="Nunito"/>
                <a:sym typeface="Nunito"/>
              </a:rPr>
              <a:t> Melina Claussnitzer </a:t>
            </a:r>
            <a:r>
              <a:rPr lang="en">
                <a:latin typeface="Nunito"/>
                <a:ea typeface="Nunito"/>
                <a:cs typeface="Nunito"/>
                <a:sym typeface="Nunito"/>
              </a:rPr>
              <a:t>lab</a:t>
            </a:r>
            <a:endParaRPr>
              <a:solidFill>
                <a:srgbClr val="000000"/>
              </a:solidFill>
              <a:latin typeface="Nunito"/>
              <a:ea typeface="Nunito"/>
              <a:cs typeface="Nunito"/>
              <a:sym typeface="Nunito"/>
            </a:endParaRPr>
          </a:p>
        </p:txBody>
      </p:sp>
      <p:sp>
        <p:nvSpPr>
          <p:cNvPr id="724" name="Google Shape;724;p43"/>
          <p:cNvSpPr txBox="1"/>
          <p:nvPr/>
        </p:nvSpPr>
        <p:spPr>
          <a:xfrm>
            <a:off x="0" y="4783150"/>
            <a:ext cx="4292400" cy="360300"/>
          </a:xfrm>
          <a:prstGeom prst="rect">
            <a:avLst/>
          </a:prstGeom>
          <a:noFill/>
          <a:ln>
            <a:noFill/>
          </a:ln>
        </p:spPr>
        <p:txBody>
          <a:bodyPr spcFirstLastPara="1" wrap="square" lIns="60500" tIns="30250" rIns="60500" bIns="30250" anchor="t" anchorCtr="0">
            <a:noAutofit/>
          </a:bodyPr>
          <a:lstStyle/>
          <a:p>
            <a:pPr marL="0" marR="38100" lvl="0" indent="0" algn="ctr" rtl="0">
              <a:spcBef>
                <a:spcPts val="0"/>
              </a:spcBef>
              <a:spcAft>
                <a:spcPts val="0"/>
              </a:spcAft>
              <a:buNone/>
            </a:pPr>
            <a:endParaRPr sz="900" i="1">
              <a:latin typeface="Calibri"/>
              <a:ea typeface="Calibri"/>
              <a:cs typeface="Calibri"/>
              <a:sym typeface="Calibri"/>
            </a:endParaRPr>
          </a:p>
        </p:txBody>
      </p:sp>
      <p:pic>
        <p:nvPicPr>
          <p:cNvPr id="725" name="Google Shape;725;p43"/>
          <p:cNvPicPr preferRelativeResize="0"/>
          <p:nvPr/>
        </p:nvPicPr>
        <p:blipFill rotWithShape="1">
          <a:blip r:embed="rId3">
            <a:alphaModFix/>
          </a:blip>
          <a:srcRect r="36317" b="77538"/>
          <a:stretch/>
        </p:blipFill>
        <p:spPr>
          <a:xfrm>
            <a:off x="60600" y="5372467"/>
            <a:ext cx="4292399" cy="1756883"/>
          </a:xfrm>
          <a:prstGeom prst="rect">
            <a:avLst/>
          </a:prstGeom>
          <a:noFill/>
          <a:ln>
            <a:noFill/>
          </a:ln>
        </p:spPr>
      </p:pic>
      <p:pic>
        <p:nvPicPr>
          <p:cNvPr id="726" name="Google Shape;726;p43"/>
          <p:cNvPicPr preferRelativeResize="0"/>
          <p:nvPr/>
        </p:nvPicPr>
        <p:blipFill rotWithShape="1">
          <a:blip r:embed="rId4">
            <a:alphaModFix/>
          </a:blip>
          <a:srcRect l="66776" t="43609" b="36922"/>
          <a:stretch/>
        </p:blipFill>
        <p:spPr>
          <a:xfrm>
            <a:off x="275850" y="1218725"/>
            <a:ext cx="3954000" cy="1804744"/>
          </a:xfrm>
          <a:prstGeom prst="rect">
            <a:avLst/>
          </a:prstGeom>
          <a:noFill/>
          <a:ln>
            <a:noFill/>
          </a:ln>
        </p:spPr>
      </p:pic>
      <p:sp>
        <p:nvSpPr>
          <p:cNvPr id="727" name="Google Shape;727;p43"/>
          <p:cNvSpPr txBox="1"/>
          <p:nvPr/>
        </p:nvSpPr>
        <p:spPr>
          <a:xfrm>
            <a:off x="275850" y="3211125"/>
            <a:ext cx="40167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Discovered cellular programs of intrinsic and extrinsic drivers of metabolic traits</a:t>
            </a:r>
            <a:endParaRPr/>
          </a:p>
          <a:p>
            <a:pPr marL="457200" lvl="0" indent="-317500" algn="l" rtl="0">
              <a:spcBef>
                <a:spcPts val="0"/>
              </a:spcBef>
              <a:spcAft>
                <a:spcPts val="0"/>
              </a:spcAft>
              <a:buSzPts val="1400"/>
              <a:buChar char="➔"/>
            </a:pPr>
            <a:r>
              <a:rPr lang="en"/>
              <a:t>… and linked metabolic polygenic risk scores to cell functions</a:t>
            </a:r>
            <a:endParaRPr/>
          </a:p>
        </p:txBody>
      </p:sp>
      <p:sp>
        <p:nvSpPr>
          <p:cNvPr id="728" name="Google Shape;728;p43"/>
          <p:cNvSpPr txBox="1">
            <a:spLocks noGrp="1"/>
          </p:cNvSpPr>
          <p:nvPr>
            <p:ph type="body" idx="1"/>
          </p:nvPr>
        </p:nvSpPr>
        <p:spPr>
          <a:xfrm>
            <a:off x="199650" y="4828500"/>
            <a:ext cx="3828300" cy="360300"/>
          </a:xfrm>
          <a:prstGeom prst="rect">
            <a:avLst/>
          </a:prstGeom>
          <a:noFill/>
          <a:ln>
            <a:noFill/>
          </a:ln>
        </p:spPr>
        <p:txBody>
          <a:bodyPr spcFirstLastPara="1" wrap="square" lIns="60500" tIns="30250" rIns="60500" bIns="30250" anchor="t" anchorCtr="0">
            <a:noAutofit/>
          </a:bodyPr>
          <a:lstStyle/>
          <a:p>
            <a:pPr marL="25400" lvl="0" indent="0" algn="ctr" rtl="0">
              <a:spcBef>
                <a:spcPts val="0"/>
              </a:spcBef>
              <a:spcAft>
                <a:spcPts val="0"/>
              </a:spcAft>
              <a:buSzPts val="900"/>
              <a:buFont typeface="Calibri"/>
              <a:buNone/>
            </a:pPr>
            <a:r>
              <a:rPr lang="en" sz="900" i="1">
                <a:solidFill>
                  <a:schemeClr val="dk1"/>
                </a:solidFill>
                <a:latin typeface="Calibri"/>
                <a:ea typeface="Calibri"/>
                <a:cs typeface="Calibri"/>
                <a:sym typeface="Calibri"/>
              </a:rPr>
              <a:t>Laber et al. </a:t>
            </a:r>
            <a:r>
              <a:rPr lang="en" sz="900">
                <a:solidFill>
                  <a:schemeClr val="dk1"/>
                </a:solidFill>
                <a:latin typeface="Calibri"/>
                <a:ea typeface="Calibri"/>
                <a:cs typeface="Calibri"/>
                <a:sym typeface="Calibri"/>
              </a:rPr>
              <a:t>Cell Genomics</a:t>
            </a:r>
            <a:r>
              <a:rPr lang="en" sz="900" i="1">
                <a:solidFill>
                  <a:schemeClr val="dk1"/>
                </a:solidFill>
                <a:latin typeface="Calibri"/>
                <a:ea typeface="Calibri"/>
                <a:cs typeface="Calibri"/>
                <a:sym typeface="Calibri"/>
              </a:rPr>
              <a:t> 2023 and Glunk, et al. Nat Metabolism 2023</a:t>
            </a:r>
            <a:endParaRPr sz="900" i="1">
              <a:solidFill>
                <a:schemeClr val="dk1"/>
              </a:solidFill>
              <a:latin typeface="Calibri"/>
              <a:ea typeface="Calibri"/>
              <a:cs typeface="Calibri"/>
              <a:sym typeface="Calibri"/>
            </a:endParaRPr>
          </a:p>
        </p:txBody>
      </p:sp>
      <p:sp>
        <p:nvSpPr>
          <p:cNvPr id="729" name="Google Shape;729;p43"/>
          <p:cNvSpPr/>
          <p:nvPr/>
        </p:nvSpPr>
        <p:spPr>
          <a:xfrm>
            <a:off x="4864813" y="5188798"/>
            <a:ext cx="4087800" cy="4077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300" b="1">
                <a:latin typeface="Calibri"/>
                <a:ea typeface="Calibri"/>
                <a:cs typeface="Calibri"/>
                <a:sym typeface="Calibri"/>
              </a:rPr>
              <a:t>Neuron Cell Painting: </a:t>
            </a:r>
            <a:r>
              <a:rPr lang="en" sz="1300">
                <a:latin typeface="Calibri"/>
                <a:ea typeface="Calibri"/>
                <a:cs typeface="Calibri"/>
                <a:sym typeface="Calibri"/>
              </a:rPr>
              <a:t>iPSC-derived human neurons</a:t>
            </a:r>
            <a:endParaRPr sz="900"/>
          </a:p>
          <a:p>
            <a:pPr marL="0" marR="0" lvl="0" indent="0" algn="ctr" rtl="0">
              <a:spcBef>
                <a:spcPts val="0"/>
              </a:spcBef>
              <a:spcAft>
                <a:spcPts val="0"/>
              </a:spcAft>
              <a:buNone/>
            </a:pPr>
            <a:r>
              <a:rPr lang="en" sz="900" i="1">
                <a:latin typeface="Calibri"/>
                <a:ea typeface="Calibri"/>
                <a:cs typeface="Calibri"/>
                <a:sym typeface="Calibri"/>
              </a:rPr>
              <a:t>Francesca Nicholls, Elena Ribé, Daniel Ebner and Simon Lovestone, U. Oxford</a:t>
            </a:r>
            <a:endParaRPr sz="800" i="1">
              <a:latin typeface="Calibri"/>
              <a:ea typeface="Calibri"/>
              <a:cs typeface="Calibri"/>
              <a:sym typeface="Calibri"/>
            </a:endParaRPr>
          </a:p>
        </p:txBody>
      </p:sp>
      <p:pic>
        <p:nvPicPr>
          <p:cNvPr id="730" name="Google Shape;730;p43"/>
          <p:cNvPicPr preferRelativeResize="0"/>
          <p:nvPr/>
        </p:nvPicPr>
        <p:blipFill>
          <a:blip r:embed="rId5">
            <a:alphaModFix/>
          </a:blip>
          <a:stretch>
            <a:fillRect/>
          </a:stretch>
        </p:blipFill>
        <p:spPr>
          <a:xfrm>
            <a:off x="4495013" y="5641791"/>
            <a:ext cx="4570673" cy="1719410"/>
          </a:xfrm>
          <a:prstGeom prst="rect">
            <a:avLst/>
          </a:prstGeom>
          <a:noFill/>
          <a:ln>
            <a:noFill/>
          </a:ln>
        </p:spPr>
      </p:pic>
      <p:grpSp>
        <p:nvGrpSpPr>
          <p:cNvPr id="731" name="Google Shape;731;p43"/>
          <p:cNvGrpSpPr/>
          <p:nvPr/>
        </p:nvGrpSpPr>
        <p:grpSpPr>
          <a:xfrm>
            <a:off x="4524894" y="625500"/>
            <a:ext cx="4510901" cy="4435153"/>
            <a:chOff x="4524894" y="244500"/>
            <a:chExt cx="4510901" cy="4435153"/>
          </a:xfrm>
        </p:grpSpPr>
        <p:grpSp>
          <p:nvGrpSpPr>
            <p:cNvPr id="732" name="Google Shape;732;p43"/>
            <p:cNvGrpSpPr/>
            <p:nvPr/>
          </p:nvGrpSpPr>
          <p:grpSpPr>
            <a:xfrm>
              <a:off x="4669538" y="244500"/>
              <a:ext cx="4087813" cy="4275675"/>
              <a:chOff x="4669538" y="244500"/>
              <a:chExt cx="4087813" cy="4275675"/>
            </a:xfrm>
          </p:grpSpPr>
          <p:sp>
            <p:nvSpPr>
              <p:cNvPr id="733" name="Google Shape;733;p43"/>
              <p:cNvSpPr txBox="1"/>
              <p:nvPr/>
            </p:nvSpPr>
            <p:spPr>
              <a:xfrm>
                <a:off x="4803350" y="244500"/>
                <a:ext cx="3954000" cy="409500"/>
              </a:xfrm>
              <a:prstGeom prst="rect">
                <a:avLst/>
              </a:prstGeom>
              <a:noFill/>
              <a:ln>
                <a:noFill/>
              </a:ln>
            </p:spPr>
            <p:txBody>
              <a:bodyPr spcFirstLastPara="1" wrap="square" lIns="60500" tIns="30250" rIns="60500" bIns="30250" anchor="t" anchorCtr="0">
                <a:noAutofit/>
              </a:bodyPr>
              <a:lstStyle/>
              <a:p>
                <a:pPr marL="0" lvl="0" indent="0" algn="ctr" rtl="0">
                  <a:spcBef>
                    <a:spcPts val="0"/>
                  </a:spcBef>
                  <a:spcAft>
                    <a:spcPts val="0"/>
                  </a:spcAft>
                  <a:buNone/>
                </a:pPr>
                <a:r>
                  <a:rPr lang="en" sz="1800">
                    <a:latin typeface="Nunito"/>
                    <a:ea typeface="Nunito"/>
                    <a:cs typeface="Nunito"/>
                    <a:sym typeface="Nunito"/>
                  </a:rPr>
                  <a:t>Neuron Cell Painting</a:t>
                </a:r>
                <a:r>
                  <a:rPr lang="en" sz="1800">
                    <a:solidFill>
                      <a:srgbClr val="000000"/>
                    </a:solidFill>
                    <a:latin typeface="Nunito"/>
                    <a:ea typeface="Nunito"/>
                    <a:cs typeface="Nunito"/>
                    <a:sym typeface="Nunito"/>
                  </a:rPr>
                  <a:t>:</a:t>
                </a:r>
                <a:r>
                  <a:rPr lang="en">
                    <a:solidFill>
                      <a:srgbClr val="000000"/>
                    </a:solidFill>
                    <a:latin typeface="Nunito"/>
                    <a:ea typeface="Nunito"/>
                    <a:cs typeface="Nunito"/>
                    <a:sym typeface="Nunito"/>
                  </a:rPr>
                  <a:t> </a:t>
                </a:r>
                <a:r>
                  <a:rPr lang="en">
                    <a:latin typeface="Nunito"/>
                    <a:ea typeface="Nunito"/>
                    <a:cs typeface="Nunito"/>
                    <a:sym typeface="Nunito"/>
                  </a:rPr>
                  <a:t>Ralda Nehme</a:t>
                </a:r>
                <a:r>
                  <a:rPr lang="en">
                    <a:solidFill>
                      <a:srgbClr val="000000"/>
                    </a:solidFill>
                    <a:latin typeface="Nunito"/>
                    <a:ea typeface="Nunito"/>
                    <a:cs typeface="Nunito"/>
                    <a:sym typeface="Nunito"/>
                  </a:rPr>
                  <a:t> </a:t>
                </a:r>
                <a:r>
                  <a:rPr lang="en">
                    <a:latin typeface="Nunito"/>
                    <a:ea typeface="Nunito"/>
                    <a:cs typeface="Nunito"/>
                    <a:sym typeface="Nunito"/>
                  </a:rPr>
                  <a:t>lab</a:t>
                </a:r>
                <a:endParaRPr>
                  <a:solidFill>
                    <a:srgbClr val="000000"/>
                  </a:solidFill>
                  <a:latin typeface="Nunito"/>
                  <a:ea typeface="Nunito"/>
                  <a:cs typeface="Nunito"/>
                  <a:sym typeface="Nunito"/>
                </a:endParaRPr>
              </a:p>
            </p:txBody>
          </p:sp>
          <p:sp>
            <p:nvSpPr>
              <p:cNvPr id="734" name="Google Shape;734;p43"/>
              <p:cNvSpPr txBox="1"/>
              <p:nvPr/>
            </p:nvSpPr>
            <p:spPr>
              <a:xfrm>
                <a:off x="4669538" y="2826975"/>
                <a:ext cx="40878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Discovered differential cellular features and programs in each cell type </a:t>
                </a:r>
                <a:endParaRPr/>
              </a:p>
              <a:p>
                <a:pPr marL="457200" lvl="0" indent="-317500" algn="l" rtl="0">
                  <a:spcBef>
                    <a:spcPts val="0"/>
                  </a:spcBef>
                  <a:spcAft>
                    <a:spcPts val="0"/>
                  </a:spcAft>
                  <a:buSzPts val="1400"/>
                  <a:buChar char="➔"/>
                </a:pPr>
                <a:r>
                  <a:rPr lang="en"/>
                  <a:t>… and in a case-control cohort with a genetic variant associated with psychiatric disorders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pic>
          <p:nvPicPr>
            <p:cNvPr id="735" name="Google Shape;735;p43"/>
            <p:cNvPicPr preferRelativeResize="0"/>
            <p:nvPr/>
          </p:nvPicPr>
          <p:blipFill>
            <a:blip r:embed="rId6">
              <a:alphaModFix/>
            </a:blip>
            <a:stretch>
              <a:fillRect/>
            </a:stretch>
          </p:blipFill>
          <p:spPr>
            <a:xfrm>
              <a:off x="4524894" y="983544"/>
              <a:ext cx="4510901" cy="1510425"/>
            </a:xfrm>
            <a:prstGeom prst="rect">
              <a:avLst/>
            </a:prstGeom>
            <a:noFill/>
            <a:ln>
              <a:noFill/>
            </a:ln>
          </p:spPr>
        </p:pic>
        <p:sp>
          <p:nvSpPr>
            <p:cNvPr id="736" name="Google Shape;736;p43"/>
            <p:cNvSpPr txBox="1"/>
            <p:nvPr/>
          </p:nvSpPr>
          <p:spPr>
            <a:xfrm>
              <a:off x="5488767" y="4484953"/>
              <a:ext cx="2281200" cy="1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Calibri"/>
                  <a:ea typeface="Calibri"/>
                  <a:cs typeface="Calibri"/>
                  <a:sym typeface="Calibri"/>
                </a:rPr>
                <a:t>Tegtmeyer et al. in prep</a:t>
              </a:r>
              <a:endParaRPr sz="900" i="1">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1"/>
                                        </p:tgtEl>
                                        <p:attrNameLst>
                                          <p:attrName>style.visibility</p:attrName>
                                        </p:attrNameLst>
                                      </p:cBhvr>
                                      <p:to>
                                        <p:strVal val="visible"/>
                                      </p:to>
                                    </p:set>
                                    <p:animEffect transition="in" filter="fade">
                                      <p:cBhvr>
                                        <p:cTn id="7" dur="10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4"/>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Transforming drug discovery via image-based profiling</a:t>
            </a:r>
            <a:endParaRPr/>
          </a:p>
          <a:p>
            <a:pPr marL="0" marR="0" lvl="0" indent="0" algn="ctr" rtl="0">
              <a:spcBef>
                <a:spcPts val="0"/>
              </a:spcBef>
              <a:spcAft>
                <a:spcPts val="0"/>
              </a:spcAft>
              <a:buNone/>
            </a:pPr>
            <a:endParaRPr/>
          </a:p>
        </p:txBody>
      </p:sp>
      <p:grpSp>
        <p:nvGrpSpPr>
          <p:cNvPr id="743" name="Google Shape;743;p44"/>
          <p:cNvGrpSpPr/>
          <p:nvPr/>
        </p:nvGrpSpPr>
        <p:grpSpPr>
          <a:xfrm>
            <a:off x="-7" y="184619"/>
            <a:ext cx="4473424" cy="4958356"/>
            <a:chOff x="108176" y="533249"/>
            <a:chExt cx="6760502" cy="7493360"/>
          </a:xfrm>
        </p:grpSpPr>
        <p:pic>
          <p:nvPicPr>
            <p:cNvPr id="744" name="Google Shape;744;p44" descr="sparkle-clip-art-elaine-sparkles-graphics-set-sparkle-clip-art-300_300.jpg"/>
            <p:cNvPicPr preferRelativeResize="0"/>
            <p:nvPr/>
          </p:nvPicPr>
          <p:blipFill rotWithShape="1">
            <a:blip r:embed="rId3">
              <a:alphaModFix/>
            </a:blip>
            <a:srcRect l="24511" r="27680" b="12903"/>
            <a:stretch/>
          </p:blipFill>
          <p:spPr>
            <a:xfrm rot="-5400000">
              <a:off x="4633000" y="5705031"/>
              <a:ext cx="1584616" cy="2886739"/>
            </a:xfrm>
            <a:prstGeom prst="rect">
              <a:avLst/>
            </a:prstGeom>
            <a:noFill/>
            <a:ln>
              <a:noFill/>
            </a:ln>
          </p:spPr>
        </p:pic>
        <p:sp>
          <p:nvSpPr>
            <p:cNvPr id="745" name="Google Shape;745;p44"/>
            <p:cNvSpPr/>
            <p:nvPr/>
          </p:nvSpPr>
          <p:spPr>
            <a:xfrm rot="3841939" flipH="1">
              <a:off x="217415" y="1050110"/>
              <a:ext cx="2137354" cy="1579418"/>
            </a:xfrm>
            <a:prstGeom prst="wave">
              <a:avLst>
                <a:gd name="adj1" fmla="val 12500"/>
                <a:gd name="adj2" fmla="val -10000"/>
              </a:avLst>
            </a:prstGeom>
            <a:solidFill>
              <a:srgbClr val="42A3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746" name="Google Shape;746;p44"/>
            <p:cNvSpPr/>
            <p:nvPr/>
          </p:nvSpPr>
          <p:spPr>
            <a:xfrm rot="3841939" flipH="1">
              <a:off x="964976" y="2569964"/>
              <a:ext cx="2137354" cy="1579418"/>
            </a:xfrm>
            <a:prstGeom prst="wave">
              <a:avLst>
                <a:gd name="adj1" fmla="val 12500"/>
                <a:gd name="adj2" fmla="val -10000"/>
              </a:avLst>
            </a:prstGeom>
            <a:solidFill>
              <a:srgbClr val="024B90"/>
            </a:solidFill>
            <a:ln>
              <a:noFill/>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747" name="Google Shape;747;p44"/>
            <p:cNvSpPr/>
            <p:nvPr/>
          </p:nvSpPr>
          <p:spPr>
            <a:xfrm rot="3841939" flipH="1">
              <a:off x="1716565" y="4100388"/>
              <a:ext cx="2137354" cy="1579418"/>
            </a:xfrm>
            <a:prstGeom prst="wave">
              <a:avLst>
                <a:gd name="adj1" fmla="val 12500"/>
                <a:gd name="adj2" fmla="val -10000"/>
              </a:avLst>
            </a:prstGeom>
            <a:solidFill>
              <a:srgbClr val="81C1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748" name="Google Shape;748;p44"/>
            <p:cNvSpPr/>
            <p:nvPr/>
          </p:nvSpPr>
          <p:spPr>
            <a:xfrm rot="3841939" flipH="1">
              <a:off x="2465705" y="5645384"/>
              <a:ext cx="2137354" cy="1579418"/>
            </a:xfrm>
            <a:prstGeom prst="wave">
              <a:avLst>
                <a:gd name="adj1" fmla="val 12500"/>
                <a:gd name="adj2" fmla="val -10000"/>
              </a:avLst>
            </a:prstGeom>
            <a:solidFill>
              <a:srgbClr val="BFE0FF"/>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749" name="Google Shape;749;p44"/>
            <p:cNvSpPr txBox="1"/>
            <p:nvPr/>
          </p:nvSpPr>
          <p:spPr>
            <a:xfrm>
              <a:off x="4228447" y="5616264"/>
              <a:ext cx="1841500" cy="656592"/>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Preclinical studies</a:t>
              </a:r>
              <a:endParaRPr sz="900"/>
            </a:p>
            <a:p>
              <a:pPr marL="0" marR="0" lvl="0" indent="0" algn="ctr" rtl="0">
                <a:spcBef>
                  <a:spcPts val="0"/>
                </a:spcBef>
                <a:spcAft>
                  <a:spcPts val="0"/>
                </a:spcAft>
                <a:buNone/>
              </a:pPr>
              <a:r>
                <a:rPr lang="en" sz="1200">
                  <a:solidFill>
                    <a:srgbClr val="000000"/>
                  </a:solidFill>
                  <a:latin typeface="Calibri"/>
                  <a:ea typeface="Calibri"/>
                  <a:cs typeface="Calibri"/>
                  <a:sym typeface="Calibri"/>
                </a:rPr>
                <a:t>Clinical trials</a:t>
              </a:r>
              <a:endParaRPr sz="1200">
                <a:solidFill>
                  <a:srgbClr val="000000"/>
                </a:solidFill>
                <a:latin typeface="Calibri"/>
                <a:ea typeface="Calibri"/>
                <a:cs typeface="Calibri"/>
                <a:sym typeface="Calibri"/>
              </a:endParaRPr>
            </a:p>
          </p:txBody>
        </p:sp>
        <p:sp>
          <p:nvSpPr>
            <p:cNvPr id="750" name="Google Shape;750;p44"/>
            <p:cNvSpPr txBox="1"/>
            <p:nvPr/>
          </p:nvSpPr>
          <p:spPr>
            <a:xfrm>
              <a:off x="2862655" y="2618161"/>
              <a:ext cx="2425244"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Small molecule library</a:t>
              </a:r>
              <a:endParaRPr sz="1200">
                <a:solidFill>
                  <a:srgbClr val="000000"/>
                </a:solidFill>
                <a:latin typeface="Calibri"/>
                <a:ea typeface="Calibri"/>
                <a:cs typeface="Calibri"/>
                <a:sym typeface="Calibri"/>
              </a:endParaRPr>
            </a:p>
          </p:txBody>
        </p:sp>
        <p:sp>
          <p:nvSpPr>
            <p:cNvPr id="751" name="Google Shape;751;p44"/>
            <p:cNvSpPr txBox="1"/>
            <p:nvPr/>
          </p:nvSpPr>
          <p:spPr>
            <a:xfrm>
              <a:off x="2157450" y="1096173"/>
              <a:ext cx="890542"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Assay</a:t>
              </a:r>
              <a:endParaRPr sz="1200">
                <a:solidFill>
                  <a:srgbClr val="000000"/>
                </a:solidFill>
                <a:latin typeface="Calibri"/>
                <a:ea typeface="Calibri"/>
                <a:cs typeface="Calibri"/>
                <a:sym typeface="Calibri"/>
              </a:endParaRPr>
            </a:p>
          </p:txBody>
        </p:sp>
        <p:sp>
          <p:nvSpPr>
            <p:cNvPr id="752" name="Google Shape;752;p44"/>
            <p:cNvSpPr txBox="1"/>
            <p:nvPr/>
          </p:nvSpPr>
          <p:spPr>
            <a:xfrm>
              <a:off x="3658672" y="4191635"/>
              <a:ext cx="1841500"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Hits   </a:t>
              </a:r>
              <a:r>
                <a:rPr lang="en" sz="1200">
                  <a:latin typeface="Calibri"/>
                  <a:ea typeface="Calibri"/>
                  <a:cs typeface="Calibri"/>
                  <a:sym typeface="Calibri"/>
                </a:rPr>
                <a:t>  </a:t>
              </a:r>
              <a:r>
                <a:rPr lang="en" sz="1200">
                  <a:solidFill>
                    <a:srgbClr val="000000"/>
                  </a:solidFill>
                  <a:latin typeface="Calibri"/>
                  <a:ea typeface="Calibri"/>
                  <a:cs typeface="Calibri"/>
                  <a:sym typeface="Calibri"/>
                </a:rPr>
                <a:t>leads</a:t>
              </a:r>
              <a:endParaRPr sz="1200">
                <a:solidFill>
                  <a:srgbClr val="000000"/>
                </a:solidFill>
                <a:latin typeface="Calibri"/>
                <a:ea typeface="Calibri"/>
                <a:cs typeface="Calibri"/>
                <a:sym typeface="Calibri"/>
              </a:endParaRPr>
            </a:p>
          </p:txBody>
        </p:sp>
        <p:pic>
          <p:nvPicPr>
            <p:cNvPr id="753" name="Google Shape;753;p44" descr="800px-Dillapiol.png"/>
            <p:cNvPicPr preferRelativeResize="0"/>
            <p:nvPr/>
          </p:nvPicPr>
          <p:blipFill rotWithShape="1">
            <a:blip r:embed="rId4">
              <a:alphaModFix/>
            </a:blip>
            <a:srcRect/>
            <a:stretch/>
          </p:blipFill>
          <p:spPr>
            <a:xfrm>
              <a:off x="1640868" y="2483671"/>
              <a:ext cx="457200" cy="706581"/>
            </a:xfrm>
            <a:prstGeom prst="rect">
              <a:avLst/>
            </a:prstGeom>
            <a:noFill/>
            <a:ln>
              <a:noFill/>
            </a:ln>
          </p:spPr>
        </p:pic>
        <p:pic>
          <p:nvPicPr>
            <p:cNvPr id="754" name="Google Shape;754;p44" descr="1280px-Caffeine.svg.png"/>
            <p:cNvPicPr preferRelativeResize="0"/>
            <p:nvPr/>
          </p:nvPicPr>
          <p:blipFill rotWithShape="1">
            <a:blip r:embed="rId5">
              <a:alphaModFix/>
            </a:blip>
            <a:srcRect/>
            <a:stretch/>
          </p:blipFill>
          <p:spPr>
            <a:xfrm>
              <a:off x="2318866" y="4381432"/>
              <a:ext cx="1046634" cy="845830"/>
            </a:xfrm>
            <a:prstGeom prst="rect">
              <a:avLst/>
            </a:prstGeom>
            <a:noFill/>
            <a:ln>
              <a:noFill/>
            </a:ln>
          </p:spPr>
        </p:pic>
        <p:pic>
          <p:nvPicPr>
            <p:cNvPr id="755" name="Google Shape;755;p44" descr="275px-Xylitol-2D-structure.svg.png"/>
            <p:cNvPicPr preferRelativeResize="0"/>
            <p:nvPr/>
          </p:nvPicPr>
          <p:blipFill rotWithShape="1">
            <a:blip r:embed="rId6">
              <a:alphaModFix/>
            </a:blip>
            <a:srcRect/>
            <a:stretch/>
          </p:blipFill>
          <p:spPr>
            <a:xfrm>
              <a:off x="1797427" y="3643959"/>
              <a:ext cx="831214" cy="389274"/>
            </a:xfrm>
            <a:prstGeom prst="rect">
              <a:avLst/>
            </a:prstGeom>
            <a:noFill/>
            <a:ln>
              <a:noFill/>
            </a:ln>
          </p:spPr>
        </p:pic>
        <p:pic>
          <p:nvPicPr>
            <p:cNvPr id="756" name="Google Shape;756;p44" descr="420px-Leukotriene_E4.svg.png"/>
            <p:cNvPicPr preferRelativeResize="0"/>
            <p:nvPr/>
          </p:nvPicPr>
          <p:blipFill rotWithShape="1">
            <a:blip r:embed="rId7">
              <a:alphaModFix/>
            </a:blip>
            <a:srcRect/>
            <a:stretch/>
          </p:blipFill>
          <p:spPr>
            <a:xfrm>
              <a:off x="1332261" y="2997753"/>
              <a:ext cx="543364" cy="326567"/>
            </a:xfrm>
            <a:prstGeom prst="rect">
              <a:avLst/>
            </a:prstGeom>
            <a:noFill/>
            <a:ln>
              <a:noFill/>
            </a:ln>
          </p:spPr>
        </p:pic>
        <p:pic>
          <p:nvPicPr>
            <p:cNvPr id="757" name="Google Shape;757;p44" descr="Coriandrin.png"/>
            <p:cNvPicPr preferRelativeResize="0"/>
            <p:nvPr/>
          </p:nvPicPr>
          <p:blipFill rotWithShape="1">
            <a:blip r:embed="rId8">
              <a:alphaModFix/>
            </a:blip>
            <a:srcRect/>
            <a:stretch/>
          </p:blipFill>
          <p:spPr>
            <a:xfrm rot="846372">
              <a:off x="1995959" y="3026561"/>
              <a:ext cx="760730" cy="431924"/>
            </a:xfrm>
            <a:prstGeom prst="rect">
              <a:avLst/>
            </a:prstGeom>
            <a:noFill/>
            <a:ln>
              <a:noFill/>
            </a:ln>
          </p:spPr>
        </p:pic>
        <p:pic>
          <p:nvPicPr>
            <p:cNvPr id="758" name="Google Shape;758;p44" descr="VBM1.jpg"/>
            <p:cNvPicPr preferRelativeResize="0"/>
            <p:nvPr/>
          </p:nvPicPr>
          <p:blipFill rotWithShape="1">
            <a:blip r:embed="rId9">
              <a:alphaModFix/>
            </a:blip>
            <a:srcRect/>
            <a:stretch/>
          </p:blipFill>
          <p:spPr>
            <a:xfrm>
              <a:off x="3010634" y="5944558"/>
              <a:ext cx="971303" cy="918517"/>
            </a:xfrm>
            <a:prstGeom prst="rect">
              <a:avLst/>
            </a:prstGeom>
            <a:noFill/>
            <a:ln>
              <a:noFill/>
            </a:ln>
          </p:spPr>
        </p:pic>
        <p:pic>
          <p:nvPicPr>
            <p:cNvPr id="759" name="Google Shape;759;p44" descr="Diiodotyrosine.png"/>
            <p:cNvPicPr preferRelativeResize="0"/>
            <p:nvPr/>
          </p:nvPicPr>
          <p:blipFill rotWithShape="1">
            <a:blip r:embed="rId10">
              <a:alphaModFix/>
            </a:blip>
            <a:srcRect/>
            <a:stretch/>
          </p:blipFill>
          <p:spPr>
            <a:xfrm>
              <a:off x="1465354" y="3271987"/>
              <a:ext cx="747680" cy="484017"/>
            </a:xfrm>
            <a:prstGeom prst="rect">
              <a:avLst/>
            </a:prstGeom>
            <a:noFill/>
            <a:ln>
              <a:noFill/>
            </a:ln>
          </p:spPr>
        </p:pic>
        <p:grpSp>
          <p:nvGrpSpPr>
            <p:cNvPr id="760" name="Google Shape;760;p44"/>
            <p:cNvGrpSpPr/>
            <p:nvPr/>
          </p:nvGrpSpPr>
          <p:grpSpPr>
            <a:xfrm>
              <a:off x="777609" y="1285970"/>
              <a:ext cx="1256531" cy="1231235"/>
              <a:chOff x="0" y="0"/>
              <a:chExt cx="1991864" cy="1838643"/>
            </a:xfrm>
          </p:grpSpPr>
          <p:pic>
            <p:nvPicPr>
              <p:cNvPr id="761" name="Google Shape;761;p44"/>
              <p:cNvPicPr preferRelativeResize="0"/>
              <p:nvPr/>
            </p:nvPicPr>
            <p:blipFill rotWithShape="1">
              <a:blip r:embed="rId11">
                <a:alphaModFix/>
              </a:blip>
              <a:srcRect l="42264" r="28364" b="4465"/>
              <a:stretch/>
            </p:blipFill>
            <p:spPr>
              <a:xfrm>
                <a:off x="0" y="158905"/>
                <a:ext cx="756704" cy="658273"/>
              </a:xfrm>
              <a:prstGeom prst="rect">
                <a:avLst/>
              </a:prstGeom>
              <a:noFill/>
              <a:ln>
                <a:noFill/>
              </a:ln>
            </p:spPr>
          </p:pic>
          <p:pic>
            <p:nvPicPr>
              <p:cNvPr id="762" name="Google Shape;762;p44"/>
              <p:cNvPicPr preferRelativeResize="0"/>
              <p:nvPr/>
            </p:nvPicPr>
            <p:blipFill rotWithShape="1">
              <a:blip r:embed="rId11">
                <a:alphaModFix/>
              </a:blip>
              <a:srcRect l="42264" r="28364" b="4464"/>
              <a:stretch/>
            </p:blipFill>
            <p:spPr>
              <a:xfrm rot="5250626">
                <a:off x="1135121" y="243908"/>
                <a:ext cx="574580" cy="499839"/>
              </a:xfrm>
              <a:prstGeom prst="rect">
                <a:avLst/>
              </a:prstGeom>
              <a:noFill/>
              <a:ln>
                <a:noFill/>
              </a:ln>
            </p:spPr>
          </p:pic>
          <p:pic>
            <p:nvPicPr>
              <p:cNvPr id="763" name="Google Shape;763;p44"/>
              <p:cNvPicPr preferRelativeResize="0"/>
              <p:nvPr/>
            </p:nvPicPr>
            <p:blipFill rotWithShape="1">
              <a:blip r:embed="rId11">
                <a:alphaModFix/>
              </a:blip>
              <a:srcRect l="42265" r="28364" b="4465"/>
              <a:stretch/>
            </p:blipFill>
            <p:spPr>
              <a:xfrm rot="3542175">
                <a:off x="911405" y="971606"/>
                <a:ext cx="756701" cy="658263"/>
              </a:xfrm>
              <a:prstGeom prst="rect">
                <a:avLst/>
              </a:prstGeom>
              <a:noFill/>
              <a:ln>
                <a:noFill/>
              </a:ln>
            </p:spPr>
          </p:pic>
          <p:pic>
            <p:nvPicPr>
              <p:cNvPr id="764" name="Google Shape;764;p44"/>
              <p:cNvPicPr preferRelativeResize="0"/>
              <p:nvPr/>
            </p:nvPicPr>
            <p:blipFill rotWithShape="1">
              <a:blip r:embed="rId11">
                <a:alphaModFix/>
              </a:blip>
              <a:srcRect l="22076" t="30676" r="55621" b="2611"/>
              <a:stretch/>
            </p:blipFill>
            <p:spPr>
              <a:xfrm>
                <a:off x="663952" y="1378980"/>
                <a:ext cx="574580" cy="459663"/>
              </a:xfrm>
              <a:prstGeom prst="rect">
                <a:avLst/>
              </a:prstGeom>
              <a:noFill/>
              <a:ln>
                <a:noFill/>
              </a:ln>
            </p:spPr>
          </p:pic>
          <p:pic>
            <p:nvPicPr>
              <p:cNvPr id="765" name="Google Shape;765;p44"/>
              <p:cNvPicPr preferRelativeResize="0"/>
              <p:nvPr/>
            </p:nvPicPr>
            <p:blipFill rotWithShape="1">
              <a:blip r:embed="rId11">
                <a:alphaModFix/>
              </a:blip>
              <a:srcRect l="22076" t="30677" r="55621" b="2611"/>
              <a:stretch/>
            </p:blipFill>
            <p:spPr>
              <a:xfrm>
                <a:off x="663952" y="0"/>
                <a:ext cx="574580" cy="459663"/>
              </a:xfrm>
              <a:prstGeom prst="rect">
                <a:avLst/>
              </a:prstGeom>
              <a:noFill/>
              <a:ln>
                <a:noFill/>
              </a:ln>
            </p:spPr>
          </p:pic>
          <p:pic>
            <p:nvPicPr>
              <p:cNvPr id="766" name="Google Shape;766;p44"/>
              <p:cNvPicPr preferRelativeResize="0"/>
              <p:nvPr/>
            </p:nvPicPr>
            <p:blipFill rotWithShape="1">
              <a:blip r:embed="rId11">
                <a:alphaModFix/>
              </a:blip>
              <a:srcRect l="22076" t="30677" r="55621" b="2611"/>
              <a:stretch/>
            </p:blipFill>
            <p:spPr>
              <a:xfrm>
                <a:off x="1417284" y="485197"/>
                <a:ext cx="574580" cy="459663"/>
              </a:xfrm>
              <a:prstGeom prst="rect">
                <a:avLst/>
              </a:prstGeom>
              <a:noFill/>
              <a:ln>
                <a:noFill/>
              </a:ln>
            </p:spPr>
          </p:pic>
          <p:pic>
            <p:nvPicPr>
              <p:cNvPr id="767" name="Google Shape;767;p44"/>
              <p:cNvPicPr preferRelativeResize="0"/>
              <p:nvPr/>
            </p:nvPicPr>
            <p:blipFill rotWithShape="1">
              <a:blip r:embed="rId11">
                <a:alphaModFix/>
              </a:blip>
              <a:srcRect l="42264" r="28363" b="4462"/>
              <a:stretch/>
            </p:blipFill>
            <p:spPr>
              <a:xfrm rot="10199521">
                <a:off x="299865" y="654239"/>
                <a:ext cx="574576" cy="499837"/>
              </a:xfrm>
              <a:prstGeom prst="rect">
                <a:avLst/>
              </a:prstGeom>
              <a:noFill/>
              <a:ln>
                <a:noFill/>
              </a:ln>
            </p:spPr>
          </p:pic>
          <p:pic>
            <p:nvPicPr>
              <p:cNvPr id="768" name="Google Shape;768;p44"/>
              <p:cNvPicPr preferRelativeResize="0"/>
              <p:nvPr/>
            </p:nvPicPr>
            <p:blipFill rotWithShape="1">
              <a:blip r:embed="rId11">
                <a:alphaModFix/>
              </a:blip>
              <a:srcRect l="22076" t="30677" r="55621" b="2611"/>
              <a:stretch/>
            </p:blipFill>
            <p:spPr>
              <a:xfrm>
                <a:off x="178756" y="1121060"/>
                <a:ext cx="817181" cy="653744"/>
              </a:xfrm>
              <a:prstGeom prst="rect">
                <a:avLst/>
              </a:prstGeom>
              <a:noFill/>
              <a:ln>
                <a:noFill/>
              </a:ln>
            </p:spPr>
          </p:pic>
        </p:grpSp>
        <p:sp>
          <p:nvSpPr>
            <p:cNvPr id="769" name="Google Shape;769;p44"/>
            <p:cNvSpPr/>
            <p:nvPr/>
          </p:nvSpPr>
          <p:spPr>
            <a:xfrm>
              <a:off x="4918065" y="7016758"/>
              <a:ext cx="1841500" cy="1009851"/>
            </a:xfrm>
            <a:prstGeom prst="ellipse">
              <a:avLst/>
            </a:prstGeom>
            <a:solidFill>
              <a:schemeClr val="lt1">
                <a:alpha val="87843"/>
              </a:schemeClr>
            </a:solid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pic>
          <p:nvPicPr>
            <p:cNvPr id="770" name="Google Shape;770;p44" descr="92px-Pill_Bottle.svg.png"/>
            <p:cNvPicPr preferRelativeResize="0"/>
            <p:nvPr/>
          </p:nvPicPr>
          <p:blipFill rotWithShape="1">
            <a:blip r:embed="rId12">
              <a:alphaModFix/>
            </a:blip>
            <a:srcRect/>
            <a:stretch/>
          </p:blipFill>
          <p:spPr>
            <a:xfrm>
              <a:off x="4579422" y="6945162"/>
              <a:ext cx="442321" cy="827239"/>
            </a:xfrm>
            <a:prstGeom prst="rect">
              <a:avLst/>
            </a:prstGeom>
            <a:noFill/>
            <a:ln>
              <a:noFill/>
            </a:ln>
          </p:spPr>
        </p:pic>
        <p:sp>
          <p:nvSpPr>
            <p:cNvPr id="771" name="Google Shape;771;p44"/>
            <p:cNvSpPr txBox="1"/>
            <p:nvPr/>
          </p:nvSpPr>
          <p:spPr>
            <a:xfrm>
              <a:off x="4918065" y="7148401"/>
              <a:ext cx="1841500" cy="379593"/>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Effective drug</a:t>
              </a:r>
              <a:endParaRPr sz="1200">
                <a:solidFill>
                  <a:srgbClr val="000000"/>
                </a:solidFill>
                <a:latin typeface="Calibri"/>
                <a:ea typeface="Calibri"/>
                <a:cs typeface="Calibri"/>
                <a:sym typeface="Calibri"/>
              </a:endParaRPr>
            </a:p>
          </p:txBody>
        </p:sp>
      </p:grpSp>
      <p:cxnSp>
        <p:nvCxnSpPr>
          <p:cNvPr id="772" name="Google Shape;772;p44"/>
          <p:cNvCxnSpPr/>
          <p:nvPr/>
        </p:nvCxnSpPr>
        <p:spPr>
          <a:xfrm>
            <a:off x="2650235" y="2740467"/>
            <a:ext cx="122700" cy="0"/>
          </a:xfrm>
          <a:prstGeom prst="straightConnector1">
            <a:avLst/>
          </a:prstGeom>
          <a:noFill/>
          <a:ln w="19050" cap="flat" cmpd="sng">
            <a:solidFill>
              <a:srgbClr val="000000"/>
            </a:solidFill>
            <a:prstDash val="solid"/>
            <a:round/>
            <a:headEnd type="none" w="med" len="med"/>
            <a:tailEnd type="triangle" w="med" len="med"/>
          </a:ln>
        </p:spPr>
      </p:cxnSp>
      <p:sp>
        <p:nvSpPr>
          <p:cNvPr id="773" name="Google Shape;773;p44"/>
          <p:cNvSpPr/>
          <p:nvPr/>
        </p:nvSpPr>
        <p:spPr>
          <a:xfrm>
            <a:off x="4943152" y="488148"/>
            <a:ext cx="2996400" cy="8883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Clr>
                <a:schemeClr val="dk1"/>
              </a:buClr>
              <a:buSzPts val="800"/>
              <a:buFont typeface="Arial"/>
              <a:buNone/>
            </a:pPr>
            <a:r>
              <a:rPr lang="en" sz="1600">
                <a:solidFill>
                  <a:srgbClr val="024B90"/>
                </a:solidFill>
                <a:latin typeface="Nunito Light"/>
                <a:ea typeface="Nunito Light"/>
                <a:cs typeface="Nunito Light"/>
                <a:sym typeface="Nunito Light"/>
              </a:rPr>
              <a:t>How might the rich information in images speed up the drug discovery process?</a:t>
            </a:r>
            <a:endParaRPr sz="1600">
              <a:solidFill>
                <a:srgbClr val="024B90"/>
              </a:solidFill>
              <a:latin typeface="Nunito Light"/>
              <a:ea typeface="Nunito Light"/>
              <a:cs typeface="Nunito Light"/>
              <a:sym typeface="Nunito Light"/>
            </a:endParaRPr>
          </a:p>
          <a:p>
            <a:pPr marL="0" marR="0" lvl="0" indent="0" algn="ctr" rtl="0">
              <a:spcBef>
                <a:spcPts val="0"/>
              </a:spcBef>
              <a:spcAft>
                <a:spcPts val="0"/>
              </a:spcAft>
              <a:buClr>
                <a:schemeClr val="dk1"/>
              </a:buClr>
              <a:buSzPts val="800"/>
              <a:buFont typeface="Arial"/>
              <a:buNone/>
            </a:pPr>
            <a:endParaRPr sz="1600">
              <a:solidFill>
                <a:srgbClr val="024B90"/>
              </a:solidFill>
              <a:latin typeface="Nunito Light"/>
              <a:ea typeface="Nunito Light"/>
              <a:cs typeface="Nunito Light"/>
              <a:sym typeface="Nunito Light"/>
            </a:endParaRPr>
          </a:p>
          <a:p>
            <a:pPr marL="0" marR="0" lvl="0" indent="0" algn="ctr" rtl="0">
              <a:spcBef>
                <a:spcPts val="0"/>
              </a:spcBef>
              <a:spcAft>
                <a:spcPts val="0"/>
              </a:spcAft>
              <a:buNone/>
            </a:pPr>
            <a:endParaRPr sz="1600">
              <a:solidFill>
                <a:srgbClr val="024B90"/>
              </a:solidFill>
              <a:latin typeface="Nunito Light"/>
              <a:ea typeface="Nunito Light"/>
              <a:cs typeface="Nunito Light"/>
              <a:sym typeface="Nunito Light"/>
            </a:endParaRPr>
          </a:p>
        </p:txBody>
      </p:sp>
      <p:sp>
        <p:nvSpPr>
          <p:cNvPr id="774" name="Google Shape;774;p44"/>
          <p:cNvSpPr txBox="1"/>
          <p:nvPr/>
        </p:nvSpPr>
        <p:spPr>
          <a:xfrm>
            <a:off x="8975400" y="1455100"/>
            <a:ext cx="5560200" cy="18564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0"/>
              </a:spcAft>
              <a:buNone/>
            </a:pPr>
            <a:r>
              <a:rPr lang="en" sz="1200" b="1">
                <a:solidFill>
                  <a:schemeClr val="dk1"/>
                </a:solidFill>
              </a:rPr>
              <a:t>INPUT</a:t>
            </a:r>
            <a:r>
              <a:rPr lang="en" sz="1200">
                <a:solidFill>
                  <a:schemeClr val="dk1"/>
                </a:solidFill>
              </a:rPr>
              <a:t> 				</a:t>
            </a:r>
            <a:r>
              <a:rPr lang="en" sz="1200" b="1">
                <a:solidFill>
                  <a:schemeClr val="dk1"/>
                </a:solidFill>
              </a:rPr>
              <a:t>OUTPUT</a:t>
            </a:r>
            <a:endParaRPr sz="1200" b="1">
              <a:solidFill>
                <a:schemeClr val="dk1"/>
              </a:solidFill>
            </a:endParaRPr>
          </a:p>
          <a:p>
            <a:pPr marL="457200" lvl="0" indent="0" algn="l" rtl="0">
              <a:lnSpc>
                <a:spcPct val="115000"/>
              </a:lnSpc>
              <a:spcBef>
                <a:spcPts val="0"/>
              </a:spcBef>
              <a:spcAft>
                <a:spcPts val="0"/>
              </a:spcAft>
              <a:buNone/>
            </a:pPr>
            <a:r>
              <a:rPr lang="en" sz="1200">
                <a:solidFill>
                  <a:schemeClr val="dk1"/>
                </a:solidFill>
              </a:rPr>
              <a:t>diseased cell lines, genes		screenable disease phenotype</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gene/disease phenotype		chemical regulators</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compound				target information (genes or</a:t>
            </a:r>
            <a:endParaRPr sz="1200">
              <a:solidFill>
                <a:schemeClr val="dk1"/>
              </a:solidFill>
            </a:endParaRPr>
          </a:p>
          <a:p>
            <a:pPr marL="3657600" lvl="0" indent="0" algn="l" rtl="0">
              <a:lnSpc>
                <a:spcPct val="115000"/>
              </a:lnSpc>
              <a:spcBef>
                <a:spcPts val="0"/>
              </a:spcBef>
              <a:spcAft>
                <a:spcPts val="0"/>
              </a:spcAft>
              <a:buNone/>
            </a:pPr>
            <a:r>
              <a:rPr lang="en" sz="1200">
                <a:solidFill>
                  <a:schemeClr val="dk1"/>
                </a:solidFill>
              </a:rPr>
              <a:t>annotated compounds)</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compound variants			SAR information</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genes					genes with similar function</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gene variants			variant impact information</a:t>
            </a: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grpSp>
        <p:nvGrpSpPr>
          <p:cNvPr id="780" name="Google Shape;780;p45"/>
          <p:cNvGrpSpPr/>
          <p:nvPr/>
        </p:nvGrpSpPr>
        <p:grpSpPr>
          <a:xfrm>
            <a:off x="-7" y="184619"/>
            <a:ext cx="4473424" cy="4958356"/>
            <a:chOff x="108176" y="533249"/>
            <a:chExt cx="6760502" cy="7493360"/>
          </a:xfrm>
        </p:grpSpPr>
        <p:pic>
          <p:nvPicPr>
            <p:cNvPr id="781" name="Google Shape;781;p45" descr="sparkle-clip-art-elaine-sparkles-graphics-set-sparkle-clip-art-300_300.jpg"/>
            <p:cNvPicPr preferRelativeResize="0"/>
            <p:nvPr/>
          </p:nvPicPr>
          <p:blipFill rotWithShape="1">
            <a:blip r:embed="rId3">
              <a:alphaModFix/>
            </a:blip>
            <a:srcRect l="24511" r="27680" b="12903"/>
            <a:stretch/>
          </p:blipFill>
          <p:spPr>
            <a:xfrm rot="-5400000">
              <a:off x="4633000" y="5705031"/>
              <a:ext cx="1584616" cy="2886739"/>
            </a:xfrm>
            <a:prstGeom prst="rect">
              <a:avLst/>
            </a:prstGeom>
            <a:noFill/>
            <a:ln>
              <a:noFill/>
            </a:ln>
          </p:spPr>
        </p:pic>
        <p:sp>
          <p:nvSpPr>
            <p:cNvPr id="782" name="Google Shape;782;p45"/>
            <p:cNvSpPr/>
            <p:nvPr/>
          </p:nvSpPr>
          <p:spPr>
            <a:xfrm rot="3841939" flipH="1">
              <a:off x="217415" y="1050110"/>
              <a:ext cx="2137354" cy="1579418"/>
            </a:xfrm>
            <a:prstGeom prst="wave">
              <a:avLst>
                <a:gd name="adj1" fmla="val 12500"/>
                <a:gd name="adj2" fmla="val -10000"/>
              </a:avLst>
            </a:prstGeom>
            <a:solidFill>
              <a:srgbClr val="42A3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783" name="Google Shape;783;p45"/>
            <p:cNvSpPr/>
            <p:nvPr/>
          </p:nvSpPr>
          <p:spPr>
            <a:xfrm rot="3841939" flipH="1">
              <a:off x="964976" y="2569964"/>
              <a:ext cx="2137354" cy="1579418"/>
            </a:xfrm>
            <a:prstGeom prst="wave">
              <a:avLst>
                <a:gd name="adj1" fmla="val 12500"/>
                <a:gd name="adj2" fmla="val -10000"/>
              </a:avLst>
            </a:prstGeom>
            <a:solidFill>
              <a:srgbClr val="024B90"/>
            </a:solidFill>
            <a:ln>
              <a:noFill/>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784" name="Google Shape;784;p45"/>
            <p:cNvSpPr/>
            <p:nvPr/>
          </p:nvSpPr>
          <p:spPr>
            <a:xfrm rot="3841939" flipH="1">
              <a:off x="1716565" y="4100388"/>
              <a:ext cx="2137354" cy="1579418"/>
            </a:xfrm>
            <a:prstGeom prst="wave">
              <a:avLst>
                <a:gd name="adj1" fmla="val 12500"/>
                <a:gd name="adj2" fmla="val -10000"/>
              </a:avLst>
            </a:prstGeom>
            <a:solidFill>
              <a:srgbClr val="81C1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785" name="Google Shape;785;p45"/>
            <p:cNvSpPr/>
            <p:nvPr/>
          </p:nvSpPr>
          <p:spPr>
            <a:xfrm rot="3841939" flipH="1">
              <a:off x="2465705" y="5645384"/>
              <a:ext cx="2137354" cy="1579418"/>
            </a:xfrm>
            <a:prstGeom prst="wave">
              <a:avLst>
                <a:gd name="adj1" fmla="val 12500"/>
                <a:gd name="adj2" fmla="val -10000"/>
              </a:avLst>
            </a:prstGeom>
            <a:solidFill>
              <a:srgbClr val="BFE0FF"/>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786" name="Google Shape;786;p45"/>
            <p:cNvSpPr txBox="1"/>
            <p:nvPr/>
          </p:nvSpPr>
          <p:spPr>
            <a:xfrm>
              <a:off x="4228447" y="5616264"/>
              <a:ext cx="1841500" cy="656592"/>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Preclinical studies</a:t>
              </a:r>
              <a:endParaRPr sz="900"/>
            </a:p>
            <a:p>
              <a:pPr marL="0" marR="0" lvl="0" indent="0" algn="ctr" rtl="0">
                <a:spcBef>
                  <a:spcPts val="0"/>
                </a:spcBef>
                <a:spcAft>
                  <a:spcPts val="0"/>
                </a:spcAft>
                <a:buNone/>
              </a:pPr>
              <a:r>
                <a:rPr lang="en" sz="1200">
                  <a:solidFill>
                    <a:srgbClr val="000000"/>
                  </a:solidFill>
                  <a:latin typeface="Calibri"/>
                  <a:ea typeface="Calibri"/>
                  <a:cs typeface="Calibri"/>
                  <a:sym typeface="Calibri"/>
                </a:rPr>
                <a:t>Clinical trials</a:t>
              </a:r>
              <a:endParaRPr sz="1200">
                <a:solidFill>
                  <a:srgbClr val="000000"/>
                </a:solidFill>
                <a:latin typeface="Calibri"/>
                <a:ea typeface="Calibri"/>
                <a:cs typeface="Calibri"/>
                <a:sym typeface="Calibri"/>
              </a:endParaRPr>
            </a:p>
          </p:txBody>
        </p:sp>
        <p:sp>
          <p:nvSpPr>
            <p:cNvPr id="787" name="Google Shape;787;p45"/>
            <p:cNvSpPr txBox="1"/>
            <p:nvPr/>
          </p:nvSpPr>
          <p:spPr>
            <a:xfrm>
              <a:off x="2862655" y="2618161"/>
              <a:ext cx="2425244"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Small molecule library</a:t>
              </a:r>
              <a:endParaRPr sz="1200">
                <a:solidFill>
                  <a:srgbClr val="000000"/>
                </a:solidFill>
                <a:latin typeface="Calibri"/>
                <a:ea typeface="Calibri"/>
                <a:cs typeface="Calibri"/>
                <a:sym typeface="Calibri"/>
              </a:endParaRPr>
            </a:p>
          </p:txBody>
        </p:sp>
        <p:sp>
          <p:nvSpPr>
            <p:cNvPr id="788" name="Google Shape;788;p45"/>
            <p:cNvSpPr txBox="1"/>
            <p:nvPr/>
          </p:nvSpPr>
          <p:spPr>
            <a:xfrm>
              <a:off x="2157450" y="1096173"/>
              <a:ext cx="890542"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Assay</a:t>
              </a:r>
              <a:endParaRPr sz="1200">
                <a:solidFill>
                  <a:srgbClr val="000000"/>
                </a:solidFill>
                <a:latin typeface="Calibri"/>
                <a:ea typeface="Calibri"/>
                <a:cs typeface="Calibri"/>
                <a:sym typeface="Calibri"/>
              </a:endParaRPr>
            </a:p>
          </p:txBody>
        </p:sp>
        <p:sp>
          <p:nvSpPr>
            <p:cNvPr id="789" name="Google Shape;789;p45"/>
            <p:cNvSpPr txBox="1"/>
            <p:nvPr/>
          </p:nvSpPr>
          <p:spPr>
            <a:xfrm>
              <a:off x="3658672" y="4191635"/>
              <a:ext cx="1841500"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Hits  </a:t>
              </a:r>
              <a:r>
                <a:rPr lang="en" sz="1200">
                  <a:latin typeface="Noto Sans Symbols"/>
                  <a:ea typeface="Noto Sans Symbols"/>
                  <a:cs typeface="Noto Sans Symbols"/>
                  <a:sym typeface="Noto Sans Symbols"/>
                </a:rPr>
                <a:t>  </a:t>
              </a:r>
              <a:r>
                <a:rPr lang="en" sz="1200">
                  <a:solidFill>
                    <a:srgbClr val="000000"/>
                  </a:solidFill>
                  <a:latin typeface="Calibri"/>
                  <a:ea typeface="Calibri"/>
                  <a:cs typeface="Calibri"/>
                  <a:sym typeface="Calibri"/>
                </a:rPr>
                <a:t> leads</a:t>
              </a:r>
              <a:endParaRPr sz="1200">
                <a:solidFill>
                  <a:srgbClr val="000000"/>
                </a:solidFill>
                <a:latin typeface="Calibri"/>
                <a:ea typeface="Calibri"/>
                <a:cs typeface="Calibri"/>
                <a:sym typeface="Calibri"/>
              </a:endParaRPr>
            </a:p>
          </p:txBody>
        </p:sp>
        <p:pic>
          <p:nvPicPr>
            <p:cNvPr id="790" name="Google Shape;790;p45" descr="800px-Dillapiol.png"/>
            <p:cNvPicPr preferRelativeResize="0"/>
            <p:nvPr/>
          </p:nvPicPr>
          <p:blipFill rotWithShape="1">
            <a:blip r:embed="rId4">
              <a:alphaModFix/>
            </a:blip>
            <a:srcRect/>
            <a:stretch/>
          </p:blipFill>
          <p:spPr>
            <a:xfrm>
              <a:off x="1640868" y="2483671"/>
              <a:ext cx="457200" cy="706581"/>
            </a:xfrm>
            <a:prstGeom prst="rect">
              <a:avLst/>
            </a:prstGeom>
            <a:noFill/>
            <a:ln>
              <a:noFill/>
            </a:ln>
          </p:spPr>
        </p:pic>
        <p:pic>
          <p:nvPicPr>
            <p:cNvPr id="791" name="Google Shape;791;p45" descr="1280px-Caffeine.svg.png"/>
            <p:cNvPicPr preferRelativeResize="0"/>
            <p:nvPr/>
          </p:nvPicPr>
          <p:blipFill rotWithShape="1">
            <a:blip r:embed="rId5">
              <a:alphaModFix/>
            </a:blip>
            <a:srcRect/>
            <a:stretch/>
          </p:blipFill>
          <p:spPr>
            <a:xfrm>
              <a:off x="2318866" y="4381432"/>
              <a:ext cx="1046634" cy="845830"/>
            </a:xfrm>
            <a:prstGeom prst="rect">
              <a:avLst/>
            </a:prstGeom>
            <a:noFill/>
            <a:ln>
              <a:noFill/>
            </a:ln>
          </p:spPr>
        </p:pic>
        <p:pic>
          <p:nvPicPr>
            <p:cNvPr id="792" name="Google Shape;792;p45" descr="275px-Xylitol-2D-structure.svg.png"/>
            <p:cNvPicPr preferRelativeResize="0"/>
            <p:nvPr/>
          </p:nvPicPr>
          <p:blipFill rotWithShape="1">
            <a:blip r:embed="rId6">
              <a:alphaModFix/>
            </a:blip>
            <a:srcRect/>
            <a:stretch/>
          </p:blipFill>
          <p:spPr>
            <a:xfrm>
              <a:off x="1797427" y="3643959"/>
              <a:ext cx="831214" cy="389274"/>
            </a:xfrm>
            <a:prstGeom prst="rect">
              <a:avLst/>
            </a:prstGeom>
            <a:noFill/>
            <a:ln>
              <a:noFill/>
            </a:ln>
          </p:spPr>
        </p:pic>
        <p:pic>
          <p:nvPicPr>
            <p:cNvPr id="793" name="Google Shape;793;p45" descr="420px-Leukotriene_E4.svg.png"/>
            <p:cNvPicPr preferRelativeResize="0"/>
            <p:nvPr/>
          </p:nvPicPr>
          <p:blipFill rotWithShape="1">
            <a:blip r:embed="rId7">
              <a:alphaModFix/>
            </a:blip>
            <a:srcRect/>
            <a:stretch/>
          </p:blipFill>
          <p:spPr>
            <a:xfrm>
              <a:off x="1332261" y="2997753"/>
              <a:ext cx="543364" cy="326567"/>
            </a:xfrm>
            <a:prstGeom prst="rect">
              <a:avLst/>
            </a:prstGeom>
            <a:noFill/>
            <a:ln>
              <a:noFill/>
            </a:ln>
          </p:spPr>
        </p:pic>
        <p:pic>
          <p:nvPicPr>
            <p:cNvPr id="794" name="Google Shape;794;p45" descr="Coriandrin.png"/>
            <p:cNvPicPr preferRelativeResize="0"/>
            <p:nvPr/>
          </p:nvPicPr>
          <p:blipFill rotWithShape="1">
            <a:blip r:embed="rId8">
              <a:alphaModFix/>
            </a:blip>
            <a:srcRect/>
            <a:stretch/>
          </p:blipFill>
          <p:spPr>
            <a:xfrm rot="846372">
              <a:off x="1995959" y="3026561"/>
              <a:ext cx="760730" cy="431924"/>
            </a:xfrm>
            <a:prstGeom prst="rect">
              <a:avLst/>
            </a:prstGeom>
            <a:noFill/>
            <a:ln>
              <a:noFill/>
            </a:ln>
          </p:spPr>
        </p:pic>
        <p:pic>
          <p:nvPicPr>
            <p:cNvPr id="795" name="Google Shape;795;p45" descr="VBM1.jpg"/>
            <p:cNvPicPr preferRelativeResize="0"/>
            <p:nvPr/>
          </p:nvPicPr>
          <p:blipFill rotWithShape="1">
            <a:blip r:embed="rId9">
              <a:alphaModFix/>
            </a:blip>
            <a:srcRect/>
            <a:stretch/>
          </p:blipFill>
          <p:spPr>
            <a:xfrm>
              <a:off x="3010634" y="5944558"/>
              <a:ext cx="971303" cy="918517"/>
            </a:xfrm>
            <a:prstGeom prst="rect">
              <a:avLst/>
            </a:prstGeom>
            <a:noFill/>
            <a:ln>
              <a:noFill/>
            </a:ln>
          </p:spPr>
        </p:pic>
        <p:pic>
          <p:nvPicPr>
            <p:cNvPr id="796" name="Google Shape;796;p45" descr="Diiodotyrosine.png"/>
            <p:cNvPicPr preferRelativeResize="0"/>
            <p:nvPr/>
          </p:nvPicPr>
          <p:blipFill rotWithShape="1">
            <a:blip r:embed="rId10">
              <a:alphaModFix/>
            </a:blip>
            <a:srcRect/>
            <a:stretch/>
          </p:blipFill>
          <p:spPr>
            <a:xfrm>
              <a:off x="1465354" y="3271987"/>
              <a:ext cx="747680" cy="484017"/>
            </a:xfrm>
            <a:prstGeom prst="rect">
              <a:avLst/>
            </a:prstGeom>
            <a:noFill/>
            <a:ln>
              <a:noFill/>
            </a:ln>
          </p:spPr>
        </p:pic>
        <p:grpSp>
          <p:nvGrpSpPr>
            <p:cNvPr id="797" name="Google Shape;797;p45"/>
            <p:cNvGrpSpPr/>
            <p:nvPr/>
          </p:nvGrpSpPr>
          <p:grpSpPr>
            <a:xfrm>
              <a:off x="777609" y="1285970"/>
              <a:ext cx="1256531" cy="1231235"/>
              <a:chOff x="0" y="0"/>
              <a:chExt cx="1991864" cy="1838643"/>
            </a:xfrm>
          </p:grpSpPr>
          <p:pic>
            <p:nvPicPr>
              <p:cNvPr id="798" name="Google Shape;798;p45"/>
              <p:cNvPicPr preferRelativeResize="0"/>
              <p:nvPr/>
            </p:nvPicPr>
            <p:blipFill rotWithShape="1">
              <a:blip r:embed="rId11">
                <a:alphaModFix/>
              </a:blip>
              <a:srcRect l="42264" r="28364" b="4465"/>
              <a:stretch/>
            </p:blipFill>
            <p:spPr>
              <a:xfrm>
                <a:off x="0" y="158905"/>
                <a:ext cx="756704" cy="658273"/>
              </a:xfrm>
              <a:prstGeom prst="rect">
                <a:avLst/>
              </a:prstGeom>
              <a:noFill/>
              <a:ln>
                <a:noFill/>
              </a:ln>
            </p:spPr>
          </p:pic>
          <p:pic>
            <p:nvPicPr>
              <p:cNvPr id="799" name="Google Shape;799;p45"/>
              <p:cNvPicPr preferRelativeResize="0"/>
              <p:nvPr/>
            </p:nvPicPr>
            <p:blipFill rotWithShape="1">
              <a:blip r:embed="rId11">
                <a:alphaModFix/>
              </a:blip>
              <a:srcRect l="42264" r="28364" b="4464"/>
              <a:stretch/>
            </p:blipFill>
            <p:spPr>
              <a:xfrm rot="5250626">
                <a:off x="1135121" y="243908"/>
                <a:ext cx="574580" cy="499839"/>
              </a:xfrm>
              <a:prstGeom prst="rect">
                <a:avLst/>
              </a:prstGeom>
              <a:noFill/>
              <a:ln>
                <a:noFill/>
              </a:ln>
            </p:spPr>
          </p:pic>
          <p:pic>
            <p:nvPicPr>
              <p:cNvPr id="800" name="Google Shape;800;p45"/>
              <p:cNvPicPr preferRelativeResize="0"/>
              <p:nvPr/>
            </p:nvPicPr>
            <p:blipFill rotWithShape="1">
              <a:blip r:embed="rId11">
                <a:alphaModFix/>
              </a:blip>
              <a:srcRect l="42265" r="28364" b="4465"/>
              <a:stretch/>
            </p:blipFill>
            <p:spPr>
              <a:xfrm rot="3542175">
                <a:off x="911405" y="971606"/>
                <a:ext cx="756701" cy="658263"/>
              </a:xfrm>
              <a:prstGeom prst="rect">
                <a:avLst/>
              </a:prstGeom>
              <a:noFill/>
              <a:ln>
                <a:noFill/>
              </a:ln>
            </p:spPr>
          </p:pic>
          <p:pic>
            <p:nvPicPr>
              <p:cNvPr id="801" name="Google Shape;801;p45"/>
              <p:cNvPicPr preferRelativeResize="0"/>
              <p:nvPr/>
            </p:nvPicPr>
            <p:blipFill rotWithShape="1">
              <a:blip r:embed="rId11">
                <a:alphaModFix/>
              </a:blip>
              <a:srcRect l="22076" t="30676" r="55621" b="2611"/>
              <a:stretch/>
            </p:blipFill>
            <p:spPr>
              <a:xfrm>
                <a:off x="663952" y="1378980"/>
                <a:ext cx="574580" cy="459663"/>
              </a:xfrm>
              <a:prstGeom prst="rect">
                <a:avLst/>
              </a:prstGeom>
              <a:noFill/>
              <a:ln>
                <a:noFill/>
              </a:ln>
            </p:spPr>
          </p:pic>
          <p:pic>
            <p:nvPicPr>
              <p:cNvPr id="802" name="Google Shape;802;p45"/>
              <p:cNvPicPr preferRelativeResize="0"/>
              <p:nvPr/>
            </p:nvPicPr>
            <p:blipFill rotWithShape="1">
              <a:blip r:embed="rId11">
                <a:alphaModFix/>
              </a:blip>
              <a:srcRect l="22076" t="30677" r="55621" b="2611"/>
              <a:stretch/>
            </p:blipFill>
            <p:spPr>
              <a:xfrm>
                <a:off x="663952" y="0"/>
                <a:ext cx="574580" cy="459663"/>
              </a:xfrm>
              <a:prstGeom prst="rect">
                <a:avLst/>
              </a:prstGeom>
              <a:noFill/>
              <a:ln>
                <a:noFill/>
              </a:ln>
            </p:spPr>
          </p:pic>
          <p:pic>
            <p:nvPicPr>
              <p:cNvPr id="803" name="Google Shape;803;p45"/>
              <p:cNvPicPr preferRelativeResize="0"/>
              <p:nvPr/>
            </p:nvPicPr>
            <p:blipFill rotWithShape="1">
              <a:blip r:embed="rId11">
                <a:alphaModFix/>
              </a:blip>
              <a:srcRect l="22076" t="30677" r="55621" b="2611"/>
              <a:stretch/>
            </p:blipFill>
            <p:spPr>
              <a:xfrm>
                <a:off x="1417284" y="485197"/>
                <a:ext cx="574580" cy="459663"/>
              </a:xfrm>
              <a:prstGeom prst="rect">
                <a:avLst/>
              </a:prstGeom>
              <a:noFill/>
              <a:ln>
                <a:noFill/>
              </a:ln>
            </p:spPr>
          </p:pic>
          <p:pic>
            <p:nvPicPr>
              <p:cNvPr id="804" name="Google Shape;804;p45"/>
              <p:cNvPicPr preferRelativeResize="0"/>
              <p:nvPr/>
            </p:nvPicPr>
            <p:blipFill rotWithShape="1">
              <a:blip r:embed="rId11">
                <a:alphaModFix/>
              </a:blip>
              <a:srcRect l="42264" r="28363" b="4462"/>
              <a:stretch/>
            </p:blipFill>
            <p:spPr>
              <a:xfrm rot="10199521">
                <a:off x="299865" y="654239"/>
                <a:ext cx="574576" cy="499837"/>
              </a:xfrm>
              <a:prstGeom prst="rect">
                <a:avLst/>
              </a:prstGeom>
              <a:noFill/>
              <a:ln>
                <a:noFill/>
              </a:ln>
            </p:spPr>
          </p:pic>
          <p:pic>
            <p:nvPicPr>
              <p:cNvPr id="805" name="Google Shape;805;p45"/>
              <p:cNvPicPr preferRelativeResize="0"/>
              <p:nvPr/>
            </p:nvPicPr>
            <p:blipFill rotWithShape="1">
              <a:blip r:embed="rId11">
                <a:alphaModFix/>
              </a:blip>
              <a:srcRect l="22076" t="30677" r="55621" b="2611"/>
              <a:stretch/>
            </p:blipFill>
            <p:spPr>
              <a:xfrm>
                <a:off x="178756" y="1121060"/>
                <a:ext cx="817181" cy="653744"/>
              </a:xfrm>
              <a:prstGeom prst="rect">
                <a:avLst/>
              </a:prstGeom>
              <a:noFill/>
              <a:ln>
                <a:noFill/>
              </a:ln>
            </p:spPr>
          </p:pic>
        </p:grpSp>
        <p:sp>
          <p:nvSpPr>
            <p:cNvPr id="806" name="Google Shape;806;p45"/>
            <p:cNvSpPr/>
            <p:nvPr/>
          </p:nvSpPr>
          <p:spPr>
            <a:xfrm>
              <a:off x="4918065" y="7016758"/>
              <a:ext cx="1841500" cy="1009851"/>
            </a:xfrm>
            <a:prstGeom prst="ellipse">
              <a:avLst/>
            </a:prstGeom>
            <a:solidFill>
              <a:schemeClr val="lt1">
                <a:alpha val="87843"/>
              </a:schemeClr>
            </a:solid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pic>
          <p:nvPicPr>
            <p:cNvPr id="807" name="Google Shape;807;p45" descr="92px-Pill_Bottle.svg.png"/>
            <p:cNvPicPr preferRelativeResize="0"/>
            <p:nvPr/>
          </p:nvPicPr>
          <p:blipFill rotWithShape="1">
            <a:blip r:embed="rId12">
              <a:alphaModFix/>
            </a:blip>
            <a:srcRect/>
            <a:stretch/>
          </p:blipFill>
          <p:spPr>
            <a:xfrm>
              <a:off x="4579422" y="6945162"/>
              <a:ext cx="442321" cy="827239"/>
            </a:xfrm>
            <a:prstGeom prst="rect">
              <a:avLst/>
            </a:prstGeom>
            <a:noFill/>
            <a:ln>
              <a:noFill/>
            </a:ln>
          </p:spPr>
        </p:pic>
        <p:sp>
          <p:nvSpPr>
            <p:cNvPr id="808" name="Google Shape;808;p45"/>
            <p:cNvSpPr txBox="1"/>
            <p:nvPr/>
          </p:nvSpPr>
          <p:spPr>
            <a:xfrm>
              <a:off x="4918065" y="7148401"/>
              <a:ext cx="1841500" cy="379593"/>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Effective drug</a:t>
              </a:r>
              <a:endParaRPr sz="1200">
                <a:solidFill>
                  <a:srgbClr val="000000"/>
                </a:solidFill>
                <a:latin typeface="Calibri"/>
                <a:ea typeface="Calibri"/>
                <a:cs typeface="Calibri"/>
                <a:sym typeface="Calibri"/>
              </a:endParaRPr>
            </a:p>
          </p:txBody>
        </p:sp>
      </p:grpSp>
      <p:sp>
        <p:nvSpPr>
          <p:cNvPr id="809" name="Google Shape;809;p45"/>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Transforming drug discovery via image-based profiling</a:t>
            </a:r>
            <a:endParaRPr/>
          </a:p>
          <a:p>
            <a:pPr marL="0" marR="0" lvl="0" indent="0" algn="ctr" rtl="0">
              <a:spcBef>
                <a:spcPts val="0"/>
              </a:spcBef>
              <a:spcAft>
                <a:spcPts val="0"/>
              </a:spcAft>
              <a:buNone/>
            </a:pPr>
            <a:endParaRPr/>
          </a:p>
        </p:txBody>
      </p:sp>
      <p:sp>
        <p:nvSpPr>
          <p:cNvPr id="810" name="Google Shape;810;p45"/>
          <p:cNvSpPr/>
          <p:nvPr/>
        </p:nvSpPr>
        <p:spPr>
          <a:xfrm>
            <a:off x="6821416" y="1648323"/>
            <a:ext cx="2320800" cy="2163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None/>
            </a:pPr>
            <a:endParaRPr sz="1100">
              <a:latin typeface="Calibri"/>
              <a:ea typeface="Calibri"/>
              <a:cs typeface="Calibri"/>
              <a:sym typeface="Calibri"/>
            </a:endParaRPr>
          </a:p>
        </p:txBody>
      </p:sp>
      <p:grpSp>
        <p:nvGrpSpPr>
          <p:cNvPr id="811" name="Google Shape;811;p45"/>
          <p:cNvGrpSpPr/>
          <p:nvPr/>
        </p:nvGrpSpPr>
        <p:grpSpPr>
          <a:xfrm>
            <a:off x="9318513" y="2697817"/>
            <a:ext cx="3883118" cy="1295158"/>
            <a:chOff x="2162894" y="1349145"/>
            <a:chExt cx="10374346" cy="3358813"/>
          </a:xfrm>
        </p:grpSpPr>
        <p:sp>
          <p:nvSpPr>
            <p:cNvPr id="812" name="Google Shape;812;p45"/>
            <p:cNvSpPr/>
            <p:nvPr/>
          </p:nvSpPr>
          <p:spPr>
            <a:xfrm>
              <a:off x="2162894" y="2338172"/>
              <a:ext cx="10374346" cy="1364474"/>
            </a:xfrm>
            <a:prstGeom prst="rect">
              <a:avLst/>
            </a:prstGeom>
            <a:solidFill>
              <a:schemeClr val="lt1"/>
            </a:solidFill>
            <a:ln w="12700" cap="flat" cmpd="sng">
              <a:solidFill>
                <a:srgbClr val="BFE0FF"/>
              </a:solidFill>
              <a:prstDash val="solid"/>
              <a:miter lim="400000"/>
              <a:headEnd type="none" w="sm" len="sm"/>
              <a:tailEnd type="none" w="sm" len="sm"/>
            </a:ln>
            <a:effectLst>
              <a:outerShdw blurRad="38100" dist="25400" dir="13020000" rotWithShape="0">
                <a:srgbClr val="024B9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pic>
          <p:nvPicPr>
            <p:cNvPr id="813" name="Google Shape;813;p45"/>
            <p:cNvPicPr preferRelativeResize="0"/>
            <p:nvPr/>
          </p:nvPicPr>
          <p:blipFill rotWithShape="1">
            <a:blip r:embed="rId13">
              <a:alphaModFix/>
            </a:blip>
            <a:srcRect/>
            <a:stretch/>
          </p:blipFill>
          <p:spPr>
            <a:xfrm>
              <a:off x="5738459" y="2005606"/>
              <a:ext cx="3277320" cy="2702352"/>
            </a:xfrm>
            <a:prstGeom prst="rect">
              <a:avLst/>
            </a:prstGeom>
            <a:noFill/>
            <a:ln>
              <a:noFill/>
            </a:ln>
          </p:spPr>
        </p:pic>
        <p:pic>
          <p:nvPicPr>
            <p:cNvPr id="814" name="Google Shape;814;p45"/>
            <p:cNvPicPr preferRelativeResize="0"/>
            <p:nvPr/>
          </p:nvPicPr>
          <p:blipFill rotWithShape="1">
            <a:blip r:embed="rId14">
              <a:alphaModFix/>
            </a:blip>
            <a:srcRect/>
            <a:stretch/>
          </p:blipFill>
          <p:spPr>
            <a:xfrm>
              <a:off x="2337970" y="2005606"/>
              <a:ext cx="3219823" cy="2674093"/>
            </a:xfrm>
            <a:prstGeom prst="rect">
              <a:avLst/>
            </a:prstGeom>
            <a:noFill/>
            <a:ln>
              <a:noFill/>
            </a:ln>
          </p:spPr>
        </p:pic>
        <p:sp>
          <p:nvSpPr>
            <p:cNvPr id="815" name="Google Shape;815;p45"/>
            <p:cNvSpPr txBox="1"/>
            <p:nvPr/>
          </p:nvSpPr>
          <p:spPr>
            <a:xfrm>
              <a:off x="3100793" y="1349145"/>
              <a:ext cx="9436443" cy="633819"/>
            </a:xfrm>
            <a:prstGeom prst="rect">
              <a:avLst/>
            </a:prstGeom>
            <a:noFill/>
            <a:ln>
              <a:noFill/>
            </a:ln>
          </p:spPr>
          <p:txBody>
            <a:bodyPr spcFirstLastPara="1" wrap="square" lIns="60500" tIns="30250" rIns="60500" bIns="30250" anchor="t" anchorCtr="0">
              <a:noAutofit/>
            </a:bodyPr>
            <a:lstStyle/>
            <a:p>
              <a:pPr marL="0" marR="0" lvl="0" indent="0" algn="l" rtl="0">
                <a:spcBef>
                  <a:spcPts val="0"/>
                </a:spcBef>
                <a:spcAft>
                  <a:spcPts val="0"/>
                </a:spcAft>
                <a:buNone/>
              </a:pPr>
              <a:r>
                <a:rPr lang="en" sz="1200">
                  <a:latin typeface="Calibri"/>
                  <a:ea typeface="Calibri"/>
                  <a:cs typeface="Calibri"/>
                  <a:sym typeface="Calibri"/>
                </a:rPr>
                <a:t>Healthy 			Disease		 Disease + drug?</a:t>
              </a:r>
              <a:endParaRPr sz="900"/>
            </a:p>
          </p:txBody>
        </p:sp>
        <p:pic>
          <p:nvPicPr>
            <p:cNvPr id="816" name="Google Shape;816;p45"/>
            <p:cNvPicPr preferRelativeResize="0"/>
            <p:nvPr/>
          </p:nvPicPr>
          <p:blipFill rotWithShape="1">
            <a:blip r:embed="rId14">
              <a:alphaModFix/>
            </a:blip>
            <a:srcRect/>
            <a:stretch/>
          </p:blipFill>
          <p:spPr>
            <a:xfrm>
              <a:off x="9192826" y="2005606"/>
              <a:ext cx="3219823" cy="2674093"/>
            </a:xfrm>
            <a:prstGeom prst="rect">
              <a:avLst/>
            </a:prstGeom>
            <a:noFill/>
            <a:ln>
              <a:noFill/>
            </a:ln>
          </p:spPr>
        </p:pic>
      </p:grpSp>
      <p:cxnSp>
        <p:nvCxnSpPr>
          <p:cNvPr id="817" name="Google Shape;817;p45"/>
          <p:cNvCxnSpPr/>
          <p:nvPr/>
        </p:nvCxnSpPr>
        <p:spPr>
          <a:xfrm>
            <a:off x="2650235" y="2740467"/>
            <a:ext cx="122700" cy="0"/>
          </a:xfrm>
          <a:prstGeom prst="straightConnector1">
            <a:avLst/>
          </a:prstGeom>
          <a:noFill/>
          <a:ln w="19050" cap="flat" cmpd="sng">
            <a:solidFill>
              <a:srgbClr val="000000"/>
            </a:solidFill>
            <a:prstDash val="solid"/>
            <a:round/>
            <a:headEnd type="none" w="med" len="med"/>
            <a:tailEnd type="triangle" w="med" len="med"/>
          </a:ln>
        </p:spPr>
      </p:cxnSp>
      <p:sp>
        <p:nvSpPr>
          <p:cNvPr id="818" name="Google Shape;818;p45"/>
          <p:cNvSpPr/>
          <p:nvPr/>
        </p:nvSpPr>
        <p:spPr>
          <a:xfrm>
            <a:off x="2013715" y="512603"/>
            <a:ext cx="4409100" cy="6552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Clr>
                <a:schemeClr val="dk1"/>
              </a:buClr>
              <a:buSzPts val="800"/>
              <a:buFont typeface="Arial"/>
              <a:buNone/>
            </a:pPr>
            <a:r>
              <a:rPr lang="en" sz="1600">
                <a:solidFill>
                  <a:srgbClr val="024B90"/>
                </a:solidFill>
                <a:latin typeface="Nunito Light"/>
                <a:ea typeface="Nunito Light"/>
                <a:cs typeface="Nunito Light"/>
                <a:sym typeface="Nunito Light"/>
              </a:rPr>
              <a:t>Can we identify signatures of disease? </a:t>
            </a:r>
            <a:endParaRPr sz="1600">
              <a:solidFill>
                <a:srgbClr val="024B90"/>
              </a:solidFill>
              <a:latin typeface="Nunito Light"/>
              <a:ea typeface="Nunito Light"/>
              <a:cs typeface="Nunito Light"/>
              <a:sym typeface="Nunito Light"/>
            </a:endParaRPr>
          </a:p>
          <a:p>
            <a:pPr marL="0" marR="0" lvl="0" indent="0" algn="ctr" rtl="0">
              <a:spcBef>
                <a:spcPts val="0"/>
              </a:spcBef>
              <a:spcAft>
                <a:spcPts val="0"/>
              </a:spcAft>
              <a:buClr>
                <a:schemeClr val="dk1"/>
              </a:buClr>
              <a:buSzPts val="800"/>
              <a:buFont typeface="Arial"/>
              <a:buNone/>
            </a:pPr>
            <a:r>
              <a:rPr lang="en" sz="1600">
                <a:solidFill>
                  <a:srgbClr val="024B90"/>
                </a:solidFill>
                <a:latin typeface="Nunito Light"/>
                <a:ea typeface="Nunito Light"/>
                <a:cs typeface="Nunito Light"/>
                <a:sym typeface="Nunito Light"/>
              </a:rPr>
              <a:t>Then screen drugs to reverse the signature?</a:t>
            </a:r>
            <a:endParaRPr sz="1600">
              <a:solidFill>
                <a:srgbClr val="024B90"/>
              </a:solidFill>
              <a:latin typeface="Nunito Light"/>
              <a:ea typeface="Nunito Light"/>
              <a:cs typeface="Nunito Light"/>
              <a:sym typeface="Nunito Light"/>
            </a:endParaRPr>
          </a:p>
          <a:p>
            <a:pPr marL="0" marR="0" lvl="0" indent="0" algn="ctr" rtl="0">
              <a:spcBef>
                <a:spcPts val="0"/>
              </a:spcBef>
              <a:spcAft>
                <a:spcPts val="0"/>
              </a:spcAft>
              <a:buClr>
                <a:schemeClr val="dk1"/>
              </a:buClr>
              <a:buSzPts val="800"/>
              <a:buFont typeface="Arial"/>
              <a:buNone/>
            </a:pPr>
            <a:endParaRPr sz="1600">
              <a:solidFill>
                <a:srgbClr val="024B90"/>
              </a:solidFill>
              <a:latin typeface="Nunito Light"/>
              <a:ea typeface="Nunito Light"/>
              <a:cs typeface="Nunito Light"/>
              <a:sym typeface="Nunito Light"/>
            </a:endParaRPr>
          </a:p>
          <a:p>
            <a:pPr marL="0" marR="0" lvl="0" indent="0" algn="ctr" rtl="0">
              <a:spcBef>
                <a:spcPts val="0"/>
              </a:spcBef>
              <a:spcAft>
                <a:spcPts val="0"/>
              </a:spcAft>
              <a:buNone/>
            </a:pPr>
            <a:endParaRPr sz="1600">
              <a:solidFill>
                <a:srgbClr val="024B90"/>
              </a:solidFill>
              <a:latin typeface="Nunito Light"/>
              <a:ea typeface="Nunito Light"/>
              <a:cs typeface="Nunito Light"/>
              <a:sym typeface="Nunito Light"/>
            </a:endParaRPr>
          </a:p>
        </p:txBody>
      </p:sp>
      <p:sp>
        <p:nvSpPr>
          <p:cNvPr id="819" name="Google Shape;819;p45"/>
          <p:cNvSpPr/>
          <p:nvPr/>
        </p:nvSpPr>
        <p:spPr>
          <a:xfrm>
            <a:off x="1908629" y="409566"/>
            <a:ext cx="229800" cy="861300"/>
          </a:xfrm>
          <a:prstGeom prst="rightBrace">
            <a:avLst>
              <a:gd name="adj1" fmla="val 8333"/>
              <a:gd name="adj2" fmla="val 50000"/>
            </a:avLst>
          </a:prstGeom>
          <a:noFill/>
          <a:ln w="9525" cap="flat" cmpd="sng">
            <a:solidFill>
              <a:schemeClr val="dk2"/>
            </a:solidFill>
            <a:prstDash val="solid"/>
            <a:round/>
            <a:headEnd type="none" w="sm" len="sm"/>
            <a:tailEnd type="none" w="sm" len="sm"/>
          </a:ln>
          <a:effectLst>
            <a:outerShdw blurRad="50800" dist="38100" dir="2700000" algn="tl" rotWithShape="0">
              <a:srgbClr val="7F7F7F">
                <a:alpha val="42750"/>
              </a:srgbClr>
            </a:outerShdw>
          </a:effectLst>
        </p:spPr>
        <p:txBody>
          <a:bodyPr spcFirstLastPara="1" wrap="square" lIns="60500" tIns="60500" rIns="60500" bIns="6050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6"/>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Image-based profiling can identify drugs for disease</a:t>
            </a:r>
            <a:endParaRPr/>
          </a:p>
        </p:txBody>
      </p:sp>
      <p:sp>
        <p:nvSpPr>
          <p:cNvPr id="825" name="Google Shape;825;p46"/>
          <p:cNvSpPr/>
          <p:nvPr/>
        </p:nvSpPr>
        <p:spPr>
          <a:xfrm>
            <a:off x="3818104" y="4846806"/>
            <a:ext cx="1630800" cy="2037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900" i="1">
                <a:latin typeface="Calibri"/>
                <a:ea typeface="Calibri"/>
                <a:cs typeface="Calibri"/>
                <a:sym typeface="Calibri"/>
              </a:rPr>
              <a:t> Gibson, et al. Circulation 2015</a:t>
            </a:r>
            <a:endParaRPr sz="900" i="1">
              <a:latin typeface="Calibri"/>
              <a:ea typeface="Calibri"/>
              <a:cs typeface="Calibri"/>
              <a:sym typeface="Calibri"/>
            </a:endParaRPr>
          </a:p>
        </p:txBody>
      </p:sp>
      <p:sp>
        <p:nvSpPr>
          <p:cNvPr id="826" name="Google Shape;826;p46"/>
          <p:cNvSpPr txBox="1"/>
          <p:nvPr/>
        </p:nvSpPr>
        <p:spPr>
          <a:xfrm>
            <a:off x="635055" y="1916522"/>
            <a:ext cx="1199100" cy="5064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200" b="1">
                <a:solidFill>
                  <a:srgbClr val="FF0000"/>
                </a:solidFill>
              </a:rPr>
              <a:t>VE Cadherin</a:t>
            </a:r>
            <a:r>
              <a:rPr lang="en" sz="1200" b="1"/>
              <a:t>    </a:t>
            </a:r>
            <a:r>
              <a:rPr lang="en" sz="1200" b="1">
                <a:solidFill>
                  <a:srgbClr val="00B050"/>
                </a:solidFill>
              </a:rPr>
              <a:t>Actin</a:t>
            </a:r>
            <a:r>
              <a:rPr lang="en" sz="1200" b="1"/>
              <a:t>    </a:t>
            </a:r>
            <a:endParaRPr sz="1200"/>
          </a:p>
          <a:p>
            <a:pPr marL="0" marR="0" lvl="0" indent="0" algn="ctr" rtl="0">
              <a:spcBef>
                <a:spcPts val="0"/>
              </a:spcBef>
              <a:spcAft>
                <a:spcPts val="0"/>
              </a:spcAft>
              <a:buNone/>
            </a:pPr>
            <a:r>
              <a:rPr lang="en" sz="1200" b="1">
                <a:solidFill>
                  <a:srgbClr val="0000FF"/>
                </a:solidFill>
              </a:rPr>
              <a:t>DNA</a:t>
            </a:r>
            <a:endParaRPr sz="1200"/>
          </a:p>
        </p:txBody>
      </p:sp>
      <p:sp>
        <p:nvSpPr>
          <p:cNvPr id="827" name="Google Shape;827;p46"/>
          <p:cNvSpPr/>
          <p:nvPr/>
        </p:nvSpPr>
        <p:spPr>
          <a:xfrm>
            <a:off x="151144" y="4424570"/>
            <a:ext cx="1567200" cy="5499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100" i="1">
                <a:solidFill>
                  <a:schemeClr val="dk1"/>
                </a:solidFill>
                <a:latin typeface="Calibri"/>
                <a:ea typeface="Calibri"/>
                <a:cs typeface="Calibri"/>
                <a:sym typeface="Calibri"/>
              </a:rPr>
              <a:t> Disclosure: Anne Carpenter serves on Recursion’s Scientific Advisory Board</a:t>
            </a:r>
            <a:endParaRPr sz="1100" i="1">
              <a:solidFill>
                <a:schemeClr val="dk1"/>
              </a:solidFill>
              <a:latin typeface="Calibri"/>
              <a:ea typeface="Calibri"/>
              <a:cs typeface="Calibri"/>
              <a:sym typeface="Calibri"/>
            </a:endParaRPr>
          </a:p>
        </p:txBody>
      </p:sp>
      <p:pic>
        <p:nvPicPr>
          <p:cNvPr id="828" name="Google Shape;828;p46"/>
          <p:cNvPicPr preferRelativeResize="0"/>
          <p:nvPr/>
        </p:nvPicPr>
        <p:blipFill rotWithShape="1">
          <a:blip r:embed="rId3">
            <a:alphaModFix/>
          </a:blip>
          <a:srcRect/>
          <a:stretch/>
        </p:blipFill>
        <p:spPr>
          <a:xfrm>
            <a:off x="1935405" y="1349442"/>
            <a:ext cx="1930276" cy="1651692"/>
          </a:xfrm>
          <a:prstGeom prst="rect">
            <a:avLst/>
          </a:prstGeom>
          <a:noFill/>
          <a:ln>
            <a:noFill/>
          </a:ln>
        </p:spPr>
      </p:pic>
      <p:sp>
        <p:nvSpPr>
          <p:cNvPr id="829" name="Google Shape;829;p46"/>
          <p:cNvSpPr txBox="1"/>
          <p:nvPr/>
        </p:nvSpPr>
        <p:spPr>
          <a:xfrm>
            <a:off x="2395679" y="1076764"/>
            <a:ext cx="1009800" cy="2688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400">
                <a:latin typeface="Calibri"/>
                <a:ea typeface="Calibri"/>
                <a:cs typeface="Calibri"/>
                <a:sym typeface="Calibri"/>
              </a:rPr>
              <a:t>Healthy </a:t>
            </a:r>
            <a:endParaRPr sz="900"/>
          </a:p>
        </p:txBody>
      </p:sp>
      <p:grpSp>
        <p:nvGrpSpPr>
          <p:cNvPr id="830" name="Google Shape;830;p46"/>
          <p:cNvGrpSpPr/>
          <p:nvPr/>
        </p:nvGrpSpPr>
        <p:grpSpPr>
          <a:xfrm>
            <a:off x="4063182" y="1076826"/>
            <a:ext cx="2347868" cy="1918259"/>
            <a:chOff x="2894133" y="1591326"/>
            <a:chExt cx="3240227" cy="2647335"/>
          </a:xfrm>
        </p:grpSpPr>
        <p:pic>
          <p:nvPicPr>
            <p:cNvPr id="831" name="Google Shape;831;p46"/>
            <p:cNvPicPr preferRelativeResize="0"/>
            <p:nvPr/>
          </p:nvPicPr>
          <p:blipFill rotWithShape="1">
            <a:blip r:embed="rId4">
              <a:alphaModFix/>
            </a:blip>
            <a:srcRect/>
            <a:stretch/>
          </p:blipFill>
          <p:spPr>
            <a:xfrm>
              <a:off x="3172877" y="1959544"/>
              <a:ext cx="2682739" cy="2279117"/>
            </a:xfrm>
            <a:prstGeom prst="rect">
              <a:avLst/>
            </a:prstGeom>
            <a:noFill/>
            <a:ln>
              <a:noFill/>
            </a:ln>
          </p:spPr>
        </p:pic>
        <p:sp>
          <p:nvSpPr>
            <p:cNvPr id="832" name="Google Shape;832;p46"/>
            <p:cNvSpPr txBox="1"/>
            <p:nvPr/>
          </p:nvSpPr>
          <p:spPr>
            <a:xfrm>
              <a:off x="2894133" y="1591326"/>
              <a:ext cx="3240227" cy="370726"/>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400">
                  <a:latin typeface="Calibri"/>
                  <a:ea typeface="Calibri"/>
                  <a:cs typeface="Calibri"/>
                  <a:sym typeface="Calibri"/>
                </a:rPr>
                <a:t>Disease (CCM knockdown)</a:t>
              </a:r>
              <a:endParaRPr sz="1400">
                <a:latin typeface="Calibri"/>
                <a:ea typeface="Calibri"/>
                <a:cs typeface="Calibri"/>
                <a:sym typeface="Calibri"/>
              </a:endParaRPr>
            </a:p>
          </p:txBody>
        </p:sp>
      </p:grpSp>
      <p:sp>
        <p:nvSpPr>
          <p:cNvPr id="833" name="Google Shape;833;p46"/>
          <p:cNvSpPr txBox="1"/>
          <p:nvPr/>
        </p:nvSpPr>
        <p:spPr>
          <a:xfrm>
            <a:off x="1369950" y="3242000"/>
            <a:ext cx="4954200" cy="9318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400">
                <a:latin typeface="Calibri"/>
                <a:ea typeface="Calibri"/>
                <a:cs typeface="Calibri"/>
                <a:sym typeface="Calibri"/>
              </a:rPr>
              <a:t>Drug chosen </a:t>
            </a:r>
            <a:r>
              <a:rPr lang="en">
                <a:latin typeface="Calibri"/>
                <a:ea typeface="Calibri"/>
                <a:cs typeface="Calibri"/>
                <a:sym typeface="Calibri"/>
              </a:rPr>
              <a:t>by</a:t>
            </a:r>
            <a:r>
              <a:rPr lang="en" sz="1400">
                <a:latin typeface="Calibri"/>
                <a:ea typeface="Calibri"/>
                <a:cs typeface="Calibri"/>
                <a:sym typeface="Calibri"/>
              </a:rPr>
              <a:t> automated analysis </a:t>
            </a:r>
            <a:endParaRPr sz="1400">
              <a:latin typeface="Calibri"/>
              <a:ea typeface="Calibri"/>
              <a:cs typeface="Calibri"/>
              <a:sym typeface="Calibri"/>
            </a:endParaRPr>
          </a:p>
          <a:p>
            <a:pPr marL="0" marR="0" lvl="0" indent="0" algn="ctr" rtl="0">
              <a:spcBef>
                <a:spcPts val="0"/>
              </a:spcBef>
              <a:spcAft>
                <a:spcPts val="0"/>
              </a:spcAft>
              <a:buNone/>
            </a:pPr>
            <a:r>
              <a:rPr lang="en" sz="1400">
                <a:latin typeface="Calibri"/>
                <a:ea typeface="Calibri"/>
                <a:cs typeface="Calibri"/>
                <a:sym typeface="Calibri"/>
              </a:rPr>
              <a:t>outperformed those chosen by expert visual analysis.</a:t>
            </a:r>
            <a:endParaRPr sz="900"/>
          </a:p>
          <a:p>
            <a:pPr marL="0" marR="0" lvl="0" indent="0" algn="ctr" rtl="0">
              <a:spcBef>
                <a:spcPts val="0"/>
              </a:spcBef>
              <a:spcAft>
                <a:spcPts val="0"/>
              </a:spcAft>
              <a:buNone/>
            </a:pPr>
            <a:endParaRPr sz="1400">
              <a:latin typeface="Calibri"/>
              <a:ea typeface="Calibri"/>
              <a:cs typeface="Calibri"/>
              <a:sym typeface="Calibri"/>
            </a:endParaRPr>
          </a:p>
          <a:p>
            <a:pPr marL="0" marR="0" lvl="0" indent="0" algn="ctr" rtl="0">
              <a:spcBef>
                <a:spcPts val="0"/>
              </a:spcBef>
              <a:spcAft>
                <a:spcPts val="0"/>
              </a:spcAft>
              <a:buNone/>
            </a:pPr>
            <a:r>
              <a:rPr lang="en" sz="1400">
                <a:latin typeface="Calibri"/>
                <a:ea typeface="Calibri"/>
                <a:cs typeface="Calibri"/>
                <a:sym typeface="Calibri"/>
              </a:rPr>
              <a:t>Now: </a:t>
            </a:r>
            <a:r>
              <a:rPr lang="en">
                <a:latin typeface="Calibri"/>
                <a:ea typeface="Calibri"/>
                <a:cs typeface="Calibri"/>
                <a:sym typeface="Calibri"/>
              </a:rPr>
              <a:t>hundreds of</a:t>
            </a:r>
            <a:r>
              <a:rPr lang="en" sz="1400">
                <a:latin typeface="Calibri"/>
                <a:ea typeface="Calibri"/>
                <a:cs typeface="Calibri"/>
                <a:sym typeface="Calibri"/>
              </a:rPr>
              <a:t> disease models available for screening in parallel.</a:t>
            </a:r>
            <a:endParaRPr sz="1400">
              <a:latin typeface="Calibri"/>
              <a:ea typeface="Calibri"/>
              <a:cs typeface="Calibri"/>
              <a:sym typeface="Calibri"/>
            </a:endParaRPr>
          </a:p>
          <a:p>
            <a:pPr marL="0" marR="0" lvl="0" indent="0" algn="ctr" rtl="0">
              <a:spcBef>
                <a:spcPts val="0"/>
              </a:spcBef>
              <a:spcAft>
                <a:spcPts val="0"/>
              </a:spcAft>
              <a:buNone/>
            </a:pPr>
            <a:r>
              <a:rPr lang="en">
                <a:latin typeface="Calibri"/>
                <a:ea typeface="Calibri"/>
                <a:cs typeface="Calibri"/>
                <a:sym typeface="Calibri"/>
              </a:rPr>
              <a:t>And, five clinical trials launched!</a:t>
            </a:r>
            <a:endParaRPr>
              <a:latin typeface="Calibri"/>
              <a:ea typeface="Calibri"/>
              <a:cs typeface="Calibri"/>
              <a:sym typeface="Calibri"/>
            </a:endParaRPr>
          </a:p>
        </p:txBody>
      </p:sp>
      <p:pic>
        <p:nvPicPr>
          <p:cNvPr id="834" name="Google Shape;834;p46"/>
          <p:cNvPicPr preferRelativeResize="0"/>
          <p:nvPr/>
        </p:nvPicPr>
        <p:blipFill rotWithShape="1">
          <a:blip r:embed="rId5">
            <a:alphaModFix/>
          </a:blip>
          <a:srcRect/>
          <a:stretch/>
        </p:blipFill>
        <p:spPr>
          <a:xfrm>
            <a:off x="683078" y="3890110"/>
            <a:ext cx="503496" cy="578732"/>
          </a:xfrm>
          <a:prstGeom prst="rect">
            <a:avLst/>
          </a:prstGeom>
          <a:noFill/>
          <a:ln>
            <a:noFill/>
          </a:ln>
        </p:spPr>
      </p:pic>
      <p:grpSp>
        <p:nvGrpSpPr>
          <p:cNvPr id="835" name="Google Shape;835;p46"/>
          <p:cNvGrpSpPr/>
          <p:nvPr/>
        </p:nvGrpSpPr>
        <p:grpSpPr>
          <a:xfrm>
            <a:off x="3165236" y="651137"/>
            <a:ext cx="1700830" cy="391875"/>
            <a:chOff x="3985457" y="1583046"/>
            <a:chExt cx="2347268" cy="540815"/>
          </a:xfrm>
        </p:grpSpPr>
        <p:sp>
          <p:nvSpPr>
            <p:cNvPr id="836" name="Google Shape;836;p46"/>
            <p:cNvSpPr txBox="1"/>
            <p:nvPr/>
          </p:nvSpPr>
          <p:spPr>
            <a:xfrm>
              <a:off x="4018525" y="1712261"/>
              <a:ext cx="2314200" cy="4116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600">
                  <a:solidFill>
                    <a:srgbClr val="024B90"/>
                  </a:solidFill>
                  <a:latin typeface="Calibri"/>
                  <a:ea typeface="Calibri"/>
                  <a:cs typeface="Calibri"/>
                  <a:sym typeface="Calibri"/>
                </a:rPr>
                <a:t>+ drug?</a:t>
              </a:r>
              <a:endParaRPr sz="900"/>
            </a:p>
          </p:txBody>
        </p:sp>
        <p:sp>
          <p:nvSpPr>
            <p:cNvPr id="837" name="Google Shape;837;p46"/>
            <p:cNvSpPr/>
            <p:nvPr/>
          </p:nvSpPr>
          <p:spPr>
            <a:xfrm flipH="1">
              <a:off x="3985457" y="1583046"/>
              <a:ext cx="2347200" cy="477600"/>
            </a:xfrm>
            <a:prstGeom prst="curvedDownArrow">
              <a:avLst>
                <a:gd name="adj1" fmla="val 25000"/>
                <a:gd name="adj2" fmla="val 50000"/>
                <a:gd name="adj3" fmla="val 25000"/>
              </a:avLst>
            </a:prstGeom>
            <a:gradFill>
              <a:gsLst>
                <a:gs pos="0">
                  <a:srgbClr val="45A4FD"/>
                </a:gs>
                <a:gs pos="74000">
                  <a:srgbClr val="72BAFD"/>
                </a:gs>
                <a:gs pos="83000">
                  <a:srgbClr val="72BAFD"/>
                </a:gs>
                <a:gs pos="100000">
                  <a:srgbClr val="9FD1FF"/>
                </a:gs>
              </a:gsLst>
              <a:lin ang="5400012" scaled="0"/>
            </a:gradFill>
            <a:ln>
              <a:noFill/>
            </a:ln>
            <a:effectLst>
              <a:outerShdw blurRad="38100" dist="25400" dir="5400000" rotWithShape="0">
                <a:srgbClr val="000000">
                  <a:alpha val="49800"/>
                </a:srgbClr>
              </a:outerShdw>
            </a:effectLst>
          </p:spPr>
          <p:txBody>
            <a:bodyPr spcFirstLastPara="1" wrap="square" lIns="24475" tIns="24475" rIns="24475" bIns="24475" anchor="ctr" anchorCtr="0">
              <a:noAutofit/>
            </a:bodyPr>
            <a:lstStyle/>
            <a:p>
              <a:pPr marL="0" marR="0" lvl="0" indent="0" algn="ctr" rtl="0">
                <a:spcBef>
                  <a:spcPts val="0"/>
                </a:spcBef>
                <a:spcAft>
                  <a:spcPts val="0"/>
                </a:spcAft>
                <a:buNone/>
              </a:pPr>
              <a:endParaRPr sz="1900">
                <a:solidFill>
                  <a:srgbClr val="FFFFFF"/>
                </a:solidFill>
                <a:latin typeface="Calibri"/>
                <a:ea typeface="Calibri"/>
                <a:cs typeface="Calibri"/>
                <a:sym typeface="Calibri"/>
              </a:endParaRPr>
            </a:p>
          </p:txBody>
        </p:sp>
      </p:grpSp>
      <p:sp>
        <p:nvSpPr>
          <p:cNvPr id="838" name="Google Shape;838;p46"/>
          <p:cNvSpPr txBox="1"/>
          <p:nvPr/>
        </p:nvSpPr>
        <p:spPr>
          <a:xfrm>
            <a:off x="9196275" y="3396050"/>
            <a:ext cx="2433600" cy="1693200"/>
          </a:xfrm>
          <a:prstGeom prst="rect">
            <a:avLst/>
          </a:prstGeom>
          <a:solidFill>
            <a:srgbClr val="DCEBFF"/>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a:solidFill>
                  <a:schemeClr val="dk1"/>
                </a:solidFill>
                <a:latin typeface="Calibri"/>
                <a:ea typeface="Calibri"/>
                <a:cs typeface="Calibri"/>
                <a:sym typeface="Calibri"/>
              </a:rPr>
              <a:t>Our collaboration:</a:t>
            </a:r>
            <a:endParaRPr b="1">
              <a:solidFill>
                <a:schemeClr val="accent1"/>
              </a:solidFill>
              <a:latin typeface="Calibri"/>
              <a:ea typeface="Calibri"/>
              <a:cs typeface="Calibri"/>
              <a:sym typeface="Calibri"/>
            </a:endParaRPr>
          </a:p>
          <a:p>
            <a:pPr marL="0" lvl="0" indent="0" algn="ctr" rtl="0">
              <a:spcBef>
                <a:spcPts val="0"/>
              </a:spcBef>
              <a:spcAft>
                <a:spcPts val="0"/>
              </a:spcAft>
              <a:buNone/>
            </a:pPr>
            <a:r>
              <a:rPr lang="en" b="1">
                <a:solidFill>
                  <a:schemeClr val="accent1"/>
                </a:solidFill>
                <a:latin typeface="Calibri"/>
                <a:ea typeface="Calibri"/>
                <a:cs typeface="Calibri"/>
                <a:sym typeface="Calibri"/>
              </a:rPr>
              <a:t>80,000</a:t>
            </a:r>
            <a:r>
              <a:rPr lang="en">
                <a:solidFill>
                  <a:schemeClr val="dk1"/>
                </a:solidFill>
                <a:latin typeface="Calibri"/>
                <a:ea typeface="Calibri"/>
                <a:cs typeface="Calibri"/>
                <a:sym typeface="Calibri"/>
              </a:rPr>
              <a:t> human variants to be tested</a:t>
            </a:r>
            <a:endParaRPr>
              <a:solidFill>
                <a:schemeClr val="dk1"/>
              </a:solidFill>
              <a:latin typeface="Calibri"/>
              <a:ea typeface="Calibri"/>
              <a:cs typeface="Calibri"/>
              <a:sym typeface="Calibri"/>
            </a:endParaRPr>
          </a:p>
          <a:p>
            <a:pPr marL="0" lvl="0" indent="0" algn="ctr" rtl="0">
              <a:spcBef>
                <a:spcPts val="0"/>
              </a:spcBef>
              <a:spcAft>
                <a:spcPts val="0"/>
              </a:spcAft>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en" b="1">
                <a:solidFill>
                  <a:schemeClr val="dk1"/>
                </a:solidFill>
                <a:latin typeface="Calibri"/>
                <a:ea typeface="Calibri"/>
                <a:cs typeface="Calibri"/>
                <a:sym typeface="Calibri"/>
              </a:rPr>
              <a:t>So far (Taipale lab):</a:t>
            </a:r>
            <a:endParaRPr b="1">
              <a:solidFill>
                <a:schemeClr val="dk1"/>
              </a:solidFill>
              <a:latin typeface="Calibri"/>
              <a:ea typeface="Calibri"/>
              <a:cs typeface="Calibri"/>
              <a:sym typeface="Calibri"/>
            </a:endParaRPr>
          </a:p>
          <a:p>
            <a:pPr marL="0" lvl="0" indent="0" algn="ctr" rtl="0">
              <a:spcBef>
                <a:spcPts val="0"/>
              </a:spcBef>
              <a:spcAft>
                <a:spcPts val="0"/>
              </a:spcAft>
              <a:buNone/>
            </a:pPr>
            <a:r>
              <a:rPr lang="en" b="1">
                <a:solidFill>
                  <a:schemeClr val="accent1"/>
                </a:solidFill>
                <a:latin typeface="Calibri"/>
                <a:ea typeface="Calibri"/>
                <a:cs typeface="Calibri"/>
                <a:sym typeface="Calibri"/>
              </a:rPr>
              <a:t>200</a:t>
            </a:r>
            <a:r>
              <a:rPr lang="en">
                <a:solidFill>
                  <a:schemeClr val="dk1"/>
                </a:solidFill>
                <a:latin typeface="Calibri"/>
                <a:ea typeface="Calibri"/>
                <a:cs typeface="Calibri"/>
                <a:sym typeface="Calibri"/>
              </a:rPr>
              <a:t> disease phenotypes discovered out of </a:t>
            </a:r>
            <a:r>
              <a:rPr lang="en" b="1">
                <a:solidFill>
                  <a:schemeClr val="accent1"/>
                </a:solidFill>
                <a:latin typeface="Calibri"/>
                <a:ea typeface="Calibri"/>
                <a:cs typeface="Calibri"/>
                <a:sym typeface="Calibri"/>
              </a:rPr>
              <a:t>3,500 </a:t>
            </a:r>
            <a:r>
              <a:rPr lang="en">
                <a:solidFill>
                  <a:schemeClr val="dk1"/>
                </a:solidFill>
                <a:latin typeface="Calibri"/>
                <a:ea typeface="Calibri"/>
                <a:cs typeface="Calibri"/>
                <a:sym typeface="Calibri"/>
              </a:rPr>
              <a:t>tested</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0"/>
                                        </p:tgtEl>
                                        <p:attrNameLst>
                                          <p:attrName>style.visibility</p:attrName>
                                        </p:attrNameLst>
                                      </p:cBhvr>
                                      <p:to>
                                        <p:strVal val="visible"/>
                                      </p:to>
                                    </p:set>
                                    <p:animEffect transition="in" filter="fade">
                                      <p:cBhvr>
                                        <p:cTn id="7" dur="1000"/>
                                        <p:tgtEl>
                                          <p:spTgt spid="8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animEffect transition="in" filter="fade">
                                      <p:cBhvr>
                                        <p:cTn id="12" dur="1000"/>
                                        <p:tgtEl>
                                          <p:spTgt spid="8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3"/>
                                        </p:tgtEl>
                                        <p:attrNameLst>
                                          <p:attrName>style.visibility</p:attrName>
                                        </p:attrNameLst>
                                      </p:cBhvr>
                                      <p:to>
                                        <p:strVal val="visible"/>
                                      </p:to>
                                    </p:set>
                                    <p:animEffect transition="in" filter="fade">
                                      <p:cBhvr>
                                        <p:cTn id="17" dur="10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7"/>
          <p:cNvSpPr txBox="1">
            <a:spLocks noGrp="1"/>
          </p:cNvSpPr>
          <p:nvPr>
            <p:ph type="title"/>
          </p:nvPr>
        </p:nvSpPr>
        <p:spPr>
          <a:xfrm>
            <a:off x="0" y="0"/>
            <a:ext cx="74991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Identify a difference between diseased and healthy cells</a:t>
            </a:r>
            <a:endParaRPr sz="2200">
              <a:latin typeface="Calibri"/>
              <a:ea typeface="Calibri"/>
              <a:cs typeface="Calibri"/>
              <a:sym typeface="Calibri"/>
            </a:endParaRPr>
          </a:p>
        </p:txBody>
      </p:sp>
      <p:sp>
        <p:nvSpPr>
          <p:cNvPr id="844" name="Google Shape;844;p47"/>
          <p:cNvSpPr/>
          <p:nvPr/>
        </p:nvSpPr>
        <p:spPr>
          <a:xfrm>
            <a:off x="323534" y="3792645"/>
            <a:ext cx="1910400" cy="1166700"/>
          </a:xfrm>
          <a:prstGeom prst="roundRect">
            <a:avLst>
              <a:gd name="adj" fmla="val 18431"/>
            </a:avLst>
          </a:prstGeom>
          <a:solidFill>
            <a:srgbClr val="81C1FD"/>
          </a:solidFill>
          <a:ln>
            <a:noFill/>
          </a:ln>
          <a:effectLst>
            <a:outerShdw blurRad="38100" dist="25400" dir="5400000" rotWithShape="0">
              <a:srgbClr val="00000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r>
              <a:rPr lang="en" sz="1600">
                <a:solidFill>
                  <a:schemeClr val="dk1"/>
                </a:solidFill>
                <a:latin typeface="Calibri"/>
                <a:ea typeface="Calibri"/>
                <a:cs typeface="Calibri"/>
                <a:sym typeface="Calibri"/>
              </a:rPr>
              <a:t>Tag, overexpress, and image 3,584 disease variants (&amp; 1,202 reference)</a:t>
            </a:r>
            <a:endParaRPr sz="900"/>
          </a:p>
        </p:txBody>
      </p:sp>
      <p:sp>
        <p:nvSpPr>
          <p:cNvPr id="845" name="Google Shape;845;p47"/>
          <p:cNvSpPr/>
          <p:nvPr/>
        </p:nvSpPr>
        <p:spPr>
          <a:xfrm>
            <a:off x="2499305" y="3917340"/>
            <a:ext cx="2187779" cy="917315"/>
          </a:xfrm>
          <a:prstGeom prst="roundRect">
            <a:avLst>
              <a:gd name="adj" fmla="val 21846"/>
            </a:avLst>
          </a:prstGeom>
          <a:solidFill>
            <a:srgbClr val="81C1FD"/>
          </a:solidFill>
          <a:ln>
            <a:noFill/>
          </a:ln>
          <a:effectLst>
            <a:outerShdw blurRad="38100" dist="25400" dir="5400000" rotWithShape="0">
              <a:srgbClr val="00000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r>
              <a:rPr lang="en" sz="1600">
                <a:solidFill>
                  <a:schemeClr val="dk1"/>
                </a:solidFill>
                <a:latin typeface="Calibri"/>
                <a:ea typeface="Calibri"/>
                <a:cs typeface="Calibri"/>
                <a:sym typeface="Calibri"/>
              </a:rPr>
              <a:t>Identify changes in protein localization &amp; cell morphology</a:t>
            </a:r>
            <a:endParaRPr sz="900"/>
          </a:p>
        </p:txBody>
      </p:sp>
      <p:pic>
        <p:nvPicPr>
          <p:cNvPr id="846" name="Google Shape;846;p47"/>
          <p:cNvPicPr preferRelativeResize="0"/>
          <p:nvPr/>
        </p:nvPicPr>
        <p:blipFill rotWithShape="1">
          <a:blip r:embed="rId3">
            <a:alphaModFix/>
          </a:blip>
          <a:srcRect l="53638" t="11651" r="30794" b="52074"/>
          <a:stretch/>
        </p:blipFill>
        <p:spPr>
          <a:xfrm>
            <a:off x="618025" y="966065"/>
            <a:ext cx="2489135" cy="1833460"/>
          </a:xfrm>
          <a:prstGeom prst="rect">
            <a:avLst/>
          </a:prstGeom>
          <a:noFill/>
          <a:ln>
            <a:noFill/>
          </a:ln>
        </p:spPr>
      </p:pic>
      <p:grpSp>
        <p:nvGrpSpPr>
          <p:cNvPr id="847" name="Google Shape;847;p47"/>
          <p:cNvGrpSpPr/>
          <p:nvPr/>
        </p:nvGrpSpPr>
        <p:grpSpPr>
          <a:xfrm>
            <a:off x="290828" y="2308120"/>
            <a:ext cx="6307800" cy="869780"/>
            <a:chOff x="937915" y="2491245"/>
            <a:chExt cx="6307800" cy="869780"/>
          </a:xfrm>
        </p:grpSpPr>
        <p:sp>
          <p:nvSpPr>
            <p:cNvPr id="848" name="Google Shape;848;p47"/>
            <p:cNvSpPr txBox="1"/>
            <p:nvPr/>
          </p:nvSpPr>
          <p:spPr>
            <a:xfrm>
              <a:off x="937915" y="3062825"/>
              <a:ext cx="6307800" cy="298200"/>
            </a:xfrm>
            <a:prstGeom prst="rect">
              <a:avLst/>
            </a:prstGeom>
            <a:noFill/>
            <a:ln>
              <a:noFill/>
            </a:ln>
          </p:spPr>
          <p:txBody>
            <a:bodyPr spcFirstLastPara="1" wrap="square" lIns="73950" tIns="36950" rIns="73950" bIns="36950" anchor="t" anchorCtr="0">
              <a:noAutofit/>
            </a:bodyPr>
            <a:lstStyle/>
            <a:p>
              <a:pPr marL="0" marR="0" lvl="0" indent="0" algn="ctr" rtl="0">
                <a:lnSpc>
                  <a:spcPct val="100000"/>
                </a:lnSpc>
                <a:spcBef>
                  <a:spcPts val="0"/>
                </a:spcBef>
                <a:spcAft>
                  <a:spcPts val="0"/>
                </a:spcAft>
                <a:buNone/>
              </a:pPr>
              <a:r>
                <a:rPr lang="en" sz="1900" b="0" i="0" u="none" strike="noStrike" cap="none">
                  <a:solidFill>
                    <a:srgbClr val="024B90"/>
                  </a:solidFill>
                  <a:latin typeface="Calibri"/>
                  <a:ea typeface="Calibri"/>
                  <a:cs typeface="Calibri"/>
                  <a:sym typeface="Calibri"/>
                </a:rPr>
                <a:t>Step 2: Test drugs to reverse the phenotype, </a:t>
              </a:r>
              <a:endParaRPr sz="1900" b="0" i="0" u="none" strike="noStrike" cap="none">
                <a:solidFill>
                  <a:srgbClr val="024B90"/>
                </a:solidFill>
                <a:latin typeface="Calibri"/>
                <a:ea typeface="Calibri"/>
                <a:cs typeface="Calibri"/>
                <a:sym typeface="Calibri"/>
              </a:endParaRPr>
            </a:p>
            <a:p>
              <a:pPr marL="0" marR="0" lvl="0" indent="0" algn="ctr" rtl="0">
                <a:lnSpc>
                  <a:spcPct val="100000"/>
                </a:lnSpc>
                <a:spcBef>
                  <a:spcPts val="0"/>
                </a:spcBef>
                <a:spcAft>
                  <a:spcPts val="0"/>
                </a:spcAft>
                <a:buNone/>
              </a:pPr>
              <a:r>
                <a:rPr lang="en" sz="1900">
                  <a:solidFill>
                    <a:srgbClr val="024B90"/>
                  </a:solidFill>
                  <a:latin typeface="Calibri"/>
                  <a:ea typeface="Calibri"/>
                  <a:cs typeface="Calibri"/>
                  <a:sym typeface="Calibri"/>
                </a:rPr>
                <a:t>(</a:t>
              </a:r>
              <a:r>
                <a:rPr lang="en" sz="1900" b="0" i="0" u="none" strike="noStrike" cap="none">
                  <a:solidFill>
                    <a:srgbClr val="024B90"/>
                  </a:solidFill>
                  <a:latin typeface="Calibri"/>
                  <a:ea typeface="Calibri"/>
                  <a:cs typeface="Calibri"/>
                  <a:sym typeface="Calibri"/>
                </a:rPr>
                <a:t>and genetic perturbations to find potential targets/pathways)</a:t>
              </a:r>
              <a:endParaRPr sz="1100" b="0" i="0" u="none" strike="noStrike" cap="none">
                <a:solidFill>
                  <a:srgbClr val="000000"/>
                </a:solidFill>
                <a:latin typeface="Arial"/>
                <a:ea typeface="Arial"/>
                <a:cs typeface="Arial"/>
                <a:sym typeface="Arial"/>
              </a:endParaRPr>
            </a:p>
          </p:txBody>
        </p:sp>
        <p:sp>
          <p:nvSpPr>
            <p:cNvPr id="849" name="Google Shape;849;p47"/>
            <p:cNvSpPr/>
            <p:nvPr/>
          </p:nvSpPr>
          <p:spPr>
            <a:xfrm flipH="1">
              <a:off x="3752239" y="2491245"/>
              <a:ext cx="1347300" cy="495300"/>
            </a:xfrm>
            <a:prstGeom prst="stripedRightArrow">
              <a:avLst>
                <a:gd name="adj1" fmla="val 50000"/>
                <a:gd name="adj2" fmla="val 50000"/>
              </a:avLst>
            </a:prstGeom>
            <a:solidFill>
              <a:srgbClr val="C9DAF8"/>
            </a:solidFill>
            <a:ln w="9525" cap="flat" cmpd="sng">
              <a:solidFill>
                <a:srgbClr val="1C4587"/>
              </a:solidFill>
              <a:prstDash val="solid"/>
              <a:round/>
              <a:headEnd type="none" w="sm" len="sm"/>
              <a:tailEnd type="none" w="sm" len="sm"/>
            </a:ln>
          </p:spPr>
          <p:txBody>
            <a:bodyPr spcFirstLastPara="1" wrap="square" lIns="111725" tIns="111725" rIns="111725" bIns="1117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grpSp>
      <p:sp>
        <p:nvSpPr>
          <p:cNvPr id="850" name="Google Shape;850;p47"/>
          <p:cNvSpPr txBox="1"/>
          <p:nvPr/>
        </p:nvSpPr>
        <p:spPr>
          <a:xfrm>
            <a:off x="618034" y="529650"/>
            <a:ext cx="1178100" cy="268500"/>
          </a:xfrm>
          <a:prstGeom prst="rect">
            <a:avLst/>
          </a:prstGeom>
          <a:noFill/>
          <a:ln>
            <a:noFill/>
          </a:ln>
        </p:spPr>
        <p:txBody>
          <a:bodyPr spcFirstLastPara="1" wrap="square" lIns="73950" tIns="36950" rIns="73950" bIns="36950" anchor="t" anchorCtr="0">
            <a:noAutofit/>
          </a:bodyPr>
          <a:lstStyle/>
          <a:p>
            <a:pPr marL="0" marR="0" lvl="0" indent="0" algn="l" rtl="0">
              <a:lnSpc>
                <a:spcPct val="100000"/>
              </a:lnSpc>
              <a:spcBef>
                <a:spcPts val="0"/>
              </a:spcBef>
              <a:spcAft>
                <a:spcPts val="0"/>
              </a:spcAft>
              <a:buNone/>
            </a:pPr>
            <a:r>
              <a:rPr lang="en" sz="1600" b="0" i="0" u="none" strike="noStrike" cap="none">
                <a:solidFill>
                  <a:srgbClr val="FFFFFF"/>
                </a:solidFill>
                <a:latin typeface="Calibri"/>
                <a:ea typeface="Calibri"/>
                <a:cs typeface="Calibri"/>
                <a:sym typeface="Calibri"/>
              </a:rPr>
              <a:t> Healthy:</a:t>
            </a:r>
            <a:endParaRPr sz="1100" b="0" i="0" u="none" strike="noStrike" cap="none">
              <a:solidFill>
                <a:srgbClr val="FFFFFF"/>
              </a:solidFill>
              <a:latin typeface="Arial"/>
              <a:ea typeface="Arial"/>
              <a:cs typeface="Arial"/>
              <a:sym typeface="Arial"/>
            </a:endParaRPr>
          </a:p>
        </p:txBody>
      </p:sp>
      <p:sp>
        <p:nvSpPr>
          <p:cNvPr id="851" name="Google Shape;851;p47"/>
          <p:cNvSpPr txBox="1"/>
          <p:nvPr/>
        </p:nvSpPr>
        <p:spPr>
          <a:xfrm>
            <a:off x="618034" y="880463"/>
            <a:ext cx="1738800" cy="396600"/>
          </a:xfrm>
          <a:prstGeom prst="rect">
            <a:avLst/>
          </a:prstGeom>
          <a:noFill/>
          <a:ln>
            <a:noFill/>
          </a:ln>
        </p:spPr>
        <p:txBody>
          <a:bodyPr spcFirstLastPara="1" wrap="square" lIns="111725" tIns="111725" rIns="111725" bIns="111725" anchor="t" anchorCtr="0">
            <a:noAutofit/>
          </a:bodyPr>
          <a:lstStyle/>
          <a:p>
            <a:pPr marL="0" marR="0" lvl="0" indent="0" algn="l" rtl="0">
              <a:lnSpc>
                <a:spcPct val="100000"/>
              </a:lnSpc>
              <a:spcBef>
                <a:spcPts val="0"/>
              </a:spcBef>
              <a:spcAft>
                <a:spcPts val="0"/>
              </a:spcAft>
              <a:buNone/>
            </a:pPr>
            <a:r>
              <a:rPr lang="en" sz="1600" b="0" i="0" u="none" strike="noStrike" cap="none">
                <a:solidFill>
                  <a:srgbClr val="FFFFFF"/>
                </a:solidFill>
                <a:latin typeface="Calibri"/>
                <a:ea typeface="Calibri"/>
                <a:cs typeface="Calibri"/>
                <a:sym typeface="Calibri"/>
              </a:rPr>
              <a:t>LZTR1 </a:t>
            </a:r>
            <a:r>
              <a:rPr lang="en" sz="1600">
                <a:solidFill>
                  <a:srgbClr val="FFFFFF"/>
                </a:solidFill>
                <a:latin typeface="Calibri"/>
                <a:ea typeface="Calibri"/>
                <a:cs typeface="Calibri"/>
                <a:sym typeface="Calibri"/>
              </a:rPr>
              <a:t>reference</a:t>
            </a:r>
            <a:endParaRPr sz="1600" b="0" i="0" u="none" strike="noStrike" cap="none">
              <a:solidFill>
                <a:srgbClr val="FFFFFF"/>
              </a:solidFill>
              <a:latin typeface="Calibri"/>
              <a:ea typeface="Calibri"/>
              <a:cs typeface="Calibri"/>
              <a:sym typeface="Calibri"/>
            </a:endParaRPr>
          </a:p>
        </p:txBody>
      </p:sp>
      <p:pic>
        <p:nvPicPr>
          <p:cNvPr id="852" name="Google Shape;852;p47"/>
          <p:cNvPicPr preferRelativeResize="0"/>
          <p:nvPr/>
        </p:nvPicPr>
        <p:blipFill rotWithShape="1">
          <a:blip r:embed="rId4">
            <a:alphaModFix/>
          </a:blip>
          <a:srcRect l="27665" r="27661"/>
          <a:stretch/>
        </p:blipFill>
        <p:spPr>
          <a:xfrm>
            <a:off x="7459346" y="286351"/>
            <a:ext cx="502200" cy="674400"/>
          </a:xfrm>
          <a:prstGeom prst="rect">
            <a:avLst/>
          </a:prstGeom>
          <a:noFill/>
          <a:ln>
            <a:noFill/>
          </a:ln>
        </p:spPr>
      </p:pic>
      <p:sp>
        <p:nvSpPr>
          <p:cNvPr id="853" name="Google Shape;853;p47"/>
          <p:cNvSpPr txBox="1"/>
          <p:nvPr/>
        </p:nvSpPr>
        <p:spPr>
          <a:xfrm>
            <a:off x="7276711" y="958031"/>
            <a:ext cx="866400" cy="571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solidFill>
                  <a:srgbClr val="000000"/>
                </a:solidFill>
                <a:latin typeface="Calibri"/>
                <a:ea typeface="Calibri"/>
                <a:cs typeface="Calibri"/>
                <a:sym typeface="Calibri"/>
              </a:rPr>
              <a:t>Mikko </a:t>
            </a:r>
            <a:br>
              <a:rPr lang="en" sz="800" b="1">
                <a:solidFill>
                  <a:srgbClr val="000000"/>
                </a:solidFill>
                <a:latin typeface="Calibri"/>
                <a:ea typeface="Calibri"/>
                <a:cs typeface="Calibri"/>
                <a:sym typeface="Calibri"/>
              </a:rPr>
            </a:br>
            <a:r>
              <a:rPr lang="en" sz="800" b="1">
                <a:solidFill>
                  <a:srgbClr val="000000"/>
                </a:solidFill>
                <a:latin typeface="Calibri"/>
                <a:ea typeface="Calibri"/>
                <a:cs typeface="Calibri"/>
                <a:sym typeface="Calibri"/>
              </a:rPr>
              <a:t>Taipale, </a:t>
            </a:r>
            <a:br>
              <a:rPr lang="en" sz="800" b="1">
                <a:solidFill>
                  <a:srgbClr val="000000"/>
                </a:solidFill>
                <a:latin typeface="Calibri"/>
                <a:ea typeface="Calibri"/>
                <a:cs typeface="Calibri"/>
                <a:sym typeface="Calibri"/>
              </a:rPr>
            </a:br>
            <a:r>
              <a:rPr lang="en" sz="800" b="1">
                <a:solidFill>
                  <a:srgbClr val="000000"/>
                </a:solidFill>
                <a:latin typeface="Calibri"/>
                <a:ea typeface="Calibri"/>
                <a:cs typeface="Calibri"/>
                <a:sym typeface="Calibri"/>
              </a:rPr>
              <a:t>U Toronto</a:t>
            </a:r>
            <a:endParaRPr sz="800" b="1">
              <a:solidFill>
                <a:srgbClr val="000000"/>
              </a:solidFill>
              <a:latin typeface="Calibri"/>
              <a:ea typeface="Calibri"/>
              <a:cs typeface="Calibri"/>
              <a:sym typeface="Calibri"/>
            </a:endParaRPr>
          </a:p>
        </p:txBody>
      </p:sp>
      <p:sp>
        <p:nvSpPr>
          <p:cNvPr id="854" name="Google Shape;854;p47"/>
          <p:cNvSpPr txBox="1"/>
          <p:nvPr/>
        </p:nvSpPr>
        <p:spPr>
          <a:xfrm>
            <a:off x="8485515" y="960381"/>
            <a:ext cx="865200" cy="571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solidFill>
                  <a:srgbClr val="000000"/>
                </a:solidFill>
                <a:latin typeface="Calibri"/>
                <a:ea typeface="Calibri"/>
                <a:cs typeface="Calibri"/>
                <a:sym typeface="Calibri"/>
              </a:rPr>
              <a:t>Marzieh Haghighi</a:t>
            </a:r>
            <a:endParaRPr sz="800" b="1">
              <a:solidFill>
                <a:srgbClr val="000000"/>
              </a:solidFill>
              <a:latin typeface="Calibri"/>
              <a:ea typeface="Calibri"/>
              <a:cs typeface="Calibri"/>
              <a:sym typeface="Calibri"/>
            </a:endParaRPr>
          </a:p>
          <a:p>
            <a:pPr marL="25400" marR="38100" lvl="0" indent="0" algn="ctr" rtl="0">
              <a:spcBef>
                <a:spcPts val="0"/>
              </a:spcBef>
              <a:spcAft>
                <a:spcPts val="0"/>
              </a:spcAft>
              <a:buNone/>
            </a:pPr>
            <a:endParaRPr sz="800" b="1">
              <a:solidFill>
                <a:srgbClr val="000000"/>
              </a:solidFill>
              <a:latin typeface="Calibri"/>
              <a:ea typeface="Calibri"/>
              <a:cs typeface="Calibri"/>
              <a:sym typeface="Calibri"/>
            </a:endParaRPr>
          </a:p>
          <a:p>
            <a:pPr marL="25400" marR="38100" lvl="0" indent="0" algn="ctr" rtl="0">
              <a:spcBef>
                <a:spcPts val="0"/>
              </a:spcBef>
              <a:spcAft>
                <a:spcPts val="0"/>
              </a:spcAft>
              <a:buNone/>
            </a:pPr>
            <a:endParaRPr sz="800" b="1">
              <a:solidFill>
                <a:srgbClr val="000000"/>
              </a:solidFill>
              <a:latin typeface="Calibri"/>
              <a:ea typeface="Calibri"/>
              <a:cs typeface="Calibri"/>
              <a:sym typeface="Calibri"/>
            </a:endParaRPr>
          </a:p>
        </p:txBody>
      </p:sp>
      <p:sp>
        <p:nvSpPr>
          <p:cNvPr id="855" name="Google Shape;855;p47"/>
          <p:cNvSpPr txBox="1"/>
          <p:nvPr/>
        </p:nvSpPr>
        <p:spPr>
          <a:xfrm>
            <a:off x="7877954" y="957069"/>
            <a:ext cx="865200" cy="5688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solidFill>
                  <a:srgbClr val="000000"/>
                </a:solidFill>
                <a:latin typeface="Calibri"/>
                <a:ea typeface="Calibri"/>
                <a:cs typeface="Calibri"/>
                <a:sym typeface="Calibri"/>
              </a:rPr>
              <a:t>Jessica </a:t>
            </a:r>
            <a:br>
              <a:rPr lang="en" sz="800" b="1">
                <a:solidFill>
                  <a:srgbClr val="000000"/>
                </a:solidFill>
                <a:latin typeface="Calibri"/>
                <a:ea typeface="Calibri"/>
                <a:cs typeface="Calibri"/>
                <a:sym typeface="Calibri"/>
              </a:rPr>
            </a:br>
            <a:r>
              <a:rPr lang="en" sz="800" b="1">
                <a:solidFill>
                  <a:srgbClr val="000000"/>
                </a:solidFill>
                <a:latin typeface="Calibri"/>
                <a:ea typeface="Calibri"/>
                <a:cs typeface="Calibri"/>
                <a:sym typeface="Calibri"/>
              </a:rPr>
              <a:t>Lacoste</a:t>
            </a:r>
            <a:endParaRPr sz="800" b="1">
              <a:latin typeface="Calibri"/>
              <a:ea typeface="Calibri"/>
              <a:cs typeface="Calibri"/>
              <a:sym typeface="Calibri"/>
            </a:endParaRPr>
          </a:p>
        </p:txBody>
      </p:sp>
      <p:pic>
        <p:nvPicPr>
          <p:cNvPr id="856" name="Google Shape;856;p47"/>
          <p:cNvPicPr preferRelativeResize="0"/>
          <p:nvPr/>
        </p:nvPicPr>
        <p:blipFill rotWithShape="1">
          <a:blip r:embed="rId5">
            <a:alphaModFix/>
          </a:blip>
          <a:srcRect l="3951" r="3951"/>
          <a:stretch/>
        </p:blipFill>
        <p:spPr>
          <a:xfrm>
            <a:off x="8059490" y="286342"/>
            <a:ext cx="502200" cy="671700"/>
          </a:xfrm>
          <a:prstGeom prst="rect">
            <a:avLst/>
          </a:prstGeom>
          <a:noFill/>
          <a:ln>
            <a:noFill/>
          </a:ln>
        </p:spPr>
      </p:pic>
      <p:sp>
        <p:nvSpPr>
          <p:cNvPr id="857" name="Google Shape;857;p47"/>
          <p:cNvSpPr/>
          <p:nvPr/>
        </p:nvSpPr>
        <p:spPr>
          <a:xfrm>
            <a:off x="4904225" y="3944450"/>
            <a:ext cx="1884000" cy="863100"/>
          </a:xfrm>
          <a:prstGeom prst="roundRect">
            <a:avLst>
              <a:gd name="adj" fmla="val 36957"/>
            </a:avLst>
          </a:prstGeom>
          <a:solidFill>
            <a:srgbClr val="52C48C"/>
          </a:solidFill>
          <a:ln>
            <a:noFill/>
          </a:ln>
          <a:effectLst>
            <a:outerShdw blurRad="38100" dist="25400" dir="5400000" rotWithShape="0">
              <a:srgbClr val="000000">
                <a:alpha val="49410"/>
              </a:srgbClr>
            </a:outerShdw>
          </a:effectLst>
        </p:spPr>
        <p:txBody>
          <a:bodyPr spcFirstLastPara="1" wrap="square" lIns="62075" tIns="62075" rIns="62075" bIns="62075" anchor="ctr" anchorCtr="0">
            <a:noAutofit/>
          </a:bodyPr>
          <a:lstStyle/>
          <a:p>
            <a:pPr marL="0" marR="0" lvl="0" indent="0" algn="ctr" rtl="0">
              <a:lnSpc>
                <a:spcPct val="100000"/>
              </a:lnSpc>
              <a:spcBef>
                <a:spcPts val="0"/>
              </a:spcBef>
              <a:spcAft>
                <a:spcPts val="0"/>
              </a:spcAft>
              <a:buNone/>
            </a:pPr>
            <a:r>
              <a:rPr lang="en" sz="1600" i="0" u="none" strike="noStrike" cap="none">
                <a:solidFill>
                  <a:schemeClr val="dk1"/>
                </a:solidFill>
                <a:latin typeface="Calibri"/>
                <a:ea typeface="Calibri"/>
                <a:cs typeface="Calibri"/>
                <a:sym typeface="Calibri"/>
              </a:rPr>
              <a:t>~200 disease phenotypes discovered so far</a:t>
            </a:r>
            <a:endParaRPr sz="1600" i="0" u="none" strike="noStrike" cap="none">
              <a:solidFill>
                <a:srgbClr val="000000"/>
              </a:solidFill>
              <a:latin typeface="Calibri"/>
              <a:ea typeface="Calibri"/>
              <a:cs typeface="Calibri"/>
              <a:sym typeface="Calibri"/>
            </a:endParaRPr>
          </a:p>
        </p:txBody>
      </p:sp>
      <p:grpSp>
        <p:nvGrpSpPr>
          <p:cNvPr id="858" name="Google Shape;858;p47"/>
          <p:cNvGrpSpPr/>
          <p:nvPr/>
        </p:nvGrpSpPr>
        <p:grpSpPr>
          <a:xfrm>
            <a:off x="2009926" y="572000"/>
            <a:ext cx="7642574" cy="3451350"/>
            <a:chOff x="2009926" y="495800"/>
            <a:chExt cx="7642574" cy="3451350"/>
          </a:xfrm>
        </p:grpSpPr>
        <p:grpSp>
          <p:nvGrpSpPr>
            <p:cNvPr id="859" name="Google Shape;859;p47"/>
            <p:cNvGrpSpPr/>
            <p:nvPr/>
          </p:nvGrpSpPr>
          <p:grpSpPr>
            <a:xfrm>
              <a:off x="2009926" y="495800"/>
              <a:ext cx="7131702" cy="3196675"/>
              <a:chOff x="2009926" y="495800"/>
              <a:chExt cx="7131702" cy="3196675"/>
            </a:xfrm>
          </p:grpSpPr>
          <p:grpSp>
            <p:nvGrpSpPr>
              <p:cNvPr id="860" name="Google Shape;860;p47"/>
              <p:cNvGrpSpPr/>
              <p:nvPr/>
            </p:nvGrpSpPr>
            <p:grpSpPr>
              <a:xfrm>
                <a:off x="2009926" y="495800"/>
                <a:ext cx="4924344" cy="2218611"/>
                <a:chOff x="2009926" y="1054125"/>
                <a:chExt cx="4924344" cy="2218611"/>
              </a:xfrm>
            </p:grpSpPr>
            <p:grpSp>
              <p:nvGrpSpPr>
                <p:cNvPr id="861" name="Google Shape;861;p47"/>
                <p:cNvGrpSpPr/>
                <p:nvPr/>
              </p:nvGrpSpPr>
              <p:grpSpPr>
                <a:xfrm>
                  <a:off x="2009926" y="1054125"/>
                  <a:ext cx="4924344" cy="2218611"/>
                  <a:chOff x="2368230" y="207796"/>
                  <a:chExt cx="6192586" cy="2790003"/>
                </a:xfrm>
              </p:grpSpPr>
              <p:pic>
                <p:nvPicPr>
                  <p:cNvPr id="862" name="Google Shape;862;p47"/>
                  <p:cNvPicPr preferRelativeResize="0"/>
                  <p:nvPr/>
                </p:nvPicPr>
                <p:blipFill rotWithShape="1">
                  <a:blip r:embed="rId3">
                    <a:alphaModFix/>
                  </a:blip>
                  <a:srcRect l="53638" t="48525" r="30794" b="15681"/>
                  <a:stretch/>
                </p:blipFill>
                <p:spPr>
                  <a:xfrm>
                    <a:off x="5420148" y="722400"/>
                    <a:ext cx="3130488" cy="2275399"/>
                  </a:xfrm>
                  <a:prstGeom prst="rect">
                    <a:avLst/>
                  </a:prstGeom>
                  <a:noFill/>
                  <a:ln>
                    <a:noFill/>
                  </a:ln>
                </p:spPr>
              </p:pic>
              <p:grpSp>
                <p:nvGrpSpPr>
                  <p:cNvPr id="863" name="Google Shape;863;p47"/>
                  <p:cNvGrpSpPr/>
                  <p:nvPr/>
                </p:nvGrpSpPr>
                <p:grpSpPr>
                  <a:xfrm>
                    <a:off x="2368230" y="207796"/>
                    <a:ext cx="6192586" cy="1089854"/>
                    <a:chOff x="2368230" y="207796"/>
                    <a:chExt cx="6192586" cy="1089854"/>
                  </a:xfrm>
                </p:grpSpPr>
                <p:sp>
                  <p:nvSpPr>
                    <p:cNvPr id="864" name="Google Shape;864;p47"/>
                    <p:cNvSpPr txBox="1"/>
                    <p:nvPr/>
                  </p:nvSpPr>
                  <p:spPr>
                    <a:xfrm>
                      <a:off x="2368230" y="207796"/>
                      <a:ext cx="5000100" cy="268800"/>
                    </a:xfrm>
                    <a:prstGeom prst="rect">
                      <a:avLst/>
                    </a:prstGeom>
                    <a:noFill/>
                    <a:ln>
                      <a:noFill/>
                    </a:ln>
                  </p:spPr>
                  <p:txBody>
                    <a:bodyPr spcFirstLastPara="1" wrap="square" lIns="73950" tIns="36950" rIns="73950" bIns="36950" anchor="t" anchorCtr="0">
                      <a:noAutofit/>
                    </a:bodyPr>
                    <a:lstStyle/>
                    <a:p>
                      <a:pPr marL="0" marR="0" lvl="0" indent="0" algn="l" rtl="0">
                        <a:lnSpc>
                          <a:spcPct val="100000"/>
                        </a:lnSpc>
                        <a:spcBef>
                          <a:spcPts val="0"/>
                        </a:spcBef>
                        <a:spcAft>
                          <a:spcPts val="0"/>
                        </a:spcAft>
                        <a:buNone/>
                      </a:pPr>
                      <a:r>
                        <a:rPr lang="en" sz="1900" b="0" i="0" u="none" strike="noStrike" cap="none">
                          <a:solidFill>
                            <a:srgbClr val="024B90"/>
                          </a:solidFill>
                          <a:latin typeface="Calibri"/>
                          <a:ea typeface="Calibri"/>
                          <a:cs typeface="Calibri"/>
                          <a:sym typeface="Calibri"/>
                        </a:rPr>
                        <a:t>Step 1: Identify pathogenic phenotype</a:t>
                      </a:r>
                      <a:endParaRPr sz="1100" b="0" i="0" u="none" strike="noStrike" cap="none">
                        <a:solidFill>
                          <a:srgbClr val="000000"/>
                        </a:solidFill>
                        <a:latin typeface="Arial"/>
                        <a:ea typeface="Arial"/>
                        <a:cs typeface="Arial"/>
                        <a:sym typeface="Arial"/>
                      </a:endParaRPr>
                    </a:p>
                  </p:txBody>
                </p:sp>
                <p:sp>
                  <p:nvSpPr>
                    <p:cNvPr id="865" name="Google Shape;865;p47"/>
                    <p:cNvSpPr/>
                    <p:nvPr/>
                  </p:nvSpPr>
                  <p:spPr>
                    <a:xfrm>
                      <a:off x="3748589" y="720450"/>
                      <a:ext cx="1569961" cy="577200"/>
                    </a:xfrm>
                    <a:prstGeom prst="stripedRightArrow">
                      <a:avLst>
                        <a:gd name="adj1" fmla="val 50000"/>
                        <a:gd name="adj2" fmla="val 50000"/>
                      </a:avLst>
                    </a:prstGeom>
                    <a:solidFill>
                      <a:srgbClr val="C9DAF8"/>
                    </a:solidFill>
                    <a:ln w="9525" cap="flat" cmpd="sng">
                      <a:solidFill>
                        <a:srgbClr val="1C4587"/>
                      </a:solidFill>
                      <a:prstDash val="solid"/>
                      <a:round/>
                      <a:headEnd type="none" w="sm" len="sm"/>
                      <a:tailEnd type="none" w="sm" len="sm"/>
                    </a:ln>
                  </p:spPr>
                  <p:txBody>
                    <a:bodyPr spcFirstLastPara="1" wrap="square" lIns="111725" tIns="111725" rIns="111725" bIns="1117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866" name="Google Shape;866;p47"/>
                    <p:cNvSpPr txBox="1"/>
                    <p:nvPr/>
                  </p:nvSpPr>
                  <p:spPr>
                    <a:xfrm>
                      <a:off x="5430616" y="972882"/>
                      <a:ext cx="3130200" cy="268800"/>
                    </a:xfrm>
                    <a:prstGeom prst="rect">
                      <a:avLst/>
                    </a:prstGeom>
                    <a:noFill/>
                    <a:ln>
                      <a:noFill/>
                    </a:ln>
                  </p:spPr>
                  <p:txBody>
                    <a:bodyPr spcFirstLastPara="1" wrap="square" lIns="73950" tIns="36950" rIns="73950" bIns="36950" anchor="t" anchorCtr="0">
                      <a:noAutofit/>
                    </a:bodyPr>
                    <a:lstStyle/>
                    <a:p>
                      <a:pPr marL="0" marR="0" lvl="0" indent="0" algn="l" rtl="0">
                        <a:lnSpc>
                          <a:spcPct val="100000"/>
                        </a:lnSpc>
                        <a:spcBef>
                          <a:spcPts val="0"/>
                        </a:spcBef>
                        <a:spcAft>
                          <a:spcPts val="0"/>
                        </a:spcAft>
                        <a:buNone/>
                      </a:pPr>
                      <a:r>
                        <a:rPr lang="en" sz="1600" b="0" i="0" u="none" strike="noStrike" cap="none">
                          <a:solidFill>
                            <a:srgbClr val="FFFFFF"/>
                          </a:solidFill>
                          <a:latin typeface="Calibri"/>
                          <a:ea typeface="Calibri"/>
                          <a:cs typeface="Calibri"/>
                          <a:sym typeface="Calibri"/>
                        </a:rPr>
                        <a:t> Disease: Noonan syndrome</a:t>
                      </a:r>
                      <a:endParaRPr sz="1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None/>
                      </a:pPr>
                      <a:endParaRPr sz="1600" b="0" i="0" u="none" strike="noStrike" cap="none">
                        <a:solidFill>
                          <a:srgbClr val="FFFFFF"/>
                        </a:solidFill>
                        <a:latin typeface="Calibri"/>
                        <a:ea typeface="Calibri"/>
                        <a:cs typeface="Calibri"/>
                        <a:sym typeface="Calibri"/>
                      </a:endParaRPr>
                    </a:p>
                  </p:txBody>
                </p:sp>
              </p:grpSp>
            </p:grpSp>
            <p:sp>
              <p:nvSpPr>
                <p:cNvPr id="867" name="Google Shape;867;p47"/>
                <p:cNvSpPr txBox="1"/>
                <p:nvPr/>
              </p:nvSpPr>
              <p:spPr>
                <a:xfrm>
                  <a:off x="4449106" y="1362625"/>
                  <a:ext cx="1738800" cy="396600"/>
                </a:xfrm>
                <a:prstGeom prst="rect">
                  <a:avLst/>
                </a:prstGeom>
                <a:noFill/>
                <a:ln>
                  <a:noFill/>
                </a:ln>
              </p:spPr>
              <p:txBody>
                <a:bodyPr spcFirstLastPara="1" wrap="square" lIns="111725" tIns="111725" rIns="111725" bIns="111725" anchor="t" anchorCtr="0">
                  <a:noAutofit/>
                </a:bodyPr>
                <a:lstStyle/>
                <a:p>
                  <a:pPr marL="0" marR="0" lvl="0" indent="0" algn="l" rtl="0">
                    <a:lnSpc>
                      <a:spcPct val="100000"/>
                    </a:lnSpc>
                    <a:spcBef>
                      <a:spcPts val="0"/>
                    </a:spcBef>
                    <a:spcAft>
                      <a:spcPts val="0"/>
                    </a:spcAft>
                    <a:buNone/>
                  </a:pPr>
                  <a:r>
                    <a:rPr lang="en" sz="1600" b="0" i="0" u="none" strike="noStrike" cap="none">
                      <a:solidFill>
                        <a:srgbClr val="FFFFFF"/>
                      </a:solidFill>
                      <a:latin typeface="Calibri"/>
                      <a:ea typeface="Calibri"/>
                      <a:cs typeface="Calibri"/>
                      <a:sym typeface="Calibri"/>
                    </a:rPr>
                    <a:t>LZTR1 G248R</a:t>
                  </a:r>
                  <a:endParaRPr sz="1600" b="0" i="0" u="none" strike="noStrike" cap="none">
                    <a:solidFill>
                      <a:srgbClr val="FFFFFF"/>
                    </a:solidFill>
                    <a:latin typeface="Calibri"/>
                    <a:ea typeface="Calibri"/>
                    <a:cs typeface="Calibri"/>
                    <a:sym typeface="Calibri"/>
                  </a:endParaRPr>
                </a:p>
              </p:txBody>
            </p:sp>
          </p:grpSp>
          <p:pic>
            <p:nvPicPr>
              <p:cNvPr id="868" name="Google Shape;868;p47"/>
              <p:cNvPicPr preferRelativeResize="0"/>
              <p:nvPr/>
            </p:nvPicPr>
            <p:blipFill>
              <a:blip r:embed="rId6">
                <a:alphaModFix/>
              </a:blip>
              <a:stretch>
                <a:fillRect/>
              </a:stretch>
            </p:blipFill>
            <p:spPr>
              <a:xfrm>
                <a:off x="6652501" y="1534525"/>
                <a:ext cx="2489126" cy="2157949"/>
              </a:xfrm>
              <a:prstGeom prst="rect">
                <a:avLst/>
              </a:prstGeom>
              <a:noFill/>
              <a:ln>
                <a:noFill/>
              </a:ln>
            </p:spPr>
          </p:pic>
        </p:grpSp>
        <p:sp>
          <p:nvSpPr>
            <p:cNvPr id="869" name="Google Shape;869;p47"/>
            <p:cNvSpPr txBox="1"/>
            <p:nvPr/>
          </p:nvSpPr>
          <p:spPr>
            <a:xfrm>
              <a:off x="6652500" y="3654650"/>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t>Bhambhani &amp; Muenke, Am Fam Physician. 2014 </a:t>
              </a:r>
              <a:endParaRPr sz="700" i="1"/>
            </a:p>
          </p:txBody>
        </p:sp>
      </p:grpSp>
      <p:pic>
        <p:nvPicPr>
          <p:cNvPr id="870" name="Google Shape;870;p47"/>
          <p:cNvPicPr preferRelativeResize="0"/>
          <p:nvPr/>
        </p:nvPicPr>
        <p:blipFill rotWithShape="1">
          <a:blip r:embed="rId7">
            <a:alphaModFix/>
          </a:blip>
          <a:srcRect l="19363" t="15607" r="19357" b="15607"/>
          <a:stretch/>
        </p:blipFill>
        <p:spPr>
          <a:xfrm>
            <a:off x="8625451" y="282300"/>
            <a:ext cx="502200" cy="679800"/>
          </a:xfrm>
          <a:prstGeom prst="rect">
            <a:avLst/>
          </a:prstGeom>
          <a:noFill/>
          <a:ln>
            <a:noFill/>
          </a:ln>
        </p:spPr>
      </p:pic>
      <p:sp>
        <p:nvSpPr>
          <p:cNvPr id="871" name="Google Shape;871;p47"/>
          <p:cNvSpPr txBox="1"/>
          <p:nvPr/>
        </p:nvSpPr>
        <p:spPr>
          <a:xfrm>
            <a:off x="7005375" y="4023350"/>
            <a:ext cx="21213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latin typeface="Calibri"/>
                <a:ea typeface="Calibri"/>
                <a:cs typeface="Calibri"/>
                <a:sym typeface="Calibri"/>
              </a:rPr>
              <a:t>80,000</a:t>
            </a:r>
            <a:r>
              <a:rPr lang="en">
                <a:solidFill>
                  <a:schemeClr val="dk1"/>
                </a:solidFill>
                <a:latin typeface="Calibri"/>
                <a:ea typeface="Calibri"/>
                <a:cs typeface="Calibri"/>
                <a:sym typeface="Calibri"/>
              </a:rPr>
              <a:t> Mendelian variants to be tested (Vidal, Roth, Taipale, Carpenter NIH IGVF Consortium)</a:t>
            </a:r>
            <a:endParaRPr>
              <a:solidFill>
                <a:schemeClr val="dk1"/>
              </a:solidFill>
              <a:latin typeface="Calibri"/>
              <a:ea typeface="Calibri"/>
              <a:cs typeface="Calibri"/>
              <a:sym typeface="Calibri"/>
            </a:endParaRPr>
          </a:p>
        </p:txBody>
      </p:sp>
      <p:sp>
        <p:nvSpPr>
          <p:cNvPr id="872" name="Google Shape;872;p47"/>
          <p:cNvSpPr txBox="1">
            <a:spLocks noGrp="1"/>
          </p:cNvSpPr>
          <p:nvPr>
            <p:ph type="body" idx="1"/>
          </p:nvPr>
        </p:nvSpPr>
        <p:spPr>
          <a:xfrm>
            <a:off x="0" y="4934993"/>
            <a:ext cx="7503300" cy="360300"/>
          </a:xfrm>
          <a:prstGeom prst="rect">
            <a:avLst/>
          </a:prstGeom>
          <a:noFill/>
          <a:ln>
            <a:noFill/>
          </a:ln>
        </p:spPr>
        <p:txBody>
          <a:bodyPr spcFirstLastPara="1" wrap="square" lIns="60500" tIns="30250" rIns="60500" bIns="30250" anchor="t" anchorCtr="0">
            <a:noAutofit/>
          </a:bodyPr>
          <a:lstStyle/>
          <a:p>
            <a:pPr marL="25400" lvl="0" indent="0" algn="ctr" rtl="0">
              <a:spcBef>
                <a:spcPts val="0"/>
              </a:spcBef>
              <a:spcAft>
                <a:spcPts val="0"/>
              </a:spcAft>
              <a:buSzPts val="900"/>
              <a:buFont typeface="Calibri"/>
              <a:buNone/>
            </a:pPr>
            <a:r>
              <a:rPr lang="en" sz="900" i="1">
                <a:latin typeface="Calibri"/>
                <a:ea typeface="Calibri"/>
                <a:cs typeface="Calibri"/>
                <a:sym typeface="Calibri"/>
              </a:rPr>
              <a:t>Lacoste and Haghighi, et al. biorxiv 2023</a:t>
            </a:r>
            <a:endParaRPr sz="900" i="1">
              <a:latin typeface="Calibri"/>
              <a:ea typeface="Calibri"/>
              <a:cs typeface="Calibri"/>
              <a:sym typeface="Calibri"/>
            </a:endParaRPr>
          </a:p>
        </p:txBody>
      </p:sp>
      <p:pic>
        <p:nvPicPr>
          <p:cNvPr id="873" name="Google Shape;873;p47"/>
          <p:cNvPicPr preferRelativeResize="0"/>
          <p:nvPr/>
        </p:nvPicPr>
        <p:blipFill>
          <a:blip r:embed="rId8">
            <a:alphaModFix/>
          </a:blip>
          <a:stretch>
            <a:fillRect/>
          </a:stretch>
        </p:blipFill>
        <p:spPr>
          <a:xfrm>
            <a:off x="9276875" y="1780988"/>
            <a:ext cx="2609850" cy="1924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8"/>
                                        </p:tgtEl>
                                        <p:attrNameLst>
                                          <p:attrName>style.visibility</p:attrName>
                                        </p:attrNameLst>
                                      </p:cBhvr>
                                      <p:to>
                                        <p:strVal val="visible"/>
                                      </p:to>
                                    </p:set>
                                    <p:animEffect transition="in" filter="fade">
                                      <p:cBhvr>
                                        <p:cTn id="7" dur="1000"/>
                                        <p:tgtEl>
                                          <p:spTgt spid="8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7"/>
                                        </p:tgtEl>
                                        <p:attrNameLst>
                                          <p:attrName>style.visibility</p:attrName>
                                        </p:attrNameLst>
                                      </p:cBhvr>
                                      <p:to>
                                        <p:strVal val="visible"/>
                                      </p:to>
                                    </p:set>
                                    <p:animEffect transition="in" filter="fade">
                                      <p:cBhvr>
                                        <p:cTn id="12" dur="1000"/>
                                        <p:tgtEl>
                                          <p:spTgt spid="8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4"/>
                                        </p:tgtEl>
                                        <p:attrNameLst>
                                          <p:attrName>style.visibility</p:attrName>
                                        </p:attrNameLst>
                                      </p:cBhvr>
                                      <p:to>
                                        <p:strVal val="visible"/>
                                      </p:to>
                                    </p:set>
                                    <p:animEffect transition="in" filter="fade">
                                      <p:cBhvr>
                                        <p:cTn id="17" dur="1000"/>
                                        <p:tgtEl>
                                          <p:spTgt spid="8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5"/>
                                        </p:tgtEl>
                                        <p:attrNameLst>
                                          <p:attrName>style.visibility</p:attrName>
                                        </p:attrNameLst>
                                      </p:cBhvr>
                                      <p:to>
                                        <p:strVal val="visible"/>
                                      </p:to>
                                    </p:set>
                                    <p:animEffect transition="in" filter="fade">
                                      <p:cBhvr>
                                        <p:cTn id="22" dur="1000"/>
                                        <p:tgtEl>
                                          <p:spTgt spid="8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7"/>
                                        </p:tgtEl>
                                        <p:attrNameLst>
                                          <p:attrName>style.visibility</p:attrName>
                                        </p:attrNameLst>
                                      </p:cBhvr>
                                      <p:to>
                                        <p:strVal val="visible"/>
                                      </p:to>
                                    </p:set>
                                    <p:animEffect transition="in" filter="fade">
                                      <p:cBhvr>
                                        <p:cTn id="27" dur="1000"/>
                                        <p:tgtEl>
                                          <p:spTgt spid="8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1"/>
                                        </p:tgtEl>
                                        <p:attrNameLst>
                                          <p:attrName>style.visibility</p:attrName>
                                        </p:attrNameLst>
                                      </p:cBhvr>
                                      <p:to>
                                        <p:strVal val="visible"/>
                                      </p:to>
                                    </p:set>
                                    <p:animEffect transition="in" filter="fade">
                                      <p:cBhvr>
                                        <p:cTn id="32" dur="1000"/>
                                        <p:tgtEl>
                                          <p:spTgt spid="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0"/>
          <p:cNvPicPr preferRelativeResize="0"/>
          <p:nvPr/>
        </p:nvPicPr>
        <p:blipFill rotWithShape="1">
          <a:blip r:embed="rId3">
            <a:alphaModFix/>
          </a:blip>
          <a:srcRect l="10458"/>
          <a:stretch/>
        </p:blipFill>
        <p:spPr>
          <a:xfrm>
            <a:off x="10017500" y="4556650"/>
            <a:ext cx="2919200" cy="3305175"/>
          </a:xfrm>
          <a:prstGeom prst="rect">
            <a:avLst/>
          </a:prstGeom>
          <a:noFill/>
          <a:ln>
            <a:noFill/>
          </a:ln>
        </p:spPr>
      </p:pic>
      <p:sp>
        <p:nvSpPr>
          <p:cNvPr id="321" name="Google Shape;321;p30"/>
          <p:cNvSpPr txBox="1">
            <a:spLocks noGrp="1"/>
          </p:cNvSpPr>
          <p:nvPr>
            <p:ph type="title"/>
          </p:nvPr>
        </p:nvSpPr>
        <p:spPr>
          <a:xfrm>
            <a:off x="0" y="0"/>
            <a:ext cx="7499100" cy="4095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a:t>Tale of three technologies</a:t>
            </a:r>
            <a:endParaRPr sz="2400">
              <a:solidFill>
                <a:srgbClr val="000000"/>
              </a:solidFill>
            </a:endParaRPr>
          </a:p>
        </p:txBody>
      </p:sp>
      <p:grpSp>
        <p:nvGrpSpPr>
          <p:cNvPr id="322" name="Google Shape;322;p30"/>
          <p:cNvGrpSpPr/>
          <p:nvPr/>
        </p:nvGrpSpPr>
        <p:grpSpPr>
          <a:xfrm>
            <a:off x="-408975" y="468825"/>
            <a:ext cx="3323799" cy="4664000"/>
            <a:chOff x="-408975" y="468825"/>
            <a:chExt cx="3323799" cy="4664000"/>
          </a:xfrm>
        </p:grpSpPr>
        <p:sp>
          <p:nvSpPr>
            <p:cNvPr id="323" name="Google Shape;323;p30"/>
            <p:cNvSpPr txBox="1"/>
            <p:nvPr/>
          </p:nvSpPr>
          <p:spPr>
            <a:xfrm>
              <a:off x="384900" y="4668725"/>
              <a:ext cx="2208900" cy="4641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2400">
                  <a:latin typeface="Nunito"/>
                  <a:ea typeface="Nunito"/>
                  <a:cs typeface="Nunito"/>
                  <a:sym typeface="Nunito"/>
                </a:rPr>
                <a:t>“</a:t>
              </a:r>
              <a:r>
                <a:rPr lang="en" sz="2400">
                  <a:solidFill>
                    <a:srgbClr val="000000"/>
                  </a:solidFill>
                  <a:latin typeface="Nunito"/>
                  <a:ea typeface="Nunito"/>
                  <a:cs typeface="Nunito"/>
                  <a:sym typeface="Nunito"/>
                </a:rPr>
                <a:t>Moore’s Law</a:t>
              </a:r>
              <a:r>
                <a:rPr lang="en" sz="2400">
                  <a:latin typeface="Nunito"/>
                  <a:ea typeface="Nunito"/>
                  <a:cs typeface="Nunito"/>
                  <a:sym typeface="Nunito"/>
                </a:rPr>
                <a:t>”</a:t>
              </a:r>
              <a:endParaRPr sz="2400">
                <a:solidFill>
                  <a:srgbClr val="000000"/>
                </a:solidFill>
                <a:latin typeface="Nunito"/>
                <a:ea typeface="Nunito"/>
                <a:cs typeface="Nunito"/>
                <a:sym typeface="Nunito"/>
              </a:endParaRPr>
            </a:p>
          </p:txBody>
        </p:sp>
        <p:grpSp>
          <p:nvGrpSpPr>
            <p:cNvPr id="324" name="Google Shape;324;p30"/>
            <p:cNvGrpSpPr/>
            <p:nvPr/>
          </p:nvGrpSpPr>
          <p:grpSpPr>
            <a:xfrm>
              <a:off x="63883" y="976724"/>
              <a:ext cx="2850941" cy="3691995"/>
              <a:chOff x="1694865" y="908666"/>
              <a:chExt cx="4658400" cy="3770034"/>
            </a:xfrm>
          </p:grpSpPr>
          <p:pic>
            <p:nvPicPr>
              <p:cNvPr id="325" name="Google Shape;325;p30"/>
              <p:cNvPicPr preferRelativeResize="0"/>
              <p:nvPr/>
            </p:nvPicPr>
            <p:blipFill rotWithShape="1">
              <a:blip r:embed="rId4">
                <a:alphaModFix/>
              </a:blip>
              <a:srcRect t="13314"/>
              <a:stretch/>
            </p:blipFill>
            <p:spPr>
              <a:xfrm>
                <a:off x="2031700" y="1119425"/>
                <a:ext cx="3984750" cy="3559275"/>
              </a:xfrm>
              <a:prstGeom prst="rect">
                <a:avLst/>
              </a:prstGeom>
              <a:noFill/>
              <a:ln>
                <a:noFill/>
              </a:ln>
            </p:spPr>
          </p:pic>
          <p:sp>
            <p:nvSpPr>
              <p:cNvPr id="326" name="Google Shape;326;p30"/>
              <p:cNvSpPr txBox="1"/>
              <p:nvPr/>
            </p:nvSpPr>
            <p:spPr>
              <a:xfrm>
                <a:off x="1694865" y="908666"/>
                <a:ext cx="4658400" cy="2871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1600">
                    <a:latin typeface="Nunito"/>
                    <a:ea typeface="Nunito"/>
                    <a:cs typeface="Nunito"/>
                    <a:sym typeface="Nunito"/>
                  </a:rPr>
                  <a:t>Price per transistor</a:t>
                </a:r>
                <a:endParaRPr sz="1600">
                  <a:solidFill>
                    <a:srgbClr val="000000"/>
                  </a:solidFill>
                  <a:latin typeface="Nunito"/>
                  <a:ea typeface="Nunito"/>
                  <a:cs typeface="Nunito"/>
                  <a:sym typeface="Nunito"/>
                </a:endParaRPr>
              </a:p>
            </p:txBody>
          </p:sp>
        </p:grpSp>
        <p:sp>
          <p:nvSpPr>
            <p:cNvPr id="327" name="Google Shape;327;p30"/>
            <p:cNvSpPr txBox="1"/>
            <p:nvPr/>
          </p:nvSpPr>
          <p:spPr>
            <a:xfrm>
              <a:off x="549690" y="4120450"/>
              <a:ext cx="1232400" cy="153900"/>
            </a:xfrm>
            <a:prstGeom prst="rect">
              <a:avLst/>
            </a:prstGeom>
            <a:noFill/>
            <a:ln>
              <a:noFill/>
            </a:ln>
          </p:spPr>
          <p:txBody>
            <a:bodyPr spcFirstLastPara="1" wrap="square" lIns="38100" tIns="38100" rIns="38100" bIns="38100" anchor="ctr" anchorCtr="0">
              <a:noAutofit/>
            </a:bodyPr>
            <a:lstStyle/>
            <a:p>
              <a:pPr marL="0" marR="0" lvl="0" indent="0" algn="l" rtl="0">
                <a:spcBef>
                  <a:spcPts val="0"/>
                </a:spcBef>
                <a:spcAft>
                  <a:spcPts val="0"/>
                </a:spcAft>
                <a:buNone/>
              </a:pPr>
              <a:r>
                <a:rPr lang="en" sz="1200" i="1">
                  <a:solidFill>
                    <a:srgbClr val="7F7F7F"/>
                  </a:solidFill>
                  <a:latin typeface="Calibri"/>
                  <a:ea typeface="Calibri"/>
                  <a:cs typeface="Calibri"/>
                  <a:sym typeface="Calibri"/>
                </a:rPr>
                <a:t>SweptLaser.com</a:t>
              </a:r>
              <a:endParaRPr sz="1200" i="1">
                <a:solidFill>
                  <a:srgbClr val="7F7F7F"/>
                </a:solidFill>
                <a:latin typeface="Calibri"/>
                <a:ea typeface="Calibri"/>
                <a:cs typeface="Calibri"/>
                <a:sym typeface="Calibri"/>
              </a:endParaRPr>
            </a:p>
          </p:txBody>
        </p:sp>
        <p:sp>
          <p:nvSpPr>
            <p:cNvPr id="328" name="Google Shape;328;p30"/>
            <p:cNvSpPr txBox="1"/>
            <p:nvPr/>
          </p:nvSpPr>
          <p:spPr>
            <a:xfrm>
              <a:off x="441450" y="468825"/>
              <a:ext cx="2095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chemeClr val="dk1"/>
                  </a:solidFill>
                  <a:latin typeface="Nunito"/>
                  <a:ea typeface="Nunito"/>
                  <a:cs typeface="Nunito"/>
                  <a:sym typeface="Nunito"/>
                </a:rPr>
                <a:t>Computing</a:t>
              </a:r>
              <a:endParaRPr b="1"/>
            </a:p>
          </p:txBody>
        </p:sp>
        <p:sp>
          <p:nvSpPr>
            <p:cNvPr id="329" name="Google Shape;329;p30"/>
            <p:cNvSpPr txBox="1"/>
            <p:nvPr/>
          </p:nvSpPr>
          <p:spPr>
            <a:xfrm>
              <a:off x="265400" y="4385375"/>
              <a:ext cx="2593200" cy="252900"/>
            </a:xfrm>
            <a:prstGeom prst="rect">
              <a:avLst/>
            </a:pr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 1</a:t>
              </a:r>
              <a:r>
                <a:rPr lang="en" sz="1200">
                  <a:latin typeface="Calibri"/>
                  <a:ea typeface="Calibri"/>
                  <a:cs typeface="Calibri"/>
                  <a:sym typeface="Calibri"/>
                </a:rPr>
                <a:t>965       1975       1985     1995      2005</a:t>
              </a:r>
              <a:endParaRPr sz="1200"/>
            </a:p>
          </p:txBody>
        </p:sp>
        <p:sp>
          <p:nvSpPr>
            <p:cNvPr id="330" name="Google Shape;330;p30"/>
            <p:cNvSpPr txBox="1"/>
            <p:nvPr/>
          </p:nvSpPr>
          <p:spPr>
            <a:xfrm>
              <a:off x="-408975" y="1231000"/>
              <a:ext cx="888000" cy="3123900"/>
            </a:xfrm>
            <a:prstGeom prst="rect">
              <a:avLst/>
            </a:prstGeom>
            <a:solidFill>
              <a:srgbClr val="FFFFFF"/>
            </a:solidFill>
            <a:ln>
              <a:noFill/>
            </a:ln>
          </p:spPr>
          <p:txBody>
            <a:bodyPr spcFirstLastPara="1" wrap="square" lIns="38100" tIns="38100" rIns="38100" bIns="38100" anchor="ctr" anchorCtr="0">
              <a:noAutofit/>
            </a:bodyPr>
            <a:lstStyle/>
            <a:p>
              <a:pPr marL="0" marR="0" lvl="0" indent="0" algn="r" rtl="0">
                <a:spcBef>
                  <a:spcPts val="0"/>
                </a:spcBef>
                <a:spcAft>
                  <a:spcPts val="0"/>
                </a:spcAft>
                <a:buNone/>
              </a:pPr>
              <a:r>
                <a:rPr lang="en">
                  <a:latin typeface="Calibri"/>
                  <a:ea typeface="Calibri"/>
                  <a:cs typeface="Calibri"/>
                  <a:sym typeface="Calibri"/>
                </a:rPr>
                <a:t>1e+00</a:t>
              </a:r>
              <a:endParaRPr>
                <a:latin typeface="Calibri"/>
                <a:ea typeface="Calibri"/>
                <a:cs typeface="Calibri"/>
                <a:sym typeface="Calibri"/>
              </a:endParaRPr>
            </a:p>
            <a:p>
              <a:pPr marL="0" marR="0" lvl="0" indent="0" algn="r" rtl="0">
                <a:spcBef>
                  <a:spcPts val="0"/>
                </a:spcBef>
                <a:spcAft>
                  <a:spcPts val="0"/>
                </a:spcAft>
                <a:buNone/>
              </a:pPr>
              <a:endParaRPr>
                <a:latin typeface="Calibri"/>
                <a:ea typeface="Calibri"/>
                <a:cs typeface="Calibri"/>
                <a:sym typeface="Calibri"/>
              </a:endParaRPr>
            </a:p>
            <a:p>
              <a:pPr marL="0" marR="0" lvl="0" indent="0" algn="r" rtl="0">
                <a:spcBef>
                  <a:spcPts val="0"/>
                </a:spcBef>
                <a:spcAft>
                  <a:spcPts val="0"/>
                </a:spcAft>
                <a:buNone/>
              </a:pPr>
              <a:r>
                <a:rPr lang="en">
                  <a:solidFill>
                    <a:schemeClr val="dk1"/>
                  </a:solidFill>
                  <a:latin typeface="Calibri"/>
                  <a:ea typeface="Calibri"/>
                  <a:cs typeface="Calibri"/>
                  <a:sym typeface="Calibri"/>
                </a:rPr>
                <a:t>1e-01</a:t>
              </a:r>
              <a:endParaRPr>
                <a:solidFill>
                  <a:schemeClr val="dk1"/>
                </a:solidFill>
                <a:latin typeface="Calibri"/>
                <a:ea typeface="Calibri"/>
                <a:cs typeface="Calibri"/>
                <a:sym typeface="Calibri"/>
              </a:endParaRPr>
            </a:p>
            <a:p>
              <a:pPr marL="0" marR="0" lvl="0" indent="0" algn="r" rtl="0">
                <a:spcBef>
                  <a:spcPts val="0"/>
                </a:spcBef>
                <a:spcAft>
                  <a:spcPts val="0"/>
                </a:spcAft>
                <a:buNone/>
              </a:pPr>
              <a:endParaRPr>
                <a:solidFill>
                  <a:schemeClr val="dk1"/>
                </a:solidFill>
                <a:latin typeface="Calibri"/>
                <a:ea typeface="Calibri"/>
                <a:cs typeface="Calibri"/>
                <a:sym typeface="Calibri"/>
              </a:endParaRPr>
            </a:p>
            <a:p>
              <a:pPr marL="0" lvl="0" indent="0" algn="r" rtl="0">
                <a:spcBef>
                  <a:spcPts val="0"/>
                </a:spcBef>
                <a:spcAft>
                  <a:spcPts val="0"/>
                </a:spcAft>
                <a:buNone/>
              </a:pPr>
              <a:r>
                <a:rPr lang="en">
                  <a:solidFill>
                    <a:schemeClr val="dk1"/>
                  </a:solidFill>
                  <a:latin typeface="Calibri"/>
                  <a:ea typeface="Calibri"/>
                  <a:cs typeface="Calibri"/>
                  <a:sym typeface="Calibri"/>
                </a:rPr>
                <a:t>1e-02</a:t>
              </a:r>
              <a:endParaRPr>
                <a:solidFill>
                  <a:schemeClr val="dk1"/>
                </a:solidFill>
                <a:latin typeface="Calibri"/>
                <a:ea typeface="Calibri"/>
                <a:cs typeface="Calibri"/>
                <a:sym typeface="Calibri"/>
              </a:endParaRPr>
            </a:p>
            <a:p>
              <a:pPr marL="0" lvl="0" indent="0" algn="r" rtl="0">
                <a:spcBef>
                  <a:spcPts val="0"/>
                </a:spcBef>
                <a:spcAft>
                  <a:spcPts val="0"/>
                </a:spcAft>
                <a:buNone/>
              </a:pPr>
              <a:endParaRPr>
                <a:solidFill>
                  <a:schemeClr val="dk1"/>
                </a:solidFill>
                <a:latin typeface="Calibri"/>
                <a:ea typeface="Calibri"/>
                <a:cs typeface="Calibri"/>
                <a:sym typeface="Calibri"/>
              </a:endParaRPr>
            </a:p>
            <a:p>
              <a:pPr marL="0" lvl="0" indent="0" algn="r" rtl="0">
                <a:spcBef>
                  <a:spcPts val="0"/>
                </a:spcBef>
                <a:spcAft>
                  <a:spcPts val="0"/>
                </a:spcAft>
                <a:buNone/>
              </a:pPr>
              <a:r>
                <a:rPr lang="en">
                  <a:solidFill>
                    <a:schemeClr val="dk1"/>
                  </a:solidFill>
                  <a:latin typeface="Calibri"/>
                  <a:ea typeface="Calibri"/>
                  <a:cs typeface="Calibri"/>
                  <a:sym typeface="Calibri"/>
                </a:rPr>
                <a:t>1e-03</a:t>
              </a:r>
              <a:endParaRPr>
                <a:solidFill>
                  <a:schemeClr val="dk1"/>
                </a:solidFill>
                <a:latin typeface="Calibri"/>
                <a:ea typeface="Calibri"/>
                <a:cs typeface="Calibri"/>
                <a:sym typeface="Calibri"/>
              </a:endParaRPr>
            </a:p>
            <a:p>
              <a:pPr marL="0" lvl="0" indent="0" algn="r" rtl="0">
                <a:spcBef>
                  <a:spcPts val="0"/>
                </a:spcBef>
                <a:spcAft>
                  <a:spcPts val="0"/>
                </a:spcAft>
                <a:buNone/>
              </a:pPr>
              <a:endParaRPr>
                <a:solidFill>
                  <a:schemeClr val="dk1"/>
                </a:solidFill>
                <a:latin typeface="Calibri"/>
                <a:ea typeface="Calibri"/>
                <a:cs typeface="Calibri"/>
                <a:sym typeface="Calibri"/>
              </a:endParaRPr>
            </a:p>
            <a:p>
              <a:pPr marL="0" lvl="0" indent="0" algn="r" rtl="0">
                <a:spcBef>
                  <a:spcPts val="0"/>
                </a:spcBef>
                <a:spcAft>
                  <a:spcPts val="0"/>
                </a:spcAft>
                <a:buNone/>
              </a:pPr>
              <a:r>
                <a:rPr lang="en">
                  <a:solidFill>
                    <a:schemeClr val="dk1"/>
                  </a:solidFill>
                  <a:latin typeface="Calibri"/>
                  <a:ea typeface="Calibri"/>
                  <a:cs typeface="Calibri"/>
                  <a:sym typeface="Calibri"/>
                </a:rPr>
                <a:t>1e-04</a:t>
              </a:r>
              <a:endParaRPr>
                <a:solidFill>
                  <a:schemeClr val="dk1"/>
                </a:solidFill>
                <a:latin typeface="Calibri"/>
                <a:ea typeface="Calibri"/>
                <a:cs typeface="Calibri"/>
                <a:sym typeface="Calibri"/>
              </a:endParaRPr>
            </a:p>
            <a:p>
              <a:pPr marL="0" lvl="0" indent="0" algn="r" rtl="0">
                <a:spcBef>
                  <a:spcPts val="0"/>
                </a:spcBef>
                <a:spcAft>
                  <a:spcPts val="0"/>
                </a:spcAft>
                <a:buNone/>
              </a:pPr>
              <a:endParaRPr>
                <a:solidFill>
                  <a:schemeClr val="dk1"/>
                </a:solidFill>
                <a:latin typeface="Calibri"/>
                <a:ea typeface="Calibri"/>
                <a:cs typeface="Calibri"/>
                <a:sym typeface="Calibri"/>
              </a:endParaRPr>
            </a:p>
            <a:p>
              <a:pPr marL="0" lvl="0" indent="0" algn="r" rtl="0">
                <a:spcBef>
                  <a:spcPts val="0"/>
                </a:spcBef>
                <a:spcAft>
                  <a:spcPts val="0"/>
                </a:spcAft>
                <a:buNone/>
              </a:pPr>
              <a:r>
                <a:rPr lang="en">
                  <a:solidFill>
                    <a:schemeClr val="dk1"/>
                  </a:solidFill>
                  <a:latin typeface="Calibri"/>
                  <a:ea typeface="Calibri"/>
                  <a:cs typeface="Calibri"/>
                  <a:sym typeface="Calibri"/>
                </a:rPr>
                <a:t>1e-05</a:t>
              </a:r>
              <a:endParaRPr>
                <a:solidFill>
                  <a:schemeClr val="dk1"/>
                </a:solidFill>
                <a:latin typeface="Calibri"/>
                <a:ea typeface="Calibri"/>
                <a:cs typeface="Calibri"/>
                <a:sym typeface="Calibri"/>
              </a:endParaRPr>
            </a:p>
            <a:p>
              <a:pPr marL="0" lvl="0" indent="0" algn="r" rtl="0">
                <a:spcBef>
                  <a:spcPts val="0"/>
                </a:spcBef>
                <a:spcAft>
                  <a:spcPts val="0"/>
                </a:spcAft>
                <a:buNone/>
              </a:pPr>
              <a:endParaRPr>
                <a:solidFill>
                  <a:schemeClr val="dk1"/>
                </a:solidFill>
                <a:latin typeface="Calibri"/>
                <a:ea typeface="Calibri"/>
                <a:cs typeface="Calibri"/>
                <a:sym typeface="Calibri"/>
              </a:endParaRPr>
            </a:p>
            <a:p>
              <a:pPr marL="0" lvl="0" indent="0" algn="r" rtl="0">
                <a:spcBef>
                  <a:spcPts val="0"/>
                </a:spcBef>
                <a:spcAft>
                  <a:spcPts val="0"/>
                </a:spcAft>
                <a:buNone/>
              </a:pPr>
              <a:r>
                <a:rPr lang="en">
                  <a:solidFill>
                    <a:schemeClr val="dk1"/>
                  </a:solidFill>
                  <a:latin typeface="Calibri"/>
                  <a:ea typeface="Calibri"/>
                  <a:cs typeface="Calibri"/>
                  <a:sym typeface="Calibri"/>
                </a:rPr>
                <a:t>1e-06</a:t>
              </a:r>
              <a:endParaRPr>
                <a:solidFill>
                  <a:schemeClr val="dk1"/>
                </a:solidFill>
                <a:latin typeface="Calibri"/>
                <a:ea typeface="Calibri"/>
                <a:cs typeface="Calibri"/>
                <a:sym typeface="Calibri"/>
              </a:endParaRPr>
            </a:p>
            <a:p>
              <a:pPr marL="0" lvl="0" indent="0" algn="r" rtl="0">
                <a:spcBef>
                  <a:spcPts val="0"/>
                </a:spcBef>
                <a:spcAft>
                  <a:spcPts val="0"/>
                </a:spcAft>
                <a:buNone/>
              </a:pPr>
              <a:endParaRPr>
                <a:solidFill>
                  <a:schemeClr val="dk1"/>
                </a:solidFill>
                <a:latin typeface="Calibri"/>
                <a:ea typeface="Calibri"/>
                <a:cs typeface="Calibri"/>
                <a:sym typeface="Calibri"/>
              </a:endParaRPr>
            </a:p>
            <a:p>
              <a:pPr marL="0" lvl="0" indent="0" algn="r" rtl="0">
                <a:spcBef>
                  <a:spcPts val="0"/>
                </a:spcBef>
                <a:spcAft>
                  <a:spcPts val="0"/>
                </a:spcAft>
                <a:buNone/>
              </a:pPr>
              <a:r>
                <a:rPr lang="en">
                  <a:solidFill>
                    <a:schemeClr val="dk1"/>
                  </a:solidFill>
                  <a:latin typeface="Calibri"/>
                  <a:ea typeface="Calibri"/>
                  <a:cs typeface="Calibri"/>
                  <a:sym typeface="Calibri"/>
                </a:rPr>
                <a:t>1e-07</a:t>
              </a:r>
              <a:endParaRPr/>
            </a:p>
          </p:txBody>
        </p:sp>
      </p:grpSp>
      <p:grpSp>
        <p:nvGrpSpPr>
          <p:cNvPr id="331" name="Google Shape;331;p30"/>
          <p:cNvGrpSpPr/>
          <p:nvPr/>
        </p:nvGrpSpPr>
        <p:grpSpPr>
          <a:xfrm>
            <a:off x="2841550" y="468825"/>
            <a:ext cx="3558558" cy="4459800"/>
            <a:chOff x="3038161" y="468825"/>
            <a:chExt cx="3355547" cy="4459800"/>
          </a:xfrm>
        </p:grpSpPr>
        <p:sp>
          <p:nvSpPr>
            <p:cNvPr id="332" name="Google Shape;332;p30"/>
            <p:cNvSpPr txBox="1"/>
            <p:nvPr/>
          </p:nvSpPr>
          <p:spPr>
            <a:xfrm>
              <a:off x="3816533" y="468825"/>
              <a:ext cx="2095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chemeClr val="dk1"/>
                  </a:solidFill>
                  <a:latin typeface="Nunito"/>
                  <a:ea typeface="Nunito"/>
                  <a:cs typeface="Nunito"/>
                  <a:sym typeface="Nunito"/>
                </a:rPr>
                <a:t>Sequencing</a:t>
              </a:r>
              <a:endParaRPr b="1"/>
            </a:p>
          </p:txBody>
        </p:sp>
        <p:pic>
          <p:nvPicPr>
            <p:cNvPr id="333" name="Google Shape;333;p30"/>
            <p:cNvPicPr preferRelativeResize="0"/>
            <p:nvPr/>
          </p:nvPicPr>
          <p:blipFill rotWithShape="1">
            <a:blip r:embed="rId5">
              <a:alphaModFix/>
            </a:blip>
            <a:srcRect l="-5860" t="12317" r="5859" b="8675"/>
            <a:stretch/>
          </p:blipFill>
          <p:spPr>
            <a:xfrm>
              <a:off x="3347525" y="1248313"/>
              <a:ext cx="2652252" cy="3326901"/>
            </a:xfrm>
            <a:prstGeom prst="rect">
              <a:avLst/>
            </a:prstGeom>
            <a:noFill/>
            <a:ln>
              <a:noFill/>
            </a:ln>
          </p:spPr>
        </p:pic>
        <p:sp>
          <p:nvSpPr>
            <p:cNvPr id="334" name="Google Shape;334;p30"/>
            <p:cNvSpPr txBox="1"/>
            <p:nvPr/>
          </p:nvSpPr>
          <p:spPr>
            <a:xfrm>
              <a:off x="3384708" y="976725"/>
              <a:ext cx="3009000" cy="2628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600">
                  <a:latin typeface="Nunito"/>
                  <a:ea typeface="Nunito"/>
                  <a:cs typeface="Nunito"/>
                  <a:sym typeface="Nunito"/>
                </a:rPr>
                <a:t>Price per human genome</a:t>
              </a:r>
              <a:endParaRPr sz="1600">
                <a:solidFill>
                  <a:srgbClr val="000000"/>
                </a:solidFill>
                <a:latin typeface="Nunito"/>
                <a:ea typeface="Nunito"/>
                <a:cs typeface="Nunito"/>
                <a:sym typeface="Nunito"/>
              </a:endParaRPr>
            </a:p>
          </p:txBody>
        </p:sp>
        <p:sp>
          <p:nvSpPr>
            <p:cNvPr id="335" name="Google Shape;335;p30"/>
            <p:cNvSpPr txBox="1"/>
            <p:nvPr/>
          </p:nvSpPr>
          <p:spPr>
            <a:xfrm>
              <a:off x="3038161" y="1239525"/>
              <a:ext cx="686100" cy="3689100"/>
            </a:xfrm>
            <a:prstGeom prst="rect">
              <a:avLst/>
            </a:prstGeom>
            <a:solidFill>
              <a:srgbClr val="FFFFFF"/>
            </a:solidFill>
            <a:ln>
              <a:noFill/>
            </a:ln>
          </p:spPr>
          <p:txBody>
            <a:bodyPr spcFirstLastPara="1" wrap="square" lIns="38100" tIns="38100" rIns="38100" bIns="38100" anchor="ctr" anchorCtr="0">
              <a:noAutofit/>
            </a:bodyPr>
            <a:lstStyle/>
            <a:p>
              <a:pPr marL="0" marR="0" lvl="0" indent="0" algn="r" rtl="0">
                <a:spcBef>
                  <a:spcPts val="0"/>
                </a:spcBef>
                <a:spcAft>
                  <a:spcPts val="0"/>
                </a:spcAft>
                <a:buNone/>
              </a:pPr>
              <a:endParaRPr sz="800">
                <a:latin typeface="Calibri"/>
                <a:ea typeface="Calibri"/>
                <a:cs typeface="Calibri"/>
                <a:sym typeface="Calibri"/>
              </a:endParaRPr>
            </a:p>
            <a:p>
              <a:pPr marL="0" marR="0" lvl="0" indent="0" algn="r" rtl="0">
                <a:spcBef>
                  <a:spcPts val="100"/>
                </a:spcBef>
                <a:spcAft>
                  <a:spcPts val="0"/>
                </a:spcAft>
                <a:buNone/>
              </a:pPr>
              <a:r>
                <a:rPr lang="en" sz="800">
                  <a:latin typeface="Calibri"/>
                  <a:ea typeface="Calibri"/>
                  <a:cs typeface="Calibri"/>
                  <a:sym typeface="Calibri"/>
                </a:rPr>
                <a:t>$100,000,000 </a:t>
              </a:r>
              <a:endParaRPr>
                <a:latin typeface="Calibri"/>
                <a:ea typeface="Calibri"/>
                <a:cs typeface="Calibri"/>
                <a:sym typeface="Calibri"/>
              </a:endParaRPr>
            </a:p>
            <a:p>
              <a:pPr marL="0" lvl="0" indent="0" algn="r" rtl="0">
                <a:spcBef>
                  <a:spcPts val="3000"/>
                </a:spcBef>
                <a:spcAft>
                  <a:spcPts val="0"/>
                </a:spcAft>
                <a:buNone/>
              </a:pPr>
              <a:r>
                <a:rPr lang="en" sz="800">
                  <a:solidFill>
                    <a:schemeClr val="dk1"/>
                  </a:solidFill>
                  <a:latin typeface="Calibri"/>
                  <a:ea typeface="Calibri"/>
                  <a:cs typeface="Calibri"/>
                  <a:sym typeface="Calibri"/>
                </a:rPr>
                <a:t>$10,000,000 </a:t>
              </a:r>
              <a:endParaRPr>
                <a:solidFill>
                  <a:schemeClr val="dk1"/>
                </a:solidFill>
                <a:latin typeface="Calibri"/>
                <a:ea typeface="Calibri"/>
                <a:cs typeface="Calibri"/>
                <a:sym typeface="Calibri"/>
              </a:endParaRPr>
            </a:p>
            <a:p>
              <a:pPr marL="0" lvl="0" indent="0" algn="r" rtl="0">
                <a:spcBef>
                  <a:spcPts val="3000"/>
                </a:spcBef>
                <a:spcAft>
                  <a:spcPts val="0"/>
                </a:spcAft>
                <a:buClr>
                  <a:schemeClr val="dk1"/>
                </a:buClr>
                <a:buFont typeface="Arial"/>
                <a:buNone/>
              </a:pPr>
              <a:r>
                <a:rPr lang="en" sz="800">
                  <a:solidFill>
                    <a:schemeClr val="dk1"/>
                  </a:solidFill>
                  <a:latin typeface="Calibri"/>
                  <a:ea typeface="Calibri"/>
                  <a:cs typeface="Calibri"/>
                  <a:sym typeface="Calibri"/>
                </a:rPr>
                <a:t>$1,000,000 </a:t>
              </a:r>
              <a:endParaRPr>
                <a:solidFill>
                  <a:schemeClr val="dk1"/>
                </a:solidFill>
                <a:latin typeface="Calibri"/>
                <a:ea typeface="Calibri"/>
                <a:cs typeface="Calibri"/>
                <a:sym typeface="Calibri"/>
              </a:endParaRPr>
            </a:p>
            <a:p>
              <a:pPr marL="0" lvl="0" indent="0" algn="r" rtl="0">
                <a:spcBef>
                  <a:spcPts val="3000"/>
                </a:spcBef>
                <a:spcAft>
                  <a:spcPts val="0"/>
                </a:spcAft>
                <a:buClr>
                  <a:schemeClr val="dk1"/>
                </a:buClr>
                <a:buFont typeface="Arial"/>
                <a:buNone/>
              </a:pPr>
              <a:r>
                <a:rPr lang="en" sz="800">
                  <a:solidFill>
                    <a:schemeClr val="dk1"/>
                  </a:solidFill>
                  <a:latin typeface="Calibri"/>
                  <a:ea typeface="Calibri"/>
                  <a:cs typeface="Calibri"/>
                  <a:sym typeface="Calibri"/>
                </a:rPr>
                <a:t>$100,000 </a:t>
              </a:r>
              <a:endParaRPr>
                <a:solidFill>
                  <a:schemeClr val="dk1"/>
                </a:solidFill>
                <a:latin typeface="Calibri"/>
                <a:ea typeface="Calibri"/>
                <a:cs typeface="Calibri"/>
                <a:sym typeface="Calibri"/>
              </a:endParaRPr>
            </a:p>
            <a:p>
              <a:pPr marL="0" lvl="0" indent="0" algn="r" rtl="0">
                <a:spcBef>
                  <a:spcPts val="3000"/>
                </a:spcBef>
                <a:spcAft>
                  <a:spcPts val="0"/>
                </a:spcAft>
                <a:buClr>
                  <a:schemeClr val="dk1"/>
                </a:buClr>
                <a:buFont typeface="Arial"/>
                <a:buNone/>
              </a:pPr>
              <a:r>
                <a:rPr lang="en" sz="800">
                  <a:solidFill>
                    <a:schemeClr val="dk1"/>
                  </a:solidFill>
                  <a:latin typeface="Calibri"/>
                  <a:ea typeface="Calibri"/>
                  <a:cs typeface="Calibri"/>
                  <a:sym typeface="Calibri"/>
                </a:rPr>
                <a:t>$10,000 </a:t>
              </a:r>
              <a:endParaRPr>
                <a:solidFill>
                  <a:schemeClr val="dk1"/>
                </a:solidFill>
                <a:latin typeface="Calibri"/>
                <a:ea typeface="Calibri"/>
                <a:cs typeface="Calibri"/>
                <a:sym typeface="Calibri"/>
              </a:endParaRPr>
            </a:p>
            <a:p>
              <a:pPr marL="0" lvl="0" indent="0" algn="r" rtl="0">
                <a:spcBef>
                  <a:spcPts val="3000"/>
                </a:spcBef>
                <a:spcAft>
                  <a:spcPts val="0"/>
                </a:spcAft>
                <a:buClr>
                  <a:schemeClr val="dk1"/>
                </a:buClr>
                <a:buFont typeface="Arial"/>
                <a:buNone/>
              </a:pPr>
              <a:r>
                <a:rPr lang="en" sz="800">
                  <a:solidFill>
                    <a:schemeClr val="dk1"/>
                  </a:solidFill>
                  <a:latin typeface="Calibri"/>
                  <a:ea typeface="Calibri"/>
                  <a:cs typeface="Calibri"/>
                  <a:sym typeface="Calibri"/>
                </a:rPr>
                <a:t>$1,000 </a:t>
              </a:r>
              <a:endParaRPr>
                <a:solidFill>
                  <a:schemeClr val="dk1"/>
                </a:solidFill>
                <a:latin typeface="Calibri"/>
                <a:ea typeface="Calibri"/>
                <a:cs typeface="Calibri"/>
                <a:sym typeface="Calibri"/>
              </a:endParaRPr>
            </a:p>
            <a:p>
              <a:pPr marL="0" lvl="0" indent="0" algn="r" rtl="0">
                <a:spcBef>
                  <a:spcPts val="3000"/>
                </a:spcBef>
                <a:spcAft>
                  <a:spcPts val="0"/>
                </a:spcAft>
                <a:buNone/>
              </a:pPr>
              <a:r>
                <a:rPr lang="en" sz="800">
                  <a:solidFill>
                    <a:schemeClr val="dk1"/>
                  </a:solidFill>
                  <a:latin typeface="Calibri"/>
                  <a:ea typeface="Calibri"/>
                  <a:cs typeface="Calibri"/>
                  <a:sym typeface="Calibri"/>
                </a:rPr>
                <a:t>$100</a:t>
              </a:r>
              <a:endParaRPr>
                <a:solidFill>
                  <a:schemeClr val="dk1"/>
                </a:solidFill>
                <a:latin typeface="Calibri"/>
                <a:ea typeface="Calibri"/>
                <a:cs typeface="Calibri"/>
                <a:sym typeface="Calibri"/>
              </a:endParaRPr>
            </a:p>
            <a:p>
              <a:pPr marL="0" lvl="0" indent="0" algn="r" rtl="0">
                <a:spcBef>
                  <a:spcPts val="3000"/>
                </a:spcBef>
                <a:spcAft>
                  <a:spcPts val="0"/>
                </a:spcAft>
                <a:buNone/>
              </a:pPr>
              <a:endParaRPr/>
            </a:p>
          </p:txBody>
        </p:sp>
        <p:sp>
          <p:nvSpPr>
            <p:cNvPr id="336" name="Google Shape;336;p30"/>
            <p:cNvSpPr txBox="1"/>
            <p:nvPr/>
          </p:nvSpPr>
          <p:spPr>
            <a:xfrm>
              <a:off x="3495650" y="4422825"/>
              <a:ext cx="2787600" cy="262800"/>
            </a:xfrm>
            <a:prstGeom prst="rect">
              <a:avLst/>
            </a:pr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r>
                <a:rPr lang="en" sz="1200">
                  <a:latin typeface="Calibri"/>
                  <a:ea typeface="Calibri"/>
                  <a:cs typeface="Calibri"/>
                  <a:sym typeface="Calibri"/>
                </a:rPr>
                <a:t>2000       2005      2010       2015       2020 </a:t>
              </a:r>
              <a:endParaRPr sz="1200">
                <a:latin typeface="Calibri"/>
                <a:ea typeface="Calibri"/>
                <a:cs typeface="Calibri"/>
                <a:sym typeface="Calibri"/>
              </a:endParaRPr>
            </a:p>
          </p:txBody>
        </p:sp>
      </p:grpSp>
      <p:grpSp>
        <p:nvGrpSpPr>
          <p:cNvPr id="337" name="Google Shape;337;p30"/>
          <p:cNvGrpSpPr/>
          <p:nvPr/>
        </p:nvGrpSpPr>
        <p:grpSpPr>
          <a:xfrm>
            <a:off x="3576428" y="1490346"/>
            <a:ext cx="2403763" cy="2932966"/>
            <a:chOff x="1397136" y="1326175"/>
            <a:chExt cx="5824481" cy="3043759"/>
          </a:xfrm>
        </p:grpSpPr>
        <p:sp>
          <p:nvSpPr>
            <p:cNvPr id="338" name="Google Shape;338;p30"/>
            <p:cNvSpPr/>
            <p:nvPr/>
          </p:nvSpPr>
          <p:spPr>
            <a:xfrm>
              <a:off x="1397136" y="1326175"/>
              <a:ext cx="3820800" cy="3043759"/>
            </a:xfrm>
            <a:custGeom>
              <a:avLst/>
              <a:gdLst/>
              <a:ahLst/>
              <a:cxnLst/>
              <a:rect l="l" t="t" r="r" b="b"/>
              <a:pathLst>
                <a:path w="5128591" h="3816626" extrusionOk="0">
                  <a:moveTo>
                    <a:pt x="397565" y="106017"/>
                  </a:moveTo>
                  <a:lnTo>
                    <a:pt x="397565" y="106017"/>
                  </a:lnTo>
                  <a:lnTo>
                    <a:pt x="503583" y="145774"/>
                  </a:lnTo>
                  <a:cubicBezTo>
                    <a:pt x="531969" y="156096"/>
                    <a:pt x="567141" y="166968"/>
                    <a:pt x="596348" y="172278"/>
                  </a:cubicBezTo>
                  <a:cubicBezTo>
                    <a:pt x="627080" y="177866"/>
                    <a:pt x="658302" y="180395"/>
                    <a:pt x="689113" y="185530"/>
                  </a:cubicBezTo>
                  <a:cubicBezTo>
                    <a:pt x="764041" y="198018"/>
                    <a:pt x="757235" y="199403"/>
                    <a:pt x="834887" y="225287"/>
                  </a:cubicBezTo>
                  <a:lnTo>
                    <a:pt x="874643" y="238539"/>
                  </a:lnTo>
                  <a:cubicBezTo>
                    <a:pt x="926415" y="290309"/>
                    <a:pt x="872090" y="243887"/>
                    <a:pt x="940904" y="278295"/>
                  </a:cubicBezTo>
                  <a:cubicBezTo>
                    <a:pt x="1062269" y="338978"/>
                    <a:pt x="852773" y="265751"/>
                    <a:pt x="1073426" y="344556"/>
                  </a:cubicBezTo>
                  <a:cubicBezTo>
                    <a:pt x="1103712" y="355372"/>
                    <a:pt x="1134887" y="363695"/>
                    <a:pt x="1166191" y="371061"/>
                  </a:cubicBezTo>
                  <a:cubicBezTo>
                    <a:pt x="1210042" y="381379"/>
                    <a:pt x="1255976" y="383319"/>
                    <a:pt x="1298713" y="397565"/>
                  </a:cubicBezTo>
                  <a:cubicBezTo>
                    <a:pt x="1311965" y="401982"/>
                    <a:pt x="1324641" y="408842"/>
                    <a:pt x="1338469" y="410817"/>
                  </a:cubicBezTo>
                  <a:cubicBezTo>
                    <a:pt x="1386770" y="417717"/>
                    <a:pt x="1435652" y="419652"/>
                    <a:pt x="1484243" y="424069"/>
                  </a:cubicBezTo>
                  <a:lnTo>
                    <a:pt x="1524000" y="437321"/>
                  </a:lnTo>
                  <a:lnTo>
                    <a:pt x="5062330" y="1285461"/>
                  </a:lnTo>
                  <a:lnTo>
                    <a:pt x="5128591" y="3816626"/>
                  </a:lnTo>
                  <a:lnTo>
                    <a:pt x="13252" y="3803374"/>
                  </a:lnTo>
                  <a:cubicBezTo>
                    <a:pt x="8835" y="2535583"/>
                    <a:pt x="4417" y="1267791"/>
                    <a:pt x="0" y="0"/>
                  </a:cubicBezTo>
                  <a:lnTo>
                    <a:pt x="556591" y="159026"/>
                  </a:lnTo>
                </a:path>
              </a:pathLst>
            </a:custGeom>
            <a:solidFill>
              <a:srgbClr val="626366"/>
            </a:solidFill>
            <a:ln>
              <a:noFill/>
            </a:ln>
          </p:spPr>
          <p:txBody>
            <a:bodyPr spcFirstLastPara="1" wrap="square" lIns="60500" tIns="30250" rIns="60500" bIns="30250" anchor="t" anchorCtr="0">
              <a:noAutofit/>
            </a:bodyPr>
            <a:lstStyle/>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sp>
          <p:nvSpPr>
            <p:cNvPr id="339" name="Google Shape;339;p30"/>
            <p:cNvSpPr/>
            <p:nvPr/>
          </p:nvSpPr>
          <p:spPr>
            <a:xfrm>
              <a:off x="3823925" y="2033825"/>
              <a:ext cx="3397692" cy="2328142"/>
            </a:xfrm>
            <a:custGeom>
              <a:avLst/>
              <a:gdLst/>
              <a:ahLst/>
              <a:cxnLst/>
              <a:rect l="l" t="t" r="r" b="b"/>
              <a:pathLst>
                <a:path w="5128591" h="3816626" extrusionOk="0">
                  <a:moveTo>
                    <a:pt x="397565" y="106017"/>
                  </a:moveTo>
                  <a:lnTo>
                    <a:pt x="397565" y="106017"/>
                  </a:lnTo>
                  <a:lnTo>
                    <a:pt x="503583" y="145774"/>
                  </a:lnTo>
                  <a:cubicBezTo>
                    <a:pt x="531969" y="156096"/>
                    <a:pt x="567141" y="166968"/>
                    <a:pt x="596348" y="172278"/>
                  </a:cubicBezTo>
                  <a:cubicBezTo>
                    <a:pt x="627080" y="177866"/>
                    <a:pt x="658302" y="180395"/>
                    <a:pt x="689113" y="185530"/>
                  </a:cubicBezTo>
                  <a:cubicBezTo>
                    <a:pt x="764041" y="198018"/>
                    <a:pt x="757235" y="199403"/>
                    <a:pt x="834887" y="225287"/>
                  </a:cubicBezTo>
                  <a:lnTo>
                    <a:pt x="874643" y="238539"/>
                  </a:lnTo>
                  <a:cubicBezTo>
                    <a:pt x="926415" y="290309"/>
                    <a:pt x="872090" y="243887"/>
                    <a:pt x="940904" y="278295"/>
                  </a:cubicBezTo>
                  <a:cubicBezTo>
                    <a:pt x="1062269" y="338978"/>
                    <a:pt x="852773" y="265751"/>
                    <a:pt x="1073426" y="344556"/>
                  </a:cubicBezTo>
                  <a:cubicBezTo>
                    <a:pt x="1103712" y="355372"/>
                    <a:pt x="1134887" y="363695"/>
                    <a:pt x="1166191" y="371061"/>
                  </a:cubicBezTo>
                  <a:cubicBezTo>
                    <a:pt x="1210042" y="381379"/>
                    <a:pt x="1255976" y="383319"/>
                    <a:pt x="1298713" y="397565"/>
                  </a:cubicBezTo>
                  <a:cubicBezTo>
                    <a:pt x="1311965" y="401982"/>
                    <a:pt x="1324641" y="408842"/>
                    <a:pt x="1338469" y="410817"/>
                  </a:cubicBezTo>
                  <a:cubicBezTo>
                    <a:pt x="1386770" y="417717"/>
                    <a:pt x="1435652" y="419652"/>
                    <a:pt x="1484243" y="424069"/>
                  </a:cubicBezTo>
                  <a:lnTo>
                    <a:pt x="1524000" y="437321"/>
                  </a:lnTo>
                  <a:lnTo>
                    <a:pt x="5062330" y="1285461"/>
                  </a:lnTo>
                  <a:lnTo>
                    <a:pt x="5128591" y="3816626"/>
                  </a:lnTo>
                  <a:lnTo>
                    <a:pt x="13252" y="3803374"/>
                  </a:lnTo>
                  <a:cubicBezTo>
                    <a:pt x="8835" y="2535583"/>
                    <a:pt x="4417" y="1267791"/>
                    <a:pt x="0" y="0"/>
                  </a:cubicBezTo>
                  <a:lnTo>
                    <a:pt x="556591" y="159026"/>
                  </a:lnTo>
                </a:path>
              </a:pathLst>
            </a:custGeom>
            <a:solidFill>
              <a:srgbClr val="626366"/>
            </a:solidFill>
            <a:ln>
              <a:noFill/>
            </a:ln>
          </p:spPr>
          <p:txBody>
            <a:bodyPr spcFirstLastPara="1" wrap="square" lIns="60500" tIns="30250" rIns="60500" bIns="30250" anchor="t" anchorCtr="0">
              <a:noAutofit/>
            </a:bodyPr>
            <a:lstStyle/>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grpSp>
      <p:sp>
        <p:nvSpPr>
          <p:cNvPr id="340" name="Google Shape;340;p30"/>
          <p:cNvSpPr/>
          <p:nvPr/>
        </p:nvSpPr>
        <p:spPr>
          <a:xfrm>
            <a:off x="10564650" y="6107688"/>
            <a:ext cx="1857300" cy="507900"/>
          </a:xfrm>
          <a:prstGeom prst="rect">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900" i="1">
                <a:solidFill>
                  <a:srgbClr val="666666"/>
                </a:solidFill>
                <a:latin typeface="Open Sans"/>
                <a:ea typeface="Open Sans"/>
                <a:cs typeface="Open Sans"/>
                <a:sym typeface="Open Sans"/>
              </a:rPr>
              <a:t>Ringel et al. Nat Rev Drug Discovery 2020</a:t>
            </a:r>
            <a:endParaRPr sz="900" i="1">
              <a:solidFill>
                <a:srgbClr val="666666"/>
              </a:solidFill>
              <a:latin typeface="Open Sans"/>
              <a:ea typeface="Open Sans"/>
              <a:cs typeface="Open Sans"/>
              <a:sym typeface="Open Sans"/>
            </a:endParaRPr>
          </a:p>
        </p:txBody>
      </p:sp>
      <p:grpSp>
        <p:nvGrpSpPr>
          <p:cNvPr id="341" name="Google Shape;341;p30"/>
          <p:cNvGrpSpPr/>
          <p:nvPr/>
        </p:nvGrpSpPr>
        <p:grpSpPr>
          <a:xfrm>
            <a:off x="5986025" y="468825"/>
            <a:ext cx="3749100" cy="4664000"/>
            <a:chOff x="5986025" y="468825"/>
            <a:chExt cx="3749100" cy="4664000"/>
          </a:xfrm>
        </p:grpSpPr>
        <p:grpSp>
          <p:nvGrpSpPr>
            <p:cNvPr id="342" name="Google Shape;342;p30"/>
            <p:cNvGrpSpPr/>
            <p:nvPr/>
          </p:nvGrpSpPr>
          <p:grpSpPr>
            <a:xfrm>
              <a:off x="6117950" y="468825"/>
              <a:ext cx="3617175" cy="4664000"/>
              <a:chOff x="6117950" y="468825"/>
              <a:chExt cx="3617175" cy="4664000"/>
            </a:xfrm>
          </p:grpSpPr>
          <p:sp>
            <p:nvSpPr>
              <p:cNvPr id="343" name="Google Shape;343;p30"/>
              <p:cNvSpPr txBox="1"/>
              <p:nvPr/>
            </p:nvSpPr>
            <p:spPr>
              <a:xfrm>
                <a:off x="6572000" y="468825"/>
                <a:ext cx="2095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chemeClr val="dk1"/>
                    </a:solidFill>
                    <a:latin typeface="Nunito"/>
                    <a:ea typeface="Nunito"/>
                    <a:cs typeface="Nunito"/>
                    <a:sym typeface="Nunito"/>
                  </a:rPr>
                  <a:t>Drug discovery</a:t>
                </a:r>
                <a:endParaRPr b="1"/>
              </a:p>
            </p:txBody>
          </p:sp>
          <p:sp>
            <p:nvSpPr>
              <p:cNvPr id="344" name="Google Shape;344;p30"/>
              <p:cNvSpPr/>
              <p:nvPr/>
            </p:nvSpPr>
            <p:spPr>
              <a:xfrm>
                <a:off x="6389975" y="3795838"/>
                <a:ext cx="1857300" cy="507900"/>
              </a:xfrm>
              <a:prstGeom prst="rect">
                <a:avLst/>
              </a:prstGeom>
              <a:solidFill>
                <a:srgbClr val="FFFFFF"/>
              </a:solid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900" i="1">
                    <a:solidFill>
                      <a:srgbClr val="666666"/>
                    </a:solidFill>
                    <a:latin typeface="Open Sans"/>
                    <a:ea typeface="Open Sans"/>
                    <a:cs typeface="Open Sans"/>
                    <a:sym typeface="Open Sans"/>
                  </a:rPr>
                  <a:t>SOURCE</a:t>
                </a:r>
                <a:endParaRPr sz="900" i="1">
                  <a:solidFill>
                    <a:srgbClr val="666666"/>
                  </a:solidFill>
                  <a:latin typeface="Open Sans"/>
                  <a:ea typeface="Open Sans"/>
                  <a:cs typeface="Open Sans"/>
                  <a:sym typeface="Open Sans"/>
                </a:endParaRPr>
              </a:p>
            </p:txBody>
          </p:sp>
          <p:sp>
            <p:nvSpPr>
              <p:cNvPr id="345" name="Google Shape;345;p30"/>
              <p:cNvSpPr/>
              <p:nvPr/>
            </p:nvSpPr>
            <p:spPr>
              <a:xfrm>
                <a:off x="7889950" y="2394025"/>
                <a:ext cx="10665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txBox="1"/>
              <p:nvPr/>
            </p:nvSpPr>
            <p:spPr>
              <a:xfrm>
                <a:off x="6208775" y="1009400"/>
                <a:ext cx="3163800" cy="2628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600">
                    <a:latin typeface="Nunito"/>
                    <a:ea typeface="Nunito"/>
                    <a:cs typeface="Nunito"/>
                    <a:sym typeface="Nunito"/>
                  </a:rPr>
                  <a:t>Price per new drug (R&amp;D)</a:t>
                </a:r>
                <a:endParaRPr sz="1600">
                  <a:solidFill>
                    <a:srgbClr val="000000"/>
                  </a:solidFill>
                  <a:latin typeface="Nunito"/>
                  <a:ea typeface="Nunito"/>
                  <a:cs typeface="Nunito"/>
                  <a:sym typeface="Nunito"/>
                </a:endParaRPr>
              </a:p>
            </p:txBody>
          </p:sp>
          <p:pic>
            <p:nvPicPr>
              <p:cNvPr id="347" name="Google Shape;347;p30"/>
              <p:cNvPicPr preferRelativeResize="0"/>
              <p:nvPr/>
            </p:nvPicPr>
            <p:blipFill rotWithShape="1">
              <a:blip r:embed="rId6">
                <a:alphaModFix/>
              </a:blip>
              <a:srcRect l="6874" t="32836" r="11091"/>
              <a:stretch/>
            </p:blipFill>
            <p:spPr>
              <a:xfrm>
                <a:off x="6117950" y="1304875"/>
                <a:ext cx="2919199" cy="3779151"/>
              </a:xfrm>
              <a:prstGeom prst="rect">
                <a:avLst/>
              </a:prstGeom>
              <a:noFill/>
              <a:ln>
                <a:noFill/>
              </a:ln>
            </p:spPr>
          </p:pic>
          <p:sp>
            <p:nvSpPr>
              <p:cNvPr id="348" name="Google Shape;348;p30"/>
              <p:cNvSpPr/>
              <p:nvPr/>
            </p:nvSpPr>
            <p:spPr>
              <a:xfrm>
                <a:off x="7670800" y="3680838"/>
                <a:ext cx="1473300" cy="699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900" i="1">
                    <a:solidFill>
                      <a:srgbClr val="666666"/>
                    </a:solidFill>
                    <a:latin typeface="Open Sans"/>
                    <a:ea typeface="Open Sans"/>
                    <a:cs typeface="Open Sans"/>
                    <a:sym typeface="Open Sans"/>
                  </a:rPr>
                  <a:t>Lindus Health, adapted from Scientific American / Ringel et al. Nat Rev Drug Discovery 2020</a:t>
                </a:r>
                <a:endParaRPr sz="900" i="1">
                  <a:solidFill>
                    <a:srgbClr val="666666"/>
                  </a:solidFill>
                  <a:latin typeface="Open Sans"/>
                  <a:ea typeface="Open Sans"/>
                  <a:cs typeface="Open Sans"/>
                  <a:sym typeface="Open Sans"/>
                </a:endParaRPr>
              </a:p>
            </p:txBody>
          </p:sp>
          <p:sp>
            <p:nvSpPr>
              <p:cNvPr id="349" name="Google Shape;349;p30"/>
              <p:cNvSpPr txBox="1"/>
              <p:nvPr/>
            </p:nvSpPr>
            <p:spPr>
              <a:xfrm>
                <a:off x="6571999" y="4668725"/>
                <a:ext cx="2191800" cy="4641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2400">
                    <a:latin typeface="Nunito"/>
                    <a:ea typeface="Nunito"/>
                    <a:cs typeface="Nunito"/>
                    <a:sym typeface="Nunito"/>
                  </a:rPr>
                  <a:t>“Eroom</a:t>
                </a:r>
                <a:r>
                  <a:rPr lang="en" sz="2400">
                    <a:solidFill>
                      <a:srgbClr val="000000"/>
                    </a:solidFill>
                    <a:latin typeface="Nunito"/>
                    <a:ea typeface="Nunito"/>
                    <a:cs typeface="Nunito"/>
                    <a:sym typeface="Nunito"/>
                  </a:rPr>
                  <a:t>’s Law</a:t>
                </a:r>
                <a:r>
                  <a:rPr lang="en" sz="2400">
                    <a:latin typeface="Nunito"/>
                    <a:ea typeface="Nunito"/>
                    <a:cs typeface="Nunito"/>
                    <a:sym typeface="Nunito"/>
                  </a:rPr>
                  <a:t>”</a:t>
                </a:r>
                <a:endParaRPr sz="2400">
                  <a:solidFill>
                    <a:srgbClr val="000000"/>
                  </a:solidFill>
                  <a:latin typeface="Nunito"/>
                  <a:ea typeface="Nunito"/>
                  <a:cs typeface="Nunito"/>
                  <a:sym typeface="Nunito"/>
                </a:endParaRPr>
              </a:p>
            </p:txBody>
          </p:sp>
          <p:sp>
            <p:nvSpPr>
              <p:cNvPr id="350" name="Google Shape;350;p30"/>
              <p:cNvSpPr txBox="1"/>
              <p:nvPr/>
            </p:nvSpPr>
            <p:spPr>
              <a:xfrm>
                <a:off x="6231725" y="4414550"/>
                <a:ext cx="3503400" cy="262800"/>
              </a:xfrm>
              <a:prstGeom prst="rect">
                <a:avLst/>
              </a:prstGeom>
              <a:solidFill>
                <a:srgbClr val="FFFFFF"/>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         1</a:t>
                </a:r>
                <a:r>
                  <a:rPr lang="en" sz="1200">
                    <a:latin typeface="Calibri"/>
                    <a:ea typeface="Calibri"/>
                    <a:cs typeface="Calibri"/>
                    <a:sym typeface="Calibri"/>
                  </a:rPr>
                  <a:t>960             1980             2000             2020</a:t>
                </a:r>
                <a:endParaRPr sz="1200"/>
              </a:p>
            </p:txBody>
          </p:sp>
        </p:grpSp>
        <p:sp>
          <p:nvSpPr>
            <p:cNvPr id="351" name="Google Shape;351;p30"/>
            <p:cNvSpPr txBox="1"/>
            <p:nvPr/>
          </p:nvSpPr>
          <p:spPr>
            <a:xfrm>
              <a:off x="5986025" y="1180863"/>
              <a:ext cx="321900" cy="3035700"/>
            </a:xfrm>
            <a:prstGeom prst="rect">
              <a:avLst/>
            </a:prstGeom>
            <a:solidFill>
              <a:srgbClr val="FFFFFF"/>
            </a:solidFill>
            <a:ln>
              <a:noFill/>
            </a:ln>
          </p:spPr>
          <p:txBody>
            <a:bodyPr spcFirstLastPara="1" wrap="square" lIns="38100" tIns="38100" rIns="38100" bIns="38100" anchor="b" anchorCtr="0">
              <a:noAutofit/>
            </a:bodyPr>
            <a:lstStyle/>
            <a:p>
              <a:pPr marL="0" marR="0" lvl="0" indent="0" algn="r" rtl="0">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p>
              <a:pPr marL="0" marR="0" lvl="0" indent="0" algn="r" rtl="0">
                <a:spcBef>
                  <a:spcPts val="0"/>
                </a:spcBef>
                <a:spcAft>
                  <a:spcPts val="0"/>
                </a:spcAft>
                <a:buNone/>
              </a:pPr>
              <a:endParaRPr sz="1250">
                <a:latin typeface="Calibri"/>
                <a:ea typeface="Calibri"/>
                <a:cs typeface="Calibri"/>
                <a:sym typeface="Calibri"/>
              </a:endParaRPr>
            </a:p>
            <a:p>
              <a:pPr marL="0" marR="0" lvl="0" indent="0" algn="r" rtl="0">
                <a:spcBef>
                  <a:spcPts val="0"/>
                </a:spcBef>
                <a:spcAft>
                  <a:spcPts val="0"/>
                </a:spcAft>
                <a:buNone/>
              </a:pPr>
              <a:endParaRPr sz="1250">
                <a:latin typeface="Calibri"/>
                <a:ea typeface="Calibri"/>
                <a:cs typeface="Calibri"/>
                <a:sym typeface="Calibri"/>
              </a:endParaRPr>
            </a:p>
            <a:p>
              <a:pPr marL="0" marR="0" lvl="0" indent="0" algn="l" rtl="0">
                <a:spcBef>
                  <a:spcPts val="0"/>
                </a:spcBef>
                <a:spcAft>
                  <a:spcPts val="0"/>
                </a:spcAft>
                <a:buNone/>
              </a:pPr>
              <a:endParaRPr sz="1250">
                <a:latin typeface="Calibri"/>
                <a:ea typeface="Calibri"/>
                <a:cs typeface="Calibri"/>
                <a:sym typeface="Calibri"/>
              </a:endParaRPr>
            </a:p>
            <a:p>
              <a:pPr marL="0" marR="0" lvl="0" indent="0" algn="l" rtl="0">
                <a:spcBef>
                  <a:spcPts val="0"/>
                </a:spcBef>
                <a:spcAft>
                  <a:spcPts val="0"/>
                </a:spcAft>
                <a:buNone/>
              </a:pPr>
              <a:endParaRPr sz="1250">
                <a:latin typeface="Calibri"/>
                <a:ea typeface="Calibri"/>
                <a:cs typeface="Calibri"/>
                <a:sym typeface="Calibri"/>
              </a:endParaRPr>
            </a:p>
            <a:p>
              <a:pPr marL="0" marR="0" lvl="0" indent="0" algn="l" rtl="0">
                <a:spcBef>
                  <a:spcPts val="0"/>
                </a:spcBef>
                <a:spcAft>
                  <a:spcPts val="0"/>
                </a:spcAft>
                <a:buNone/>
              </a:pPr>
              <a:endParaRPr sz="1250">
                <a:latin typeface="Calibri"/>
                <a:ea typeface="Calibri"/>
                <a:cs typeface="Calibri"/>
                <a:sym typeface="Calibri"/>
              </a:endParaRPr>
            </a:p>
            <a:p>
              <a:pPr marL="0" marR="0" lvl="0" indent="0" algn="r" rtl="0">
                <a:spcBef>
                  <a:spcPts val="0"/>
                </a:spcBef>
                <a:spcAft>
                  <a:spcPts val="0"/>
                </a:spcAft>
                <a:buNone/>
              </a:pPr>
              <a:endParaRPr sz="1300">
                <a:latin typeface="Calibri"/>
                <a:ea typeface="Calibri"/>
                <a:cs typeface="Calibri"/>
                <a:sym typeface="Calibri"/>
              </a:endParaRPr>
            </a:p>
            <a:p>
              <a:pPr marL="0" marR="0" lvl="0" indent="0" algn="r" rtl="0">
                <a:spcBef>
                  <a:spcPts val="0"/>
                </a:spcBef>
                <a:spcAft>
                  <a:spcPts val="0"/>
                </a:spcAft>
                <a:buNone/>
              </a:pPr>
              <a:r>
                <a:rPr lang="en" sz="1100">
                  <a:latin typeface="Calibri"/>
                  <a:ea typeface="Calibri"/>
                  <a:cs typeface="Calibri"/>
                  <a:sym typeface="Calibri"/>
                </a:rPr>
                <a:t>1</a:t>
              </a:r>
              <a:endParaRPr sz="1100">
                <a:latin typeface="Calibri"/>
                <a:ea typeface="Calibri"/>
                <a:cs typeface="Calibri"/>
                <a:sym typeface="Calibri"/>
              </a:endParaRPr>
            </a:p>
            <a:p>
              <a:pPr marL="0" marR="0" lvl="0" indent="0" algn="r" rtl="0">
                <a:spcBef>
                  <a:spcPts val="0"/>
                </a:spcBef>
                <a:spcAft>
                  <a:spcPts val="0"/>
                </a:spcAft>
                <a:buNone/>
              </a:pPr>
              <a:endParaRPr sz="1200">
                <a:latin typeface="Calibri"/>
                <a:ea typeface="Calibri"/>
                <a:cs typeface="Calibri"/>
                <a:sym typeface="Calibri"/>
              </a:endParaRPr>
            </a:p>
            <a:p>
              <a:pPr marL="0" marR="0" lvl="0" indent="0" algn="r" rtl="0">
                <a:spcBef>
                  <a:spcPts val="0"/>
                </a:spcBef>
                <a:spcAft>
                  <a:spcPts val="0"/>
                </a:spcAft>
                <a:buNone/>
              </a:pPr>
              <a:endParaRPr sz="1200">
                <a:latin typeface="Calibri"/>
                <a:ea typeface="Calibri"/>
                <a:cs typeface="Calibri"/>
                <a:sym typeface="Calibri"/>
              </a:endParaRPr>
            </a:p>
            <a:p>
              <a:pPr marL="0" marR="0" lvl="0" indent="0" algn="r" rtl="0">
                <a:spcBef>
                  <a:spcPts val="0"/>
                </a:spcBef>
                <a:spcAft>
                  <a:spcPts val="0"/>
                </a:spcAft>
                <a:buNone/>
              </a:pPr>
              <a:endParaRPr sz="1200">
                <a:latin typeface="Calibri"/>
                <a:ea typeface="Calibri"/>
                <a:cs typeface="Calibri"/>
                <a:sym typeface="Calibri"/>
              </a:endParaRPr>
            </a:p>
            <a:p>
              <a:pPr marL="0" marR="0" lvl="0" indent="0" algn="r" rtl="0">
                <a:spcBef>
                  <a:spcPts val="0"/>
                </a:spcBef>
                <a:spcAft>
                  <a:spcPts val="0"/>
                </a:spcAft>
                <a:buNone/>
              </a:pPr>
              <a:endParaRPr sz="1200">
                <a:latin typeface="Calibri"/>
                <a:ea typeface="Calibri"/>
                <a:cs typeface="Calibri"/>
                <a:sym typeface="Calibri"/>
              </a:endParaRPr>
            </a:p>
            <a:p>
              <a:pPr marL="0" marR="0" lvl="0" indent="0" algn="r" rtl="0">
                <a:spcBef>
                  <a:spcPts val="0"/>
                </a:spcBef>
                <a:spcAft>
                  <a:spcPts val="0"/>
                </a:spcAft>
                <a:buNone/>
              </a:pPr>
              <a:endParaRPr sz="1200">
                <a:latin typeface="Calibri"/>
                <a:ea typeface="Calibri"/>
                <a:cs typeface="Calibri"/>
                <a:sym typeface="Calibri"/>
              </a:endParaRPr>
            </a:p>
            <a:p>
              <a:pPr marL="0" marR="0" lvl="0" indent="0" algn="r" rtl="0">
                <a:spcBef>
                  <a:spcPts val="0"/>
                </a:spcBef>
                <a:spcAft>
                  <a:spcPts val="0"/>
                </a:spcAft>
                <a:buNone/>
              </a:pPr>
              <a:endParaRPr sz="1250">
                <a:latin typeface="Calibri"/>
                <a:ea typeface="Calibri"/>
                <a:cs typeface="Calibri"/>
                <a:sym typeface="Calibri"/>
              </a:endParaRPr>
            </a:p>
            <a:p>
              <a:pPr marL="0" marR="0" lvl="0" indent="0" algn="r" rtl="0">
                <a:spcBef>
                  <a:spcPts val="0"/>
                </a:spcBef>
                <a:spcAft>
                  <a:spcPts val="0"/>
                </a:spcAft>
                <a:buNone/>
              </a:pPr>
              <a:r>
                <a:rPr lang="en" sz="1100">
                  <a:latin typeface="Calibri"/>
                  <a:ea typeface="Calibri"/>
                  <a:cs typeface="Calibri"/>
                  <a:sym typeface="Calibri"/>
                </a:rPr>
                <a:t>0.1</a:t>
              </a:r>
              <a:endParaRPr sz="1100">
                <a:latin typeface="Calibri"/>
                <a:ea typeface="Calibri"/>
                <a:cs typeface="Calibri"/>
                <a:sym typeface="Calibri"/>
              </a:endParaRPr>
            </a:p>
          </p:txBody>
        </p:sp>
      </p:grpSp>
      <p:grpSp>
        <p:nvGrpSpPr>
          <p:cNvPr id="352" name="Google Shape;352;p30"/>
          <p:cNvGrpSpPr/>
          <p:nvPr/>
        </p:nvGrpSpPr>
        <p:grpSpPr>
          <a:xfrm>
            <a:off x="6379880" y="1303575"/>
            <a:ext cx="2199133" cy="2178872"/>
            <a:chOff x="8819530" y="-415850"/>
            <a:chExt cx="2199133" cy="2178872"/>
          </a:xfrm>
        </p:grpSpPr>
        <p:sp>
          <p:nvSpPr>
            <p:cNvPr id="353" name="Google Shape;353;p30"/>
            <p:cNvSpPr txBox="1"/>
            <p:nvPr/>
          </p:nvSpPr>
          <p:spPr>
            <a:xfrm>
              <a:off x="10060763" y="-415850"/>
              <a:ext cx="957900" cy="920700"/>
            </a:xfrm>
            <a:prstGeom prst="rect">
              <a:avLst/>
            </a:prstGeom>
            <a:noFill/>
            <a:ln>
              <a:noFill/>
            </a:ln>
          </p:spPr>
          <p:txBody>
            <a:bodyPr spcFirstLastPara="1" wrap="square" lIns="38100" tIns="38100" rIns="38100" bIns="38100" anchor="ctr" anchorCtr="0">
              <a:noAutofit/>
            </a:bodyPr>
            <a:lstStyle/>
            <a:p>
              <a:pPr marL="0" marR="0" lvl="0" indent="0" algn="l" rtl="0">
                <a:spcBef>
                  <a:spcPts val="0"/>
                </a:spcBef>
                <a:spcAft>
                  <a:spcPts val="0"/>
                </a:spcAft>
                <a:buNone/>
              </a:pPr>
              <a:r>
                <a:rPr lang="en" sz="1300">
                  <a:solidFill>
                    <a:srgbClr val="FF0000"/>
                  </a:solidFill>
                  <a:latin typeface="Calibri"/>
                  <a:ea typeface="Calibri"/>
                  <a:cs typeface="Calibri"/>
                  <a:sym typeface="Calibri"/>
                </a:rPr>
                <a:t> $1 billion  </a:t>
              </a:r>
              <a:endParaRPr sz="1300">
                <a:solidFill>
                  <a:srgbClr val="FF0000"/>
                </a:solidFill>
                <a:latin typeface="Calibri"/>
                <a:ea typeface="Calibri"/>
                <a:cs typeface="Calibri"/>
                <a:sym typeface="Calibri"/>
              </a:endParaRPr>
            </a:p>
            <a:p>
              <a:pPr marL="0" marR="0" lvl="0" indent="0" algn="l" rtl="0">
                <a:spcBef>
                  <a:spcPts val="0"/>
                </a:spcBef>
                <a:spcAft>
                  <a:spcPts val="0"/>
                </a:spcAft>
                <a:buNone/>
              </a:pPr>
              <a:r>
                <a:rPr lang="en" sz="1300">
                  <a:solidFill>
                    <a:srgbClr val="FF0000"/>
                  </a:solidFill>
                  <a:latin typeface="Calibri"/>
                  <a:ea typeface="Calibri"/>
                  <a:cs typeface="Calibri"/>
                  <a:sym typeface="Calibri"/>
                </a:rPr>
                <a:t> dollars =    </a:t>
              </a:r>
              <a:endParaRPr sz="1300">
                <a:solidFill>
                  <a:srgbClr val="FF0000"/>
                </a:solidFill>
                <a:latin typeface="Calibri"/>
                <a:ea typeface="Calibri"/>
                <a:cs typeface="Calibri"/>
                <a:sym typeface="Calibri"/>
              </a:endParaRPr>
            </a:p>
            <a:p>
              <a:pPr marL="0" marR="0" lvl="0" indent="0" algn="l" rtl="0">
                <a:spcBef>
                  <a:spcPts val="0"/>
                </a:spcBef>
                <a:spcAft>
                  <a:spcPts val="0"/>
                </a:spcAft>
                <a:buNone/>
              </a:pPr>
              <a:r>
                <a:rPr lang="en" sz="1300">
                  <a:solidFill>
                    <a:srgbClr val="FF0000"/>
                  </a:solidFill>
                  <a:latin typeface="Calibri"/>
                  <a:ea typeface="Calibri"/>
                  <a:cs typeface="Calibri"/>
                  <a:sym typeface="Calibri"/>
                </a:rPr>
                <a:t> 1 new drug</a:t>
              </a:r>
              <a:endParaRPr sz="1300"/>
            </a:p>
          </p:txBody>
        </p:sp>
        <p:sp>
          <p:nvSpPr>
            <p:cNvPr id="354" name="Google Shape;354;p30"/>
            <p:cNvSpPr txBox="1"/>
            <p:nvPr/>
          </p:nvSpPr>
          <p:spPr>
            <a:xfrm>
              <a:off x="8819530" y="1016622"/>
              <a:ext cx="784800" cy="746400"/>
            </a:xfrm>
            <a:prstGeom prst="rect">
              <a:avLst/>
            </a:prstGeom>
            <a:noFill/>
            <a:ln>
              <a:noFill/>
            </a:ln>
          </p:spPr>
          <p:txBody>
            <a:bodyPr spcFirstLastPara="1" wrap="square" lIns="38100" tIns="38100" rIns="38100" bIns="38100" anchor="ctr" anchorCtr="0">
              <a:noAutofit/>
            </a:bodyPr>
            <a:lstStyle/>
            <a:p>
              <a:pPr marL="0" marR="0" lvl="0" indent="0" algn="l" rtl="0">
                <a:spcBef>
                  <a:spcPts val="0"/>
                </a:spcBef>
                <a:spcAft>
                  <a:spcPts val="0"/>
                </a:spcAft>
                <a:buNone/>
              </a:pPr>
              <a:r>
                <a:rPr lang="en" sz="1300">
                  <a:solidFill>
                    <a:srgbClr val="FF0000"/>
                  </a:solidFill>
                  <a:latin typeface="Calibri"/>
                  <a:ea typeface="Calibri"/>
                  <a:cs typeface="Calibri"/>
                  <a:sym typeface="Calibri"/>
                </a:rPr>
                <a:t>$1 billion dollars = 30 new drugs</a:t>
              </a:r>
              <a:endParaRPr sz="13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8"/>
          <p:cNvSpPr txBox="1">
            <a:spLocks noGrp="1"/>
          </p:cNvSpPr>
          <p:nvPr>
            <p:ph type="title"/>
          </p:nvPr>
        </p:nvSpPr>
        <p:spPr>
          <a:xfrm>
            <a:off x="0" y="0"/>
            <a:ext cx="7503300" cy="4098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Pooled image-based profiling (via in situ sequencing)</a:t>
            </a:r>
            <a:endParaRPr/>
          </a:p>
        </p:txBody>
      </p:sp>
      <p:sp>
        <p:nvSpPr>
          <p:cNvPr id="880" name="Google Shape;880;p48"/>
          <p:cNvSpPr txBox="1">
            <a:spLocks noGrp="1"/>
          </p:cNvSpPr>
          <p:nvPr>
            <p:ph type="body" idx="1"/>
          </p:nvPr>
        </p:nvSpPr>
        <p:spPr>
          <a:xfrm>
            <a:off x="0" y="4782593"/>
            <a:ext cx="7503300" cy="360300"/>
          </a:xfrm>
          <a:prstGeom prst="rect">
            <a:avLst/>
          </a:prstGeom>
          <a:noFill/>
          <a:ln>
            <a:noFill/>
          </a:ln>
        </p:spPr>
        <p:txBody>
          <a:bodyPr spcFirstLastPara="1" wrap="square" lIns="60500" tIns="30250" rIns="60500" bIns="30250" anchor="t" anchorCtr="0">
            <a:noAutofit/>
          </a:bodyPr>
          <a:lstStyle/>
          <a:p>
            <a:pPr marL="25400" lvl="0" indent="0" algn="ctr" rtl="0">
              <a:spcBef>
                <a:spcPts val="0"/>
              </a:spcBef>
              <a:spcAft>
                <a:spcPts val="0"/>
              </a:spcAft>
              <a:buSzPts val="900"/>
              <a:buFont typeface="Calibri"/>
              <a:buNone/>
            </a:pPr>
            <a:r>
              <a:rPr lang="en"/>
              <a:t>Project in progress, based on Pooled Optical Profiling: Feldman, et al. Cell 2019</a:t>
            </a:r>
            <a:endParaRPr/>
          </a:p>
          <a:p>
            <a:pPr marL="25400" lvl="0" indent="0" algn="ctr" rtl="0">
              <a:spcBef>
                <a:spcPts val="0"/>
              </a:spcBef>
              <a:spcAft>
                <a:spcPts val="0"/>
              </a:spcAft>
              <a:buSzPts val="900"/>
              <a:buFont typeface="Calibri"/>
              <a:buNone/>
            </a:pPr>
            <a:endParaRPr/>
          </a:p>
        </p:txBody>
      </p:sp>
      <p:pic>
        <p:nvPicPr>
          <p:cNvPr id="881" name="Google Shape;881;p48"/>
          <p:cNvPicPr preferRelativeResize="0"/>
          <p:nvPr/>
        </p:nvPicPr>
        <p:blipFill rotWithShape="1">
          <a:blip r:embed="rId3">
            <a:alphaModFix/>
          </a:blip>
          <a:srcRect/>
          <a:stretch/>
        </p:blipFill>
        <p:spPr>
          <a:xfrm>
            <a:off x="5925901" y="5226684"/>
            <a:ext cx="3745143" cy="1243178"/>
          </a:xfrm>
          <a:prstGeom prst="rect">
            <a:avLst/>
          </a:prstGeom>
          <a:noFill/>
          <a:ln>
            <a:noFill/>
          </a:ln>
        </p:spPr>
      </p:pic>
      <p:cxnSp>
        <p:nvCxnSpPr>
          <p:cNvPr id="882" name="Google Shape;882;p48"/>
          <p:cNvCxnSpPr/>
          <p:nvPr/>
        </p:nvCxnSpPr>
        <p:spPr>
          <a:xfrm>
            <a:off x="10493865" y="2221053"/>
            <a:ext cx="425100" cy="0"/>
          </a:xfrm>
          <a:prstGeom prst="straightConnector1">
            <a:avLst/>
          </a:prstGeom>
          <a:noFill/>
          <a:ln w="76200" cap="flat" cmpd="sng">
            <a:solidFill>
              <a:schemeClr val="dk2"/>
            </a:solidFill>
            <a:prstDash val="solid"/>
            <a:round/>
            <a:headEnd type="none" w="sm" len="sm"/>
            <a:tailEnd type="triangle" w="med" len="med"/>
          </a:ln>
        </p:spPr>
      </p:cxnSp>
      <p:pic>
        <p:nvPicPr>
          <p:cNvPr id="883" name="Google Shape;883;p48" descr="dendro.png"/>
          <p:cNvPicPr preferRelativeResize="0"/>
          <p:nvPr/>
        </p:nvPicPr>
        <p:blipFill rotWithShape="1">
          <a:blip r:embed="rId4">
            <a:alphaModFix/>
          </a:blip>
          <a:srcRect t="10071"/>
          <a:stretch/>
        </p:blipFill>
        <p:spPr>
          <a:xfrm>
            <a:off x="10624067" y="865690"/>
            <a:ext cx="1165572" cy="1182894"/>
          </a:xfrm>
          <a:prstGeom prst="rect">
            <a:avLst/>
          </a:prstGeom>
          <a:noFill/>
          <a:ln>
            <a:noFill/>
          </a:ln>
        </p:spPr>
      </p:pic>
      <p:pic>
        <p:nvPicPr>
          <p:cNvPr id="884" name="Google Shape;884;p48"/>
          <p:cNvPicPr preferRelativeResize="0"/>
          <p:nvPr/>
        </p:nvPicPr>
        <p:blipFill rotWithShape="1">
          <a:blip r:embed="rId5">
            <a:alphaModFix/>
          </a:blip>
          <a:srcRect t="26873"/>
          <a:stretch/>
        </p:blipFill>
        <p:spPr>
          <a:xfrm>
            <a:off x="11031530" y="2027628"/>
            <a:ext cx="1662199" cy="1331916"/>
          </a:xfrm>
          <a:prstGeom prst="rect">
            <a:avLst/>
          </a:prstGeom>
          <a:noFill/>
          <a:ln>
            <a:noFill/>
          </a:ln>
        </p:spPr>
      </p:pic>
      <p:sp>
        <p:nvSpPr>
          <p:cNvPr id="885" name="Google Shape;885;p48"/>
          <p:cNvSpPr txBox="1"/>
          <p:nvPr/>
        </p:nvSpPr>
        <p:spPr>
          <a:xfrm>
            <a:off x="11417046" y="556378"/>
            <a:ext cx="1345800" cy="248400"/>
          </a:xfrm>
          <a:prstGeom prst="rect">
            <a:avLst/>
          </a:prstGeom>
          <a:noFill/>
          <a:ln>
            <a:noFill/>
          </a:ln>
        </p:spPr>
        <p:txBody>
          <a:bodyPr spcFirstLastPara="1" wrap="square" lIns="49900" tIns="49900" rIns="49900" bIns="49900" anchor="t" anchorCtr="0">
            <a:noAutofit/>
          </a:bodyPr>
          <a:lstStyle/>
          <a:p>
            <a:pPr marL="0" marR="0" lvl="0" indent="0" algn="ctr" rtl="0">
              <a:spcBef>
                <a:spcPts val="0"/>
              </a:spcBef>
              <a:spcAft>
                <a:spcPts val="0"/>
              </a:spcAft>
              <a:buNone/>
            </a:pPr>
            <a:r>
              <a:rPr lang="en" sz="1100">
                <a:latin typeface="Nunito Light"/>
                <a:ea typeface="Nunito Light"/>
                <a:cs typeface="Nunito Light"/>
                <a:sym typeface="Nunito Light"/>
              </a:rPr>
              <a:t>Group perturbations based on morphological similarities</a:t>
            </a:r>
            <a:endParaRPr sz="1100">
              <a:latin typeface="Nunito Light"/>
              <a:ea typeface="Nunito Light"/>
              <a:cs typeface="Nunito Light"/>
              <a:sym typeface="Nunito Light"/>
            </a:endParaRPr>
          </a:p>
        </p:txBody>
      </p:sp>
      <p:grpSp>
        <p:nvGrpSpPr>
          <p:cNvPr id="886" name="Google Shape;886;p48"/>
          <p:cNvGrpSpPr/>
          <p:nvPr/>
        </p:nvGrpSpPr>
        <p:grpSpPr>
          <a:xfrm>
            <a:off x="9332954" y="2311502"/>
            <a:ext cx="3007308" cy="2241894"/>
            <a:chOff x="10344942" y="3493278"/>
            <a:chExt cx="4544820" cy="3388083"/>
          </a:xfrm>
        </p:grpSpPr>
        <p:grpSp>
          <p:nvGrpSpPr>
            <p:cNvPr id="887" name="Google Shape;887;p48"/>
            <p:cNvGrpSpPr/>
            <p:nvPr/>
          </p:nvGrpSpPr>
          <p:grpSpPr>
            <a:xfrm>
              <a:off x="10344942" y="3881954"/>
              <a:ext cx="4544820" cy="2999407"/>
              <a:chOff x="378476" y="619023"/>
              <a:chExt cx="9334196" cy="6160211"/>
            </a:xfrm>
          </p:grpSpPr>
          <p:pic>
            <p:nvPicPr>
              <p:cNvPr id="888" name="Google Shape;888;p48"/>
              <p:cNvPicPr preferRelativeResize="0"/>
              <p:nvPr/>
            </p:nvPicPr>
            <p:blipFill rotWithShape="1">
              <a:blip r:embed="rId6">
                <a:alphaModFix/>
              </a:blip>
              <a:srcRect/>
              <a:stretch/>
            </p:blipFill>
            <p:spPr>
              <a:xfrm>
                <a:off x="3536814" y="619023"/>
                <a:ext cx="3017520" cy="3017520"/>
              </a:xfrm>
              <a:prstGeom prst="rect">
                <a:avLst/>
              </a:prstGeom>
              <a:noFill/>
              <a:ln>
                <a:noFill/>
              </a:ln>
            </p:spPr>
          </p:pic>
          <p:pic>
            <p:nvPicPr>
              <p:cNvPr id="889" name="Google Shape;889;p48"/>
              <p:cNvPicPr preferRelativeResize="0"/>
              <p:nvPr/>
            </p:nvPicPr>
            <p:blipFill rotWithShape="1">
              <a:blip r:embed="rId7">
                <a:alphaModFix/>
              </a:blip>
              <a:srcRect/>
              <a:stretch/>
            </p:blipFill>
            <p:spPr>
              <a:xfrm>
                <a:off x="3536814" y="3761714"/>
                <a:ext cx="3017520" cy="3017520"/>
              </a:xfrm>
              <a:prstGeom prst="rect">
                <a:avLst/>
              </a:prstGeom>
              <a:noFill/>
              <a:ln>
                <a:noFill/>
              </a:ln>
            </p:spPr>
          </p:pic>
          <p:pic>
            <p:nvPicPr>
              <p:cNvPr id="890" name="Google Shape;890;p48"/>
              <p:cNvPicPr preferRelativeResize="0"/>
              <p:nvPr/>
            </p:nvPicPr>
            <p:blipFill rotWithShape="1">
              <a:blip r:embed="rId8">
                <a:alphaModFix/>
              </a:blip>
              <a:srcRect/>
              <a:stretch/>
            </p:blipFill>
            <p:spPr>
              <a:xfrm>
                <a:off x="378476" y="3761714"/>
                <a:ext cx="3017520" cy="3017520"/>
              </a:xfrm>
              <a:prstGeom prst="rect">
                <a:avLst/>
              </a:prstGeom>
              <a:noFill/>
              <a:ln>
                <a:noFill/>
              </a:ln>
            </p:spPr>
          </p:pic>
          <p:pic>
            <p:nvPicPr>
              <p:cNvPr id="891" name="Google Shape;891;p48"/>
              <p:cNvPicPr preferRelativeResize="0"/>
              <p:nvPr/>
            </p:nvPicPr>
            <p:blipFill rotWithShape="1">
              <a:blip r:embed="rId9">
                <a:alphaModFix/>
              </a:blip>
              <a:srcRect/>
              <a:stretch/>
            </p:blipFill>
            <p:spPr>
              <a:xfrm>
                <a:off x="6695152" y="3761714"/>
                <a:ext cx="3017520" cy="3017520"/>
              </a:xfrm>
              <a:prstGeom prst="rect">
                <a:avLst/>
              </a:prstGeom>
              <a:noFill/>
              <a:ln>
                <a:noFill/>
              </a:ln>
            </p:spPr>
          </p:pic>
          <p:pic>
            <p:nvPicPr>
              <p:cNvPr id="892" name="Google Shape;892;p48"/>
              <p:cNvPicPr preferRelativeResize="0"/>
              <p:nvPr/>
            </p:nvPicPr>
            <p:blipFill rotWithShape="1">
              <a:blip r:embed="rId10">
                <a:alphaModFix/>
              </a:blip>
              <a:srcRect/>
              <a:stretch/>
            </p:blipFill>
            <p:spPr>
              <a:xfrm>
                <a:off x="6695152" y="619023"/>
                <a:ext cx="3017520" cy="3017520"/>
              </a:xfrm>
              <a:prstGeom prst="rect">
                <a:avLst/>
              </a:prstGeom>
              <a:noFill/>
              <a:ln>
                <a:noFill/>
              </a:ln>
            </p:spPr>
          </p:pic>
          <p:pic>
            <p:nvPicPr>
              <p:cNvPr id="893" name="Google Shape;893;p48"/>
              <p:cNvPicPr preferRelativeResize="0"/>
              <p:nvPr/>
            </p:nvPicPr>
            <p:blipFill rotWithShape="1">
              <a:blip r:embed="rId11">
                <a:alphaModFix/>
              </a:blip>
              <a:srcRect/>
              <a:stretch/>
            </p:blipFill>
            <p:spPr>
              <a:xfrm>
                <a:off x="378476" y="619023"/>
                <a:ext cx="3017520" cy="3017520"/>
              </a:xfrm>
              <a:prstGeom prst="rect">
                <a:avLst/>
              </a:prstGeom>
              <a:noFill/>
              <a:ln>
                <a:noFill/>
              </a:ln>
            </p:spPr>
          </p:pic>
        </p:grpSp>
        <p:sp>
          <p:nvSpPr>
            <p:cNvPr id="894" name="Google Shape;894;p48"/>
            <p:cNvSpPr txBox="1"/>
            <p:nvPr/>
          </p:nvSpPr>
          <p:spPr>
            <a:xfrm>
              <a:off x="11079472" y="3493278"/>
              <a:ext cx="2498400" cy="388500"/>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400">
                  <a:solidFill>
                    <a:srgbClr val="FF0000"/>
                  </a:solidFill>
                  <a:latin typeface="Calibri"/>
                  <a:ea typeface="Calibri"/>
                  <a:cs typeface="Calibri"/>
                  <a:sym typeface="Calibri"/>
                </a:rPr>
                <a:t>NOT OK TO SHARE</a:t>
              </a:r>
              <a:endParaRPr sz="900"/>
            </a:p>
          </p:txBody>
        </p:sp>
      </p:grpSp>
      <p:sp>
        <p:nvSpPr>
          <p:cNvPr id="895" name="Google Shape;895;p48"/>
          <p:cNvSpPr txBox="1"/>
          <p:nvPr/>
        </p:nvSpPr>
        <p:spPr>
          <a:xfrm>
            <a:off x="9292575" y="308625"/>
            <a:ext cx="30000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Nunito Light"/>
              <a:buChar char="●"/>
            </a:pPr>
            <a:r>
              <a:rPr lang="en" sz="1600">
                <a:solidFill>
                  <a:schemeClr val="dk1"/>
                </a:solidFill>
                <a:latin typeface="Nunito Light"/>
                <a:ea typeface="Nunito Light"/>
                <a:cs typeface="Nunito Light"/>
                <a:sym typeface="Nunito Light"/>
              </a:rPr>
              <a:t>Test 400 WT-disease allele pairs </a:t>
            </a:r>
            <a:r>
              <a:rPr lang="en" sz="1600" i="1">
                <a:solidFill>
                  <a:schemeClr val="dk1"/>
                </a:solidFill>
                <a:latin typeface="Nunito Light"/>
                <a:ea typeface="Nunito Light"/>
                <a:cs typeface="Nunito Light"/>
                <a:sym typeface="Nunito Light"/>
              </a:rPr>
              <a:t>per well</a:t>
            </a:r>
            <a:endParaRPr sz="1600">
              <a:solidFill>
                <a:schemeClr val="dk1"/>
              </a:solidFill>
              <a:latin typeface="Nunito Light"/>
              <a:ea typeface="Nunito Light"/>
              <a:cs typeface="Nunito Light"/>
              <a:sym typeface="Nunito Light"/>
            </a:endParaRPr>
          </a:p>
          <a:p>
            <a:pPr marL="457200" lvl="0" indent="-330200" algn="l" rtl="0">
              <a:spcBef>
                <a:spcPts val="0"/>
              </a:spcBef>
              <a:spcAft>
                <a:spcPts val="0"/>
              </a:spcAft>
              <a:buClr>
                <a:schemeClr val="dk1"/>
              </a:buClr>
              <a:buSzPts val="1600"/>
              <a:buFont typeface="Nunito Light"/>
              <a:buChar char="●"/>
            </a:pPr>
            <a:r>
              <a:rPr lang="en" sz="1600">
                <a:solidFill>
                  <a:schemeClr val="dk1"/>
                </a:solidFill>
                <a:latin typeface="Nunito Light"/>
                <a:ea typeface="Nunito Light"/>
                <a:cs typeface="Nunito Light"/>
                <a:sym typeface="Nunito Light"/>
              </a:rPr>
              <a:t>Which drugs revert the unhealthy phenotype?</a:t>
            </a:r>
            <a:endParaRPr sz="1600">
              <a:solidFill>
                <a:schemeClr val="dk1"/>
              </a:solidFill>
              <a:latin typeface="Nunito Light"/>
              <a:ea typeface="Nunito Light"/>
              <a:cs typeface="Nunito Light"/>
              <a:sym typeface="Nunito Light"/>
            </a:endParaRPr>
          </a:p>
          <a:p>
            <a:pPr marL="457200" lvl="0" indent="-330200" algn="l" rtl="0">
              <a:spcBef>
                <a:spcPts val="0"/>
              </a:spcBef>
              <a:spcAft>
                <a:spcPts val="0"/>
              </a:spcAft>
              <a:buClr>
                <a:schemeClr val="dk1"/>
              </a:buClr>
              <a:buSzPts val="1600"/>
              <a:buFont typeface="Nunito Light"/>
              <a:buChar char="●"/>
            </a:pPr>
            <a:r>
              <a:rPr lang="en" sz="1600">
                <a:solidFill>
                  <a:schemeClr val="dk1"/>
                </a:solidFill>
                <a:latin typeface="Nunito Light"/>
                <a:ea typeface="Nunito Light"/>
                <a:cs typeface="Nunito Light"/>
                <a:sym typeface="Nunito Light"/>
              </a:rPr>
              <a:t>Use pooled optical profiling to see which cells got which gene/allele</a:t>
            </a:r>
            <a:endParaRPr sz="1600">
              <a:solidFill>
                <a:schemeClr val="dk1"/>
              </a:solidFill>
              <a:latin typeface="Nunito Light"/>
              <a:ea typeface="Nunito Light"/>
              <a:cs typeface="Nunito Light"/>
              <a:sym typeface="Nunito Light"/>
            </a:endParaRPr>
          </a:p>
        </p:txBody>
      </p:sp>
      <p:grpSp>
        <p:nvGrpSpPr>
          <p:cNvPr id="896" name="Google Shape;896;p48"/>
          <p:cNvGrpSpPr/>
          <p:nvPr/>
        </p:nvGrpSpPr>
        <p:grpSpPr>
          <a:xfrm>
            <a:off x="-498163" y="5143498"/>
            <a:ext cx="6112402" cy="1599542"/>
            <a:chOff x="791537" y="1001823"/>
            <a:chExt cx="6112402" cy="1599542"/>
          </a:xfrm>
        </p:grpSpPr>
        <p:sp>
          <p:nvSpPr>
            <p:cNvPr id="897" name="Google Shape;897;p48"/>
            <p:cNvSpPr/>
            <p:nvPr/>
          </p:nvSpPr>
          <p:spPr>
            <a:xfrm>
              <a:off x="1014718" y="1506159"/>
              <a:ext cx="1474500" cy="809100"/>
            </a:xfrm>
            <a:prstGeom prst="roundRect">
              <a:avLst>
                <a:gd name="adj" fmla="val 16667"/>
              </a:avLst>
            </a:prstGeom>
            <a:noFill/>
            <a:ln w="9525" cap="flat" cmpd="sng">
              <a:solidFill>
                <a:srgbClr val="53585F"/>
              </a:solidFill>
              <a:prstDash val="solid"/>
              <a:round/>
              <a:headEnd type="none" w="sm" len="sm"/>
              <a:tailEnd type="none" w="sm" len="sm"/>
            </a:ln>
          </p:spPr>
          <p:txBody>
            <a:bodyPr spcFirstLastPara="1" wrap="square" lIns="49900" tIns="49900" rIns="49900" bIns="499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nvGrpSpPr>
            <p:cNvPr id="898" name="Google Shape;898;p48"/>
            <p:cNvGrpSpPr/>
            <p:nvPr/>
          </p:nvGrpSpPr>
          <p:grpSpPr>
            <a:xfrm>
              <a:off x="1222023" y="1704662"/>
              <a:ext cx="426724" cy="124581"/>
              <a:chOff x="5257800" y="1891550"/>
              <a:chExt cx="776850" cy="226800"/>
            </a:xfrm>
          </p:grpSpPr>
          <p:sp>
            <p:nvSpPr>
              <p:cNvPr id="899" name="Google Shape;899;p48"/>
              <p:cNvSpPr/>
              <p:nvPr/>
            </p:nvSpPr>
            <p:spPr>
              <a:xfrm>
                <a:off x="5807850" y="1891550"/>
                <a:ext cx="226800" cy="226800"/>
              </a:xfrm>
              <a:prstGeom prst="ellipse">
                <a:avLst/>
              </a:prstGeom>
              <a:noFill/>
              <a:ln w="9525" cap="flat" cmpd="sng">
                <a:solidFill>
                  <a:srgbClr val="000000"/>
                </a:solidFill>
                <a:prstDash val="solid"/>
                <a:round/>
                <a:headEnd type="none" w="sm" len="sm"/>
                <a:tailEnd type="none" w="sm" len="sm"/>
              </a:ln>
            </p:spPr>
            <p:txBody>
              <a:bodyPr spcFirstLastPara="1" wrap="square" lIns="49900" tIns="49900" rIns="49900" bIns="499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900" name="Google Shape;900;p48"/>
              <p:cNvSpPr/>
              <p:nvPr/>
            </p:nvSpPr>
            <p:spPr>
              <a:xfrm>
                <a:off x="5735325" y="1955000"/>
                <a:ext cx="159600" cy="9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49900" tIns="49900" rIns="49900" bIns="499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cxnSp>
            <p:nvCxnSpPr>
              <p:cNvPr id="901" name="Google Shape;901;p48"/>
              <p:cNvCxnSpPr/>
              <p:nvPr/>
            </p:nvCxnSpPr>
            <p:spPr>
              <a:xfrm rot="10800000">
                <a:off x="5257800" y="1955000"/>
                <a:ext cx="568500" cy="0"/>
              </a:xfrm>
              <a:prstGeom prst="straightConnector1">
                <a:avLst/>
              </a:prstGeom>
              <a:noFill/>
              <a:ln w="9525" cap="flat" cmpd="sng">
                <a:solidFill>
                  <a:srgbClr val="0000FF"/>
                </a:solidFill>
                <a:prstDash val="solid"/>
                <a:round/>
                <a:headEnd type="none" w="sm" len="sm"/>
                <a:tailEnd type="none" w="sm" len="sm"/>
              </a:ln>
            </p:spPr>
          </p:cxnSp>
          <p:cxnSp>
            <p:nvCxnSpPr>
              <p:cNvPr id="902" name="Google Shape;902;p48"/>
              <p:cNvCxnSpPr/>
              <p:nvPr/>
            </p:nvCxnSpPr>
            <p:spPr>
              <a:xfrm rot="10800000">
                <a:off x="5257800" y="2054900"/>
                <a:ext cx="568500" cy="0"/>
              </a:xfrm>
              <a:prstGeom prst="straightConnector1">
                <a:avLst/>
              </a:prstGeom>
              <a:noFill/>
              <a:ln w="9525" cap="flat" cmpd="sng">
                <a:solidFill>
                  <a:srgbClr val="FF0000"/>
                </a:solidFill>
                <a:prstDash val="solid"/>
                <a:round/>
                <a:headEnd type="none" w="sm" len="sm"/>
                <a:tailEnd type="none" w="sm" len="sm"/>
              </a:ln>
            </p:spPr>
          </p:cxnSp>
          <p:cxnSp>
            <p:nvCxnSpPr>
              <p:cNvPr id="903" name="Google Shape;903;p48"/>
              <p:cNvCxnSpPr/>
              <p:nvPr/>
            </p:nvCxnSpPr>
            <p:spPr>
              <a:xfrm>
                <a:off x="5314450" y="1964300"/>
                <a:ext cx="0" cy="81300"/>
              </a:xfrm>
              <a:prstGeom prst="straightConnector1">
                <a:avLst/>
              </a:prstGeom>
              <a:noFill/>
              <a:ln w="9525" cap="flat" cmpd="sng">
                <a:solidFill>
                  <a:srgbClr val="53585F"/>
                </a:solidFill>
                <a:prstDash val="solid"/>
                <a:round/>
                <a:headEnd type="none" w="sm" len="sm"/>
                <a:tailEnd type="none" w="sm" len="sm"/>
              </a:ln>
            </p:spPr>
          </p:cxnSp>
          <p:cxnSp>
            <p:nvCxnSpPr>
              <p:cNvPr id="904" name="Google Shape;904;p48"/>
              <p:cNvCxnSpPr/>
              <p:nvPr/>
            </p:nvCxnSpPr>
            <p:spPr>
              <a:xfrm>
                <a:off x="5389675" y="1964300"/>
                <a:ext cx="0" cy="81300"/>
              </a:xfrm>
              <a:prstGeom prst="straightConnector1">
                <a:avLst/>
              </a:prstGeom>
              <a:noFill/>
              <a:ln w="9525" cap="flat" cmpd="sng">
                <a:solidFill>
                  <a:srgbClr val="53585F"/>
                </a:solidFill>
                <a:prstDash val="solid"/>
                <a:round/>
                <a:headEnd type="none" w="sm" len="sm"/>
                <a:tailEnd type="none" w="sm" len="sm"/>
              </a:ln>
            </p:spPr>
          </p:cxnSp>
          <p:cxnSp>
            <p:nvCxnSpPr>
              <p:cNvPr id="905" name="Google Shape;905;p48"/>
              <p:cNvCxnSpPr/>
              <p:nvPr/>
            </p:nvCxnSpPr>
            <p:spPr>
              <a:xfrm>
                <a:off x="5464900" y="1964300"/>
                <a:ext cx="0" cy="81300"/>
              </a:xfrm>
              <a:prstGeom prst="straightConnector1">
                <a:avLst/>
              </a:prstGeom>
              <a:noFill/>
              <a:ln w="9525" cap="flat" cmpd="sng">
                <a:solidFill>
                  <a:srgbClr val="53585F"/>
                </a:solidFill>
                <a:prstDash val="solid"/>
                <a:round/>
                <a:headEnd type="none" w="sm" len="sm"/>
                <a:tailEnd type="none" w="sm" len="sm"/>
              </a:ln>
            </p:spPr>
          </p:cxnSp>
          <p:cxnSp>
            <p:nvCxnSpPr>
              <p:cNvPr id="906" name="Google Shape;906;p48"/>
              <p:cNvCxnSpPr/>
              <p:nvPr/>
            </p:nvCxnSpPr>
            <p:spPr>
              <a:xfrm>
                <a:off x="5540125" y="1964300"/>
                <a:ext cx="0" cy="81300"/>
              </a:xfrm>
              <a:prstGeom prst="straightConnector1">
                <a:avLst/>
              </a:prstGeom>
              <a:noFill/>
              <a:ln w="9525" cap="flat" cmpd="sng">
                <a:solidFill>
                  <a:srgbClr val="53585F"/>
                </a:solidFill>
                <a:prstDash val="solid"/>
                <a:round/>
                <a:headEnd type="none" w="sm" len="sm"/>
                <a:tailEnd type="none" w="sm" len="sm"/>
              </a:ln>
            </p:spPr>
          </p:cxnSp>
          <p:cxnSp>
            <p:nvCxnSpPr>
              <p:cNvPr id="907" name="Google Shape;907;p48"/>
              <p:cNvCxnSpPr/>
              <p:nvPr/>
            </p:nvCxnSpPr>
            <p:spPr>
              <a:xfrm>
                <a:off x="5615350" y="1964300"/>
                <a:ext cx="0" cy="81300"/>
              </a:xfrm>
              <a:prstGeom prst="straightConnector1">
                <a:avLst/>
              </a:prstGeom>
              <a:noFill/>
              <a:ln w="9525" cap="flat" cmpd="sng">
                <a:solidFill>
                  <a:srgbClr val="53585F"/>
                </a:solidFill>
                <a:prstDash val="solid"/>
                <a:round/>
                <a:headEnd type="none" w="sm" len="sm"/>
                <a:tailEnd type="none" w="sm" len="sm"/>
              </a:ln>
            </p:spPr>
          </p:cxnSp>
          <p:cxnSp>
            <p:nvCxnSpPr>
              <p:cNvPr id="908" name="Google Shape;908;p48"/>
              <p:cNvCxnSpPr/>
              <p:nvPr/>
            </p:nvCxnSpPr>
            <p:spPr>
              <a:xfrm>
                <a:off x="5690575" y="1964300"/>
                <a:ext cx="0" cy="81300"/>
              </a:xfrm>
              <a:prstGeom prst="straightConnector1">
                <a:avLst/>
              </a:prstGeom>
              <a:noFill/>
              <a:ln w="9525" cap="flat" cmpd="sng">
                <a:solidFill>
                  <a:srgbClr val="53585F"/>
                </a:solidFill>
                <a:prstDash val="solid"/>
                <a:round/>
                <a:headEnd type="none" w="sm" len="sm"/>
                <a:tailEnd type="none" w="sm" len="sm"/>
              </a:ln>
            </p:spPr>
          </p:cxnSp>
        </p:grpSp>
        <p:grpSp>
          <p:nvGrpSpPr>
            <p:cNvPr id="909" name="Google Shape;909;p48"/>
            <p:cNvGrpSpPr/>
            <p:nvPr/>
          </p:nvGrpSpPr>
          <p:grpSpPr>
            <a:xfrm>
              <a:off x="1780278" y="1538307"/>
              <a:ext cx="458760" cy="457214"/>
              <a:chOff x="9132725" y="1496175"/>
              <a:chExt cx="2633525" cy="2624650"/>
            </a:xfrm>
          </p:grpSpPr>
          <p:pic>
            <p:nvPicPr>
              <p:cNvPr id="910" name="Google Shape;910;p48"/>
              <p:cNvPicPr preferRelativeResize="0"/>
              <p:nvPr/>
            </p:nvPicPr>
            <p:blipFill rotWithShape="1">
              <a:blip r:embed="rId12">
                <a:alphaModFix/>
              </a:blip>
              <a:srcRect l="8421" t="8732" r="8521" b="8492"/>
              <a:stretch/>
            </p:blipFill>
            <p:spPr>
              <a:xfrm>
                <a:off x="9132725" y="1496175"/>
                <a:ext cx="2633525" cy="2624650"/>
              </a:xfrm>
              <a:prstGeom prst="rect">
                <a:avLst/>
              </a:prstGeom>
              <a:noFill/>
              <a:ln>
                <a:noFill/>
              </a:ln>
            </p:spPr>
          </p:pic>
          <p:sp>
            <p:nvSpPr>
              <p:cNvPr id="911" name="Google Shape;911;p48"/>
              <p:cNvSpPr/>
              <p:nvPr/>
            </p:nvSpPr>
            <p:spPr>
              <a:xfrm>
                <a:off x="9681075" y="2464275"/>
                <a:ext cx="1415100" cy="846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49900" tIns="49900" rIns="49900" bIns="499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grpSp>
        <p:grpSp>
          <p:nvGrpSpPr>
            <p:cNvPr id="912" name="Google Shape;912;p48"/>
            <p:cNvGrpSpPr/>
            <p:nvPr/>
          </p:nvGrpSpPr>
          <p:grpSpPr>
            <a:xfrm>
              <a:off x="1612101" y="1922179"/>
              <a:ext cx="289591" cy="327813"/>
              <a:chOff x="4784825" y="1856950"/>
              <a:chExt cx="512550" cy="580200"/>
            </a:xfrm>
          </p:grpSpPr>
          <p:sp>
            <p:nvSpPr>
              <p:cNvPr id="913" name="Google Shape;913;p48"/>
              <p:cNvSpPr/>
              <p:nvPr/>
            </p:nvSpPr>
            <p:spPr>
              <a:xfrm rot="-5400000">
                <a:off x="4784825" y="1856950"/>
                <a:ext cx="226800" cy="226800"/>
              </a:xfrm>
              <a:prstGeom prst="ellipse">
                <a:avLst/>
              </a:prstGeom>
              <a:noFill/>
              <a:ln w="9525" cap="flat" cmpd="sng">
                <a:solidFill>
                  <a:srgbClr val="000000"/>
                </a:solidFill>
                <a:prstDash val="solid"/>
                <a:round/>
                <a:headEnd type="none" w="sm" len="sm"/>
                <a:tailEnd type="none" w="sm" len="sm"/>
              </a:ln>
            </p:spPr>
            <p:txBody>
              <a:bodyPr spcFirstLastPara="1" wrap="square" lIns="49900" tIns="49900" rIns="49900" bIns="499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sp>
            <p:nvSpPr>
              <p:cNvPr id="914" name="Google Shape;914;p48"/>
              <p:cNvSpPr/>
              <p:nvPr/>
            </p:nvSpPr>
            <p:spPr>
              <a:xfrm rot="-5400000">
                <a:off x="4818425" y="2026525"/>
                <a:ext cx="159600" cy="9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49900" tIns="49900" rIns="49900" bIns="49900" anchor="ctr" anchorCtr="0">
                <a:noAutofit/>
              </a:bodyPr>
              <a:lstStyle/>
              <a:p>
                <a:pPr marL="0" marR="0" lvl="0" indent="0" algn="l" rtl="0">
                  <a:spcBef>
                    <a:spcPts val="0"/>
                  </a:spcBef>
                  <a:spcAft>
                    <a:spcPts val="0"/>
                  </a:spcAft>
                  <a:buNone/>
                </a:pPr>
                <a:endParaRPr sz="1800">
                  <a:latin typeface="Calibri"/>
                  <a:ea typeface="Calibri"/>
                  <a:cs typeface="Calibri"/>
                  <a:sym typeface="Calibri"/>
                </a:endParaRPr>
              </a:p>
            </p:txBody>
          </p:sp>
          <p:cxnSp>
            <p:nvCxnSpPr>
              <p:cNvPr id="915" name="Google Shape;915;p48"/>
              <p:cNvCxnSpPr/>
              <p:nvPr/>
            </p:nvCxnSpPr>
            <p:spPr>
              <a:xfrm rot="5400000">
                <a:off x="4682675" y="2230900"/>
                <a:ext cx="331200" cy="0"/>
              </a:xfrm>
              <a:prstGeom prst="straightConnector1">
                <a:avLst/>
              </a:prstGeom>
              <a:noFill/>
              <a:ln w="9525" cap="flat" cmpd="sng">
                <a:solidFill>
                  <a:srgbClr val="000000"/>
                </a:solidFill>
                <a:prstDash val="solid"/>
                <a:round/>
                <a:headEnd type="none" w="sm" len="sm"/>
                <a:tailEnd type="none" w="sm" len="sm"/>
              </a:ln>
            </p:spPr>
          </p:cxnSp>
          <p:cxnSp>
            <p:nvCxnSpPr>
              <p:cNvPr id="916" name="Google Shape;916;p48"/>
              <p:cNvCxnSpPr/>
              <p:nvPr/>
            </p:nvCxnSpPr>
            <p:spPr>
              <a:xfrm rot="5400000">
                <a:off x="4782575" y="2230900"/>
                <a:ext cx="331200" cy="0"/>
              </a:xfrm>
              <a:prstGeom prst="straightConnector1">
                <a:avLst/>
              </a:prstGeom>
              <a:noFill/>
              <a:ln w="9525" cap="flat" cmpd="sng">
                <a:solidFill>
                  <a:srgbClr val="000000"/>
                </a:solidFill>
                <a:prstDash val="solid"/>
                <a:round/>
                <a:headEnd type="none" w="sm" len="sm"/>
                <a:tailEnd type="none" w="sm" len="sm"/>
              </a:ln>
            </p:spPr>
          </p:cxnSp>
          <p:cxnSp>
            <p:nvCxnSpPr>
              <p:cNvPr id="917" name="Google Shape;917;p48"/>
              <p:cNvCxnSpPr/>
              <p:nvPr/>
            </p:nvCxnSpPr>
            <p:spPr>
              <a:xfrm>
                <a:off x="4948175" y="2396500"/>
                <a:ext cx="349200" cy="0"/>
              </a:xfrm>
              <a:prstGeom prst="straightConnector1">
                <a:avLst/>
              </a:prstGeom>
              <a:noFill/>
              <a:ln w="9525" cap="flat" cmpd="sng">
                <a:solidFill>
                  <a:srgbClr val="FF0000"/>
                </a:solidFill>
                <a:prstDash val="solid"/>
                <a:round/>
                <a:headEnd type="none" w="sm" len="sm"/>
                <a:tailEnd type="none" w="sm" len="sm"/>
              </a:ln>
            </p:spPr>
          </p:cxnSp>
          <p:cxnSp>
            <p:nvCxnSpPr>
              <p:cNvPr id="918" name="Google Shape;918;p48"/>
              <p:cNvCxnSpPr/>
              <p:nvPr/>
            </p:nvCxnSpPr>
            <p:spPr>
              <a:xfrm rot="10800000">
                <a:off x="4807625" y="2355850"/>
                <a:ext cx="0" cy="81300"/>
              </a:xfrm>
              <a:prstGeom prst="straightConnector1">
                <a:avLst/>
              </a:prstGeom>
              <a:noFill/>
              <a:ln w="9525" cap="flat" cmpd="sng">
                <a:solidFill>
                  <a:srgbClr val="53585F"/>
                </a:solidFill>
                <a:prstDash val="solid"/>
                <a:round/>
                <a:headEnd type="none" w="sm" len="sm"/>
                <a:tailEnd type="none" w="sm" len="sm"/>
              </a:ln>
            </p:spPr>
          </p:cxnSp>
          <p:cxnSp>
            <p:nvCxnSpPr>
              <p:cNvPr id="919" name="Google Shape;919;p48"/>
              <p:cNvCxnSpPr/>
              <p:nvPr/>
            </p:nvCxnSpPr>
            <p:spPr>
              <a:xfrm rot="10800000">
                <a:off x="4898225" y="2310825"/>
                <a:ext cx="0" cy="81300"/>
              </a:xfrm>
              <a:prstGeom prst="straightConnector1">
                <a:avLst/>
              </a:prstGeom>
              <a:noFill/>
              <a:ln w="9525" cap="flat" cmpd="sng">
                <a:solidFill>
                  <a:srgbClr val="53585F"/>
                </a:solidFill>
                <a:prstDash val="solid"/>
                <a:round/>
                <a:headEnd type="none" w="sm" len="sm"/>
                <a:tailEnd type="none" w="sm" len="sm"/>
              </a:ln>
            </p:spPr>
          </p:cxnSp>
          <p:cxnSp>
            <p:nvCxnSpPr>
              <p:cNvPr id="920" name="Google Shape;920;p48"/>
              <p:cNvCxnSpPr/>
              <p:nvPr/>
            </p:nvCxnSpPr>
            <p:spPr>
              <a:xfrm rot="10800000">
                <a:off x="4898225" y="2235600"/>
                <a:ext cx="0" cy="81300"/>
              </a:xfrm>
              <a:prstGeom prst="straightConnector1">
                <a:avLst/>
              </a:prstGeom>
              <a:noFill/>
              <a:ln w="9525" cap="flat" cmpd="sng">
                <a:solidFill>
                  <a:srgbClr val="53585F"/>
                </a:solidFill>
                <a:prstDash val="solid"/>
                <a:round/>
                <a:headEnd type="none" w="sm" len="sm"/>
                <a:tailEnd type="none" w="sm" len="sm"/>
              </a:ln>
            </p:spPr>
          </p:cxnSp>
          <p:cxnSp>
            <p:nvCxnSpPr>
              <p:cNvPr id="921" name="Google Shape;921;p48"/>
              <p:cNvCxnSpPr/>
              <p:nvPr/>
            </p:nvCxnSpPr>
            <p:spPr>
              <a:xfrm rot="10800000">
                <a:off x="4898225" y="2160375"/>
                <a:ext cx="0" cy="81300"/>
              </a:xfrm>
              <a:prstGeom prst="straightConnector1">
                <a:avLst/>
              </a:prstGeom>
              <a:noFill/>
              <a:ln w="9525" cap="flat" cmpd="sng">
                <a:solidFill>
                  <a:srgbClr val="53585F"/>
                </a:solidFill>
                <a:prstDash val="solid"/>
                <a:round/>
                <a:headEnd type="none" w="sm" len="sm"/>
                <a:tailEnd type="none" w="sm" len="sm"/>
              </a:ln>
            </p:spPr>
          </p:cxnSp>
          <p:cxnSp>
            <p:nvCxnSpPr>
              <p:cNvPr id="922" name="Google Shape;922;p48"/>
              <p:cNvCxnSpPr/>
              <p:nvPr/>
            </p:nvCxnSpPr>
            <p:spPr>
              <a:xfrm rot="10800000">
                <a:off x="4898225" y="2085150"/>
                <a:ext cx="0" cy="81300"/>
              </a:xfrm>
              <a:prstGeom prst="straightConnector1">
                <a:avLst/>
              </a:prstGeom>
              <a:noFill/>
              <a:ln w="9525" cap="flat" cmpd="sng">
                <a:solidFill>
                  <a:srgbClr val="53585F"/>
                </a:solidFill>
                <a:prstDash val="solid"/>
                <a:round/>
                <a:headEnd type="none" w="sm" len="sm"/>
                <a:tailEnd type="none" w="sm" len="sm"/>
              </a:ln>
            </p:spPr>
          </p:cxnSp>
        </p:grpSp>
        <p:sp>
          <p:nvSpPr>
            <p:cNvPr id="923" name="Google Shape;923;p48"/>
            <p:cNvSpPr txBox="1"/>
            <p:nvPr/>
          </p:nvSpPr>
          <p:spPr>
            <a:xfrm>
              <a:off x="791537" y="1001823"/>
              <a:ext cx="1920900" cy="354600"/>
            </a:xfrm>
            <a:prstGeom prst="rect">
              <a:avLst/>
            </a:prstGeom>
            <a:noFill/>
            <a:ln>
              <a:noFill/>
            </a:ln>
          </p:spPr>
          <p:txBody>
            <a:bodyPr spcFirstLastPara="1" wrap="square" lIns="49900" tIns="49900" rIns="49900" bIns="49900" anchor="t" anchorCtr="0">
              <a:noAutofit/>
            </a:bodyPr>
            <a:lstStyle/>
            <a:p>
              <a:pPr marL="0" marR="0" lvl="0" indent="0" algn="ctr" rtl="0">
                <a:spcBef>
                  <a:spcPts val="0"/>
                </a:spcBef>
                <a:spcAft>
                  <a:spcPts val="0"/>
                </a:spcAft>
                <a:buNone/>
              </a:pPr>
              <a:r>
                <a:rPr lang="en" sz="1100">
                  <a:latin typeface="Nunito Light"/>
                  <a:ea typeface="Nunito Light"/>
                  <a:cs typeface="Nunito Light"/>
                  <a:sym typeface="Nunito Light"/>
                </a:rPr>
                <a:t>Pooled perturbation library</a:t>
              </a:r>
              <a:endParaRPr sz="1100">
                <a:latin typeface="Nunito Light"/>
                <a:ea typeface="Nunito Light"/>
                <a:cs typeface="Nunito Light"/>
                <a:sym typeface="Nunito Light"/>
              </a:endParaRPr>
            </a:p>
            <a:p>
              <a:pPr marL="0" marR="0" lvl="0" indent="0" algn="ctr" rtl="0">
                <a:spcBef>
                  <a:spcPts val="0"/>
                </a:spcBef>
                <a:spcAft>
                  <a:spcPts val="0"/>
                </a:spcAft>
                <a:buNone/>
              </a:pPr>
              <a:r>
                <a:rPr lang="en" sz="1100">
                  <a:latin typeface="Nunito Light"/>
                  <a:ea typeface="Nunito Light"/>
                  <a:cs typeface="Nunito Light"/>
                  <a:sym typeface="Nunito Light"/>
                </a:rPr>
                <a:t>(CRISPR, cDNA)</a:t>
              </a:r>
              <a:endParaRPr sz="1100">
                <a:latin typeface="Nunito Light"/>
                <a:ea typeface="Nunito Light"/>
                <a:cs typeface="Nunito Light"/>
                <a:sym typeface="Nunito Light"/>
              </a:endParaRPr>
            </a:p>
          </p:txBody>
        </p:sp>
        <p:pic>
          <p:nvPicPr>
            <p:cNvPr id="924" name="Google Shape;924;p48"/>
            <p:cNvPicPr preferRelativeResize="0"/>
            <p:nvPr/>
          </p:nvPicPr>
          <p:blipFill rotWithShape="1">
            <a:blip r:embed="rId13">
              <a:alphaModFix/>
            </a:blip>
            <a:srcRect t="52840" r="80082" b="11722"/>
            <a:stretch/>
          </p:blipFill>
          <p:spPr>
            <a:xfrm>
              <a:off x="3327148" y="1440845"/>
              <a:ext cx="1345633" cy="1160520"/>
            </a:xfrm>
            <a:prstGeom prst="rect">
              <a:avLst/>
            </a:prstGeom>
            <a:noFill/>
            <a:ln>
              <a:noFill/>
            </a:ln>
          </p:spPr>
        </p:pic>
        <p:sp>
          <p:nvSpPr>
            <p:cNvPr id="925" name="Google Shape;925;p48"/>
            <p:cNvSpPr txBox="1"/>
            <p:nvPr/>
          </p:nvSpPr>
          <p:spPr>
            <a:xfrm>
              <a:off x="2999258" y="1001823"/>
              <a:ext cx="1920900" cy="354600"/>
            </a:xfrm>
            <a:prstGeom prst="rect">
              <a:avLst/>
            </a:prstGeom>
            <a:noFill/>
            <a:ln>
              <a:noFill/>
            </a:ln>
          </p:spPr>
          <p:txBody>
            <a:bodyPr spcFirstLastPara="1" wrap="square" lIns="49900" tIns="49900" rIns="49900" bIns="49900" anchor="t" anchorCtr="0">
              <a:noAutofit/>
            </a:bodyPr>
            <a:lstStyle/>
            <a:p>
              <a:pPr marL="0" marR="0" lvl="0" indent="0" algn="ctr" rtl="0">
                <a:spcBef>
                  <a:spcPts val="0"/>
                </a:spcBef>
                <a:spcAft>
                  <a:spcPts val="0"/>
                </a:spcAft>
                <a:buNone/>
              </a:pPr>
              <a:r>
                <a:rPr lang="en" sz="1100">
                  <a:latin typeface="Nunito Light"/>
                  <a:ea typeface="Nunito Light"/>
                  <a:cs typeface="Nunito Light"/>
                  <a:sym typeface="Nunito Light"/>
                </a:rPr>
                <a:t>Collect image-based single cell profiles</a:t>
              </a:r>
              <a:endParaRPr sz="1100">
                <a:latin typeface="Nunito Light"/>
                <a:ea typeface="Nunito Light"/>
                <a:cs typeface="Nunito Light"/>
                <a:sym typeface="Nunito Light"/>
              </a:endParaRPr>
            </a:p>
            <a:p>
              <a:pPr marL="0" marR="0" lvl="0" indent="0" algn="ctr" rtl="0">
                <a:spcBef>
                  <a:spcPts val="0"/>
                </a:spcBef>
                <a:spcAft>
                  <a:spcPts val="0"/>
                </a:spcAft>
                <a:buNone/>
              </a:pPr>
              <a:endParaRPr sz="1100">
                <a:latin typeface="Nunito Light"/>
                <a:ea typeface="Nunito Light"/>
                <a:cs typeface="Nunito Light"/>
                <a:sym typeface="Nunito Light"/>
              </a:endParaRPr>
            </a:p>
          </p:txBody>
        </p:sp>
        <p:pic>
          <p:nvPicPr>
            <p:cNvPr id="926" name="Google Shape;926;p48"/>
            <p:cNvPicPr preferRelativeResize="0"/>
            <p:nvPr/>
          </p:nvPicPr>
          <p:blipFill rotWithShape="1">
            <a:blip r:embed="rId14">
              <a:alphaModFix/>
            </a:blip>
            <a:srcRect l="39462" t="52815" r="35976" b="13165"/>
            <a:stretch/>
          </p:blipFill>
          <p:spPr>
            <a:xfrm>
              <a:off x="5478356" y="1587376"/>
              <a:ext cx="865460" cy="1013235"/>
            </a:xfrm>
            <a:prstGeom prst="rect">
              <a:avLst/>
            </a:prstGeom>
            <a:noFill/>
            <a:ln>
              <a:noFill/>
            </a:ln>
          </p:spPr>
        </p:pic>
        <p:sp>
          <p:nvSpPr>
            <p:cNvPr id="927" name="Google Shape;927;p48"/>
            <p:cNvSpPr txBox="1"/>
            <p:nvPr/>
          </p:nvSpPr>
          <p:spPr>
            <a:xfrm>
              <a:off x="4983039" y="1001823"/>
              <a:ext cx="1920900" cy="354600"/>
            </a:xfrm>
            <a:prstGeom prst="rect">
              <a:avLst/>
            </a:prstGeom>
            <a:noFill/>
            <a:ln>
              <a:noFill/>
            </a:ln>
          </p:spPr>
          <p:txBody>
            <a:bodyPr spcFirstLastPara="1" wrap="square" lIns="49900" tIns="49900" rIns="49900" bIns="49900" anchor="t" anchorCtr="0">
              <a:noAutofit/>
            </a:bodyPr>
            <a:lstStyle/>
            <a:p>
              <a:pPr marL="0" marR="0" lvl="0" indent="0" algn="ctr" rtl="0">
                <a:spcBef>
                  <a:spcPts val="0"/>
                </a:spcBef>
                <a:spcAft>
                  <a:spcPts val="0"/>
                </a:spcAft>
                <a:buNone/>
              </a:pPr>
              <a:r>
                <a:rPr lang="en" sz="1100">
                  <a:latin typeface="Nunito Light"/>
                  <a:ea typeface="Nunito Light"/>
                  <a:cs typeface="Nunito Light"/>
                  <a:sym typeface="Nunito Light"/>
                </a:rPr>
                <a:t>Collect image-based barcodes &amp; </a:t>
              </a:r>
              <a:r>
                <a:rPr lang="en" sz="1100">
                  <a:solidFill>
                    <a:srgbClr val="000000"/>
                  </a:solidFill>
                  <a:latin typeface="Nunito Light"/>
                  <a:ea typeface="Nunito Light"/>
                  <a:cs typeface="Nunito Light"/>
                  <a:sym typeface="Nunito Light"/>
                </a:rPr>
                <a:t>assign perturbations to cells</a:t>
              </a:r>
              <a:endParaRPr sz="1100">
                <a:latin typeface="Nunito Light"/>
                <a:ea typeface="Nunito Light"/>
                <a:cs typeface="Nunito Light"/>
                <a:sym typeface="Nunito Light"/>
              </a:endParaRPr>
            </a:p>
            <a:p>
              <a:pPr marL="0" marR="0" lvl="0" indent="0" algn="ctr" rtl="0">
                <a:spcBef>
                  <a:spcPts val="0"/>
                </a:spcBef>
                <a:spcAft>
                  <a:spcPts val="0"/>
                </a:spcAft>
                <a:buNone/>
              </a:pPr>
              <a:endParaRPr sz="1100">
                <a:latin typeface="Nunito Light"/>
                <a:ea typeface="Nunito Light"/>
                <a:cs typeface="Nunito Light"/>
                <a:sym typeface="Nunito Light"/>
              </a:endParaRPr>
            </a:p>
          </p:txBody>
        </p:sp>
        <p:cxnSp>
          <p:nvCxnSpPr>
            <p:cNvPr id="928" name="Google Shape;928;p48"/>
            <p:cNvCxnSpPr/>
            <p:nvPr/>
          </p:nvCxnSpPr>
          <p:spPr>
            <a:xfrm>
              <a:off x="2687410" y="1910657"/>
              <a:ext cx="606900" cy="0"/>
            </a:xfrm>
            <a:prstGeom prst="straightConnector1">
              <a:avLst/>
            </a:prstGeom>
            <a:noFill/>
            <a:ln w="9525" cap="flat" cmpd="sng">
              <a:solidFill>
                <a:srgbClr val="53585F"/>
              </a:solidFill>
              <a:prstDash val="solid"/>
              <a:round/>
              <a:headEnd type="none" w="sm" len="sm"/>
              <a:tailEnd type="triangle" w="med" len="med"/>
            </a:ln>
          </p:spPr>
        </p:cxnSp>
        <p:cxnSp>
          <p:nvCxnSpPr>
            <p:cNvPr id="929" name="Google Shape;929;p48"/>
            <p:cNvCxnSpPr/>
            <p:nvPr/>
          </p:nvCxnSpPr>
          <p:spPr>
            <a:xfrm>
              <a:off x="4669056" y="1910657"/>
              <a:ext cx="606900" cy="0"/>
            </a:xfrm>
            <a:prstGeom prst="straightConnector1">
              <a:avLst/>
            </a:prstGeom>
            <a:noFill/>
            <a:ln w="9525" cap="flat" cmpd="sng">
              <a:solidFill>
                <a:srgbClr val="53585F"/>
              </a:solidFill>
              <a:prstDash val="solid"/>
              <a:round/>
              <a:headEnd type="none" w="sm" len="sm"/>
              <a:tailEnd type="triangle" w="med" len="med"/>
            </a:ln>
          </p:spPr>
        </p:cxnSp>
      </p:grpSp>
      <p:sp>
        <p:nvSpPr>
          <p:cNvPr id="930" name="Google Shape;930;p48"/>
          <p:cNvSpPr txBox="1"/>
          <p:nvPr/>
        </p:nvSpPr>
        <p:spPr>
          <a:xfrm>
            <a:off x="8251591" y="1093591"/>
            <a:ext cx="865200" cy="2781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Beth Cimini</a:t>
            </a:r>
            <a:endParaRPr sz="800" b="1">
              <a:latin typeface="Calibri"/>
              <a:ea typeface="Calibri"/>
              <a:cs typeface="Calibri"/>
              <a:sym typeface="Calibri"/>
            </a:endParaRPr>
          </a:p>
        </p:txBody>
      </p:sp>
      <p:pic>
        <p:nvPicPr>
          <p:cNvPr id="931" name="Google Shape;931;p48"/>
          <p:cNvPicPr preferRelativeResize="0"/>
          <p:nvPr/>
        </p:nvPicPr>
        <p:blipFill rotWithShape="1">
          <a:blip r:embed="rId15">
            <a:alphaModFix/>
          </a:blip>
          <a:srcRect t="1597" b="1597"/>
          <a:stretch/>
        </p:blipFill>
        <p:spPr>
          <a:xfrm>
            <a:off x="8433126" y="409808"/>
            <a:ext cx="502200" cy="671700"/>
          </a:xfrm>
          <a:prstGeom prst="rect">
            <a:avLst/>
          </a:prstGeom>
          <a:noFill/>
          <a:ln>
            <a:noFill/>
          </a:ln>
        </p:spPr>
      </p:pic>
      <p:sp>
        <p:nvSpPr>
          <p:cNvPr id="932" name="Google Shape;932;p48"/>
          <p:cNvSpPr txBox="1"/>
          <p:nvPr/>
        </p:nvSpPr>
        <p:spPr>
          <a:xfrm>
            <a:off x="8251604" y="2983827"/>
            <a:ext cx="865200" cy="571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Avtar Singh</a:t>
            </a:r>
            <a:endParaRPr sz="800" b="1">
              <a:latin typeface="Calibri"/>
              <a:ea typeface="Calibri"/>
              <a:cs typeface="Calibri"/>
              <a:sym typeface="Calibri"/>
            </a:endParaRPr>
          </a:p>
        </p:txBody>
      </p:sp>
      <p:pic>
        <p:nvPicPr>
          <p:cNvPr id="933" name="Google Shape;933;p48"/>
          <p:cNvPicPr preferRelativeResize="0"/>
          <p:nvPr/>
        </p:nvPicPr>
        <p:blipFill rotWithShape="1">
          <a:blip r:embed="rId16">
            <a:alphaModFix/>
          </a:blip>
          <a:srcRect t="2651" b="2660"/>
          <a:stretch/>
        </p:blipFill>
        <p:spPr>
          <a:xfrm>
            <a:off x="8433140" y="2311495"/>
            <a:ext cx="502200" cy="671700"/>
          </a:xfrm>
          <a:prstGeom prst="rect">
            <a:avLst/>
          </a:prstGeom>
          <a:noFill/>
          <a:ln>
            <a:noFill/>
          </a:ln>
        </p:spPr>
      </p:pic>
      <p:sp>
        <p:nvSpPr>
          <p:cNvPr id="934" name="Google Shape;934;p48"/>
          <p:cNvSpPr txBox="1"/>
          <p:nvPr/>
        </p:nvSpPr>
        <p:spPr>
          <a:xfrm>
            <a:off x="6920950" y="3915025"/>
            <a:ext cx="6558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Allie Brill</a:t>
            </a:r>
            <a:endParaRPr sz="800" b="1">
              <a:latin typeface="Calibri"/>
              <a:ea typeface="Calibri"/>
              <a:cs typeface="Calibri"/>
              <a:sym typeface="Calibri"/>
            </a:endParaRPr>
          </a:p>
        </p:txBody>
      </p:sp>
      <p:pic>
        <p:nvPicPr>
          <p:cNvPr id="935" name="Google Shape;935;p48"/>
          <p:cNvPicPr preferRelativeResize="0"/>
          <p:nvPr/>
        </p:nvPicPr>
        <p:blipFill rotWithShape="1">
          <a:blip r:embed="rId17">
            <a:alphaModFix/>
          </a:blip>
          <a:srcRect l="22979" r="9053" b="31577"/>
          <a:stretch/>
        </p:blipFill>
        <p:spPr>
          <a:xfrm>
            <a:off x="7002462" y="3243325"/>
            <a:ext cx="502200" cy="671699"/>
          </a:xfrm>
          <a:prstGeom prst="rect">
            <a:avLst/>
          </a:prstGeom>
          <a:noFill/>
          <a:ln>
            <a:noFill/>
          </a:ln>
        </p:spPr>
      </p:pic>
      <p:sp>
        <p:nvSpPr>
          <p:cNvPr id="936" name="Google Shape;936;p48"/>
          <p:cNvSpPr txBox="1"/>
          <p:nvPr/>
        </p:nvSpPr>
        <p:spPr>
          <a:xfrm>
            <a:off x="8251642" y="3914050"/>
            <a:ext cx="865200" cy="5688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Celeste Diaz</a:t>
            </a:r>
            <a:endParaRPr sz="800" b="1">
              <a:latin typeface="Calibri"/>
              <a:ea typeface="Calibri"/>
              <a:cs typeface="Calibri"/>
              <a:sym typeface="Calibri"/>
            </a:endParaRPr>
          </a:p>
        </p:txBody>
      </p:sp>
      <p:sp>
        <p:nvSpPr>
          <p:cNvPr id="937" name="Google Shape;937;p48"/>
          <p:cNvSpPr txBox="1"/>
          <p:nvPr/>
        </p:nvSpPr>
        <p:spPr>
          <a:xfrm>
            <a:off x="7503300" y="2983827"/>
            <a:ext cx="865200" cy="571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David Feldman</a:t>
            </a:r>
            <a:endParaRPr sz="800" b="1">
              <a:latin typeface="Calibri"/>
              <a:ea typeface="Calibri"/>
              <a:cs typeface="Calibri"/>
              <a:sym typeface="Calibri"/>
            </a:endParaRPr>
          </a:p>
          <a:p>
            <a:pPr marL="25400" marR="38100" lvl="0" indent="0" algn="ctr" rtl="0">
              <a:spcBef>
                <a:spcPts val="500"/>
              </a:spcBef>
              <a:spcAft>
                <a:spcPts val="0"/>
              </a:spcAft>
              <a:buNone/>
            </a:pPr>
            <a:endParaRPr sz="800" b="1">
              <a:latin typeface="Calibri"/>
              <a:ea typeface="Calibri"/>
              <a:cs typeface="Calibri"/>
              <a:sym typeface="Calibri"/>
            </a:endParaRPr>
          </a:p>
          <a:p>
            <a:pPr marL="25400" marR="38100" lvl="0" indent="0" algn="ctr" rtl="0">
              <a:spcBef>
                <a:spcPts val="500"/>
              </a:spcBef>
              <a:spcAft>
                <a:spcPts val="0"/>
              </a:spcAft>
              <a:buNone/>
            </a:pPr>
            <a:endParaRPr sz="800" b="1">
              <a:latin typeface="Calibri"/>
              <a:ea typeface="Calibri"/>
              <a:cs typeface="Calibri"/>
              <a:sym typeface="Calibri"/>
            </a:endParaRPr>
          </a:p>
        </p:txBody>
      </p:sp>
      <p:pic>
        <p:nvPicPr>
          <p:cNvPr id="938" name="Google Shape;938;p48"/>
          <p:cNvPicPr preferRelativeResize="0"/>
          <p:nvPr/>
        </p:nvPicPr>
        <p:blipFill rotWithShape="1">
          <a:blip r:embed="rId18">
            <a:alphaModFix/>
          </a:blip>
          <a:srcRect t="2371" b="2381"/>
          <a:stretch/>
        </p:blipFill>
        <p:spPr>
          <a:xfrm>
            <a:off x="7684835" y="2311495"/>
            <a:ext cx="502200" cy="671700"/>
          </a:xfrm>
          <a:prstGeom prst="rect">
            <a:avLst/>
          </a:prstGeom>
          <a:noFill/>
          <a:ln>
            <a:noFill/>
          </a:ln>
        </p:spPr>
      </p:pic>
      <p:pic>
        <p:nvPicPr>
          <p:cNvPr id="939" name="Google Shape;939;p48"/>
          <p:cNvPicPr preferRelativeResize="0"/>
          <p:nvPr/>
        </p:nvPicPr>
        <p:blipFill rotWithShape="1">
          <a:blip r:embed="rId19">
            <a:alphaModFix/>
          </a:blip>
          <a:srcRect l="406" r="406"/>
          <a:stretch/>
        </p:blipFill>
        <p:spPr>
          <a:xfrm>
            <a:off x="8433177" y="3243324"/>
            <a:ext cx="502200" cy="671700"/>
          </a:xfrm>
          <a:prstGeom prst="rect">
            <a:avLst/>
          </a:prstGeom>
          <a:noFill/>
          <a:ln>
            <a:noFill/>
          </a:ln>
        </p:spPr>
      </p:pic>
      <p:sp>
        <p:nvSpPr>
          <p:cNvPr id="940" name="Google Shape;940;p48"/>
          <p:cNvSpPr txBox="1"/>
          <p:nvPr/>
        </p:nvSpPr>
        <p:spPr>
          <a:xfrm>
            <a:off x="7503325" y="2056973"/>
            <a:ext cx="8652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Erin Weisbart</a:t>
            </a:r>
            <a:endParaRPr sz="800" b="1">
              <a:latin typeface="Calibri"/>
              <a:ea typeface="Calibri"/>
              <a:cs typeface="Calibri"/>
              <a:sym typeface="Calibri"/>
            </a:endParaRPr>
          </a:p>
        </p:txBody>
      </p:sp>
      <p:pic>
        <p:nvPicPr>
          <p:cNvPr id="941" name="Google Shape;941;p48"/>
          <p:cNvPicPr preferRelativeResize="0"/>
          <p:nvPr/>
        </p:nvPicPr>
        <p:blipFill>
          <a:blip r:embed="rId20">
            <a:alphaModFix/>
          </a:blip>
          <a:stretch>
            <a:fillRect/>
          </a:stretch>
        </p:blipFill>
        <p:spPr>
          <a:xfrm>
            <a:off x="7684850" y="1375488"/>
            <a:ext cx="537360" cy="671700"/>
          </a:xfrm>
          <a:prstGeom prst="rect">
            <a:avLst/>
          </a:prstGeom>
          <a:noFill/>
          <a:ln>
            <a:noFill/>
          </a:ln>
        </p:spPr>
      </p:pic>
      <p:sp>
        <p:nvSpPr>
          <p:cNvPr id="942" name="Google Shape;942;p48"/>
          <p:cNvSpPr txBox="1"/>
          <p:nvPr/>
        </p:nvSpPr>
        <p:spPr>
          <a:xfrm>
            <a:off x="7520925" y="1088397"/>
            <a:ext cx="8652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Hamdah Abbasi</a:t>
            </a:r>
            <a:endParaRPr sz="800" b="1">
              <a:latin typeface="Calibri"/>
              <a:ea typeface="Calibri"/>
              <a:cs typeface="Calibri"/>
              <a:sym typeface="Calibri"/>
            </a:endParaRPr>
          </a:p>
        </p:txBody>
      </p:sp>
      <p:pic>
        <p:nvPicPr>
          <p:cNvPr id="943" name="Google Shape;943;p48"/>
          <p:cNvPicPr preferRelativeResize="0"/>
          <p:nvPr/>
        </p:nvPicPr>
        <p:blipFill rotWithShape="1">
          <a:blip r:embed="rId21">
            <a:alphaModFix/>
          </a:blip>
          <a:srcRect l="12597" r="12597"/>
          <a:stretch/>
        </p:blipFill>
        <p:spPr>
          <a:xfrm>
            <a:off x="7702460" y="409798"/>
            <a:ext cx="502200" cy="671700"/>
          </a:xfrm>
          <a:prstGeom prst="rect">
            <a:avLst/>
          </a:prstGeom>
          <a:noFill/>
          <a:ln>
            <a:noFill/>
          </a:ln>
        </p:spPr>
      </p:pic>
      <p:sp>
        <p:nvSpPr>
          <p:cNvPr id="944" name="Google Shape;944;p48"/>
          <p:cNvSpPr txBox="1"/>
          <p:nvPr/>
        </p:nvSpPr>
        <p:spPr>
          <a:xfrm>
            <a:off x="8186650" y="2057450"/>
            <a:ext cx="995100" cy="223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solidFill>
                  <a:srgbClr val="000000"/>
                </a:solidFill>
                <a:latin typeface="Calibri"/>
                <a:ea typeface="Calibri"/>
                <a:cs typeface="Calibri"/>
                <a:sym typeface="Calibri"/>
              </a:rPr>
              <a:t>Marzieh</a:t>
            </a:r>
            <a:r>
              <a:rPr lang="en" sz="800" b="1">
                <a:latin typeface="Calibri"/>
                <a:ea typeface="Calibri"/>
                <a:cs typeface="Calibri"/>
                <a:sym typeface="Calibri"/>
              </a:rPr>
              <a:t> </a:t>
            </a:r>
            <a:r>
              <a:rPr lang="en" sz="800" b="1">
                <a:solidFill>
                  <a:srgbClr val="000000"/>
                </a:solidFill>
                <a:latin typeface="Calibri"/>
                <a:ea typeface="Calibri"/>
                <a:cs typeface="Calibri"/>
                <a:sym typeface="Calibri"/>
              </a:rPr>
              <a:t>Haghighi</a:t>
            </a:r>
            <a:endParaRPr sz="800" b="1">
              <a:solidFill>
                <a:srgbClr val="000000"/>
              </a:solidFill>
              <a:latin typeface="Calibri"/>
              <a:ea typeface="Calibri"/>
              <a:cs typeface="Calibri"/>
              <a:sym typeface="Calibri"/>
            </a:endParaRPr>
          </a:p>
          <a:p>
            <a:pPr marL="25400" marR="38100" lvl="0" indent="0" algn="ctr" rtl="0">
              <a:spcBef>
                <a:spcPts val="0"/>
              </a:spcBef>
              <a:spcAft>
                <a:spcPts val="0"/>
              </a:spcAft>
              <a:buNone/>
            </a:pPr>
            <a:endParaRPr sz="800" b="1">
              <a:solidFill>
                <a:srgbClr val="000000"/>
              </a:solidFill>
              <a:latin typeface="Calibri"/>
              <a:ea typeface="Calibri"/>
              <a:cs typeface="Calibri"/>
              <a:sym typeface="Calibri"/>
            </a:endParaRPr>
          </a:p>
          <a:p>
            <a:pPr marL="25400" marR="38100" lvl="0" indent="0" algn="ctr" rtl="0">
              <a:spcBef>
                <a:spcPts val="0"/>
              </a:spcBef>
              <a:spcAft>
                <a:spcPts val="0"/>
              </a:spcAft>
              <a:buNone/>
            </a:pPr>
            <a:endParaRPr sz="800" b="1">
              <a:solidFill>
                <a:srgbClr val="000000"/>
              </a:solidFill>
              <a:latin typeface="Calibri"/>
              <a:ea typeface="Calibri"/>
              <a:cs typeface="Calibri"/>
              <a:sym typeface="Calibri"/>
            </a:endParaRPr>
          </a:p>
        </p:txBody>
      </p:sp>
      <p:pic>
        <p:nvPicPr>
          <p:cNvPr id="945" name="Google Shape;945;p48"/>
          <p:cNvPicPr preferRelativeResize="0"/>
          <p:nvPr/>
        </p:nvPicPr>
        <p:blipFill rotWithShape="1">
          <a:blip r:embed="rId22">
            <a:alphaModFix/>
          </a:blip>
          <a:srcRect l="4946" r="4946"/>
          <a:stretch/>
        </p:blipFill>
        <p:spPr>
          <a:xfrm>
            <a:off x="8433094" y="1385738"/>
            <a:ext cx="502200" cy="671700"/>
          </a:xfrm>
          <a:prstGeom prst="rect">
            <a:avLst/>
          </a:prstGeom>
          <a:noFill/>
          <a:ln>
            <a:noFill/>
          </a:ln>
        </p:spPr>
      </p:pic>
      <p:sp>
        <p:nvSpPr>
          <p:cNvPr id="946" name="Google Shape;946;p48"/>
          <p:cNvSpPr txBox="1"/>
          <p:nvPr/>
        </p:nvSpPr>
        <p:spPr>
          <a:xfrm>
            <a:off x="7535638" y="3921425"/>
            <a:ext cx="865200" cy="5688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Julia Bauman</a:t>
            </a:r>
            <a:endParaRPr sz="800" b="1">
              <a:latin typeface="Calibri"/>
              <a:ea typeface="Calibri"/>
              <a:cs typeface="Calibri"/>
              <a:sym typeface="Calibri"/>
            </a:endParaRPr>
          </a:p>
          <a:p>
            <a:pPr marL="25400" marR="38100" lvl="0" indent="0" algn="ctr" rtl="0">
              <a:spcBef>
                <a:spcPts val="500"/>
              </a:spcBef>
              <a:spcAft>
                <a:spcPts val="0"/>
              </a:spcAft>
              <a:buNone/>
            </a:pPr>
            <a:endParaRPr sz="800" b="1">
              <a:latin typeface="Calibri"/>
              <a:ea typeface="Calibri"/>
              <a:cs typeface="Calibri"/>
              <a:sym typeface="Calibri"/>
            </a:endParaRPr>
          </a:p>
          <a:p>
            <a:pPr marL="25400" marR="38100" lvl="0" indent="0" algn="ctr" rtl="0">
              <a:spcBef>
                <a:spcPts val="500"/>
              </a:spcBef>
              <a:spcAft>
                <a:spcPts val="0"/>
              </a:spcAft>
              <a:buNone/>
            </a:pPr>
            <a:endParaRPr sz="800" b="1">
              <a:latin typeface="Calibri"/>
              <a:ea typeface="Calibri"/>
              <a:cs typeface="Calibri"/>
              <a:sym typeface="Calibri"/>
            </a:endParaRPr>
          </a:p>
        </p:txBody>
      </p:sp>
      <p:pic>
        <p:nvPicPr>
          <p:cNvPr id="947" name="Google Shape;947;p48"/>
          <p:cNvPicPr preferRelativeResize="0"/>
          <p:nvPr/>
        </p:nvPicPr>
        <p:blipFill rotWithShape="1">
          <a:blip r:embed="rId23">
            <a:alphaModFix/>
          </a:blip>
          <a:srcRect l="2579" r="2579"/>
          <a:stretch/>
        </p:blipFill>
        <p:spPr>
          <a:xfrm>
            <a:off x="7717173" y="3247489"/>
            <a:ext cx="502200" cy="671700"/>
          </a:xfrm>
          <a:prstGeom prst="rect">
            <a:avLst/>
          </a:prstGeom>
          <a:noFill/>
          <a:ln>
            <a:noFill/>
          </a:ln>
        </p:spPr>
      </p:pic>
      <p:sp>
        <p:nvSpPr>
          <p:cNvPr id="948" name="Google Shape;948;p48"/>
          <p:cNvSpPr txBox="1"/>
          <p:nvPr/>
        </p:nvSpPr>
        <p:spPr>
          <a:xfrm>
            <a:off x="6820969" y="4809686"/>
            <a:ext cx="865200" cy="571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Paul Blainey, MIT</a:t>
            </a:r>
            <a:endParaRPr sz="800" b="1">
              <a:latin typeface="Calibri"/>
              <a:ea typeface="Calibri"/>
              <a:cs typeface="Calibri"/>
              <a:sym typeface="Calibri"/>
            </a:endParaRPr>
          </a:p>
          <a:p>
            <a:pPr marL="25400" marR="38100" lvl="0" indent="0" algn="ctr" rtl="0">
              <a:spcBef>
                <a:spcPts val="500"/>
              </a:spcBef>
              <a:spcAft>
                <a:spcPts val="0"/>
              </a:spcAft>
              <a:buNone/>
            </a:pPr>
            <a:endParaRPr sz="800" b="1">
              <a:latin typeface="Calibri"/>
              <a:ea typeface="Calibri"/>
              <a:cs typeface="Calibri"/>
              <a:sym typeface="Calibri"/>
            </a:endParaRPr>
          </a:p>
        </p:txBody>
      </p:sp>
      <p:pic>
        <p:nvPicPr>
          <p:cNvPr id="949" name="Google Shape;949;p48"/>
          <p:cNvPicPr preferRelativeResize="0"/>
          <p:nvPr/>
        </p:nvPicPr>
        <p:blipFill rotWithShape="1">
          <a:blip r:embed="rId24">
            <a:alphaModFix/>
          </a:blip>
          <a:srcRect l="209" r="209"/>
          <a:stretch/>
        </p:blipFill>
        <p:spPr>
          <a:xfrm>
            <a:off x="7008556" y="4138006"/>
            <a:ext cx="502200" cy="671700"/>
          </a:xfrm>
          <a:prstGeom prst="rect">
            <a:avLst/>
          </a:prstGeom>
          <a:noFill/>
          <a:ln>
            <a:noFill/>
          </a:ln>
        </p:spPr>
      </p:pic>
      <p:sp>
        <p:nvSpPr>
          <p:cNvPr id="950" name="Google Shape;950;p48"/>
          <p:cNvSpPr txBox="1"/>
          <p:nvPr/>
        </p:nvSpPr>
        <p:spPr>
          <a:xfrm>
            <a:off x="7503288" y="4786050"/>
            <a:ext cx="1662300" cy="5688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500"/>
              </a:spcBef>
              <a:spcAft>
                <a:spcPts val="0"/>
              </a:spcAft>
              <a:buNone/>
            </a:pPr>
            <a:r>
              <a:rPr lang="en" sz="800" b="1">
                <a:latin typeface="Calibri"/>
                <a:ea typeface="Calibri"/>
                <a:cs typeface="Calibri"/>
                <a:sym typeface="Calibri"/>
              </a:rPr>
              <a:t>Sanam Kavari   Varsha Prakash</a:t>
            </a:r>
            <a:endParaRPr sz="800" b="1">
              <a:latin typeface="Calibri"/>
              <a:ea typeface="Calibri"/>
              <a:cs typeface="Calibri"/>
              <a:sym typeface="Calibri"/>
            </a:endParaRPr>
          </a:p>
          <a:p>
            <a:pPr marL="25400" marR="38100" lvl="0" indent="0" algn="ctr" rtl="0">
              <a:spcBef>
                <a:spcPts val="500"/>
              </a:spcBef>
              <a:spcAft>
                <a:spcPts val="0"/>
              </a:spcAft>
              <a:buNone/>
            </a:pPr>
            <a:endParaRPr sz="800" b="1">
              <a:latin typeface="Calibri"/>
              <a:ea typeface="Calibri"/>
              <a:cs typeface="Calibri"/>
              <a:sym typeface="Calibri"/>
            </a:endParaRPr>
          </a:p>
        </p:txBody>
      </p:sp>
      <p:pic>
        <p:nvPicPr>
          <p:cNvPr id="951" name="Google Shape;951;p48"/>
          <p:cNvPicPr preferRelativeResize="0"/>
          <p:nvPr/>
        </p:nvPicPr>
        <p:blipFill rotWithShape="1">
          <a:blip r:embed="rId25">
            <a:alphaModFix/>
          </a:blip>
          <a:srcRect l="8600"/>
          <a:stretch/>
        </p:blipFill>
        <p:spPr>
          <a:xfrm>
            <a:off x="7757513" y="4138000"/>
            <a:ext cx="502200" cy="671700"/>
          </a:xfrm>
          <a:prstGeom prst="rect">
            <a:avLst/>
          </a:prstGeom>
          <a:noFill/>
          <a:ln>
            <a:noFill/>
          </a:ln>
        </p:spPr>
      </p:pic>
      <p:pic>
        <p:nvPicPr>
          <p:cNvPr id="952" name="Google Shape;952;p48"/>
          <p:cNvPicPr preferRelativeResize="0"/>
          <p:nvPr/>
        </p:nvPicPr>
        <p:blipFill rotWithShape="1">
          <a:blip r:embed="rId26">
            <a:alphaModFix/>
          </a:blip>
          <a:srcRect l="6924"/>
          <a:stretch/>
        </p:blipFill>
        <p:spPr>
          <a:xfrm>
            <a:off x="8437737" y="4138000"/>
            <a:ext cx="502200" cy="671700"/>
          </a:xfrm>
          <a:prstGeom prst="rect">
            <a:avLst/>
          </a:prstGeom>
          <a:noFill/>
          <a:ln>
            <a:noFill/>
          </a:ln>
        </p:spPr>
      </p:pic>
      <p:grpSp>
        <p:nvGrpSpPr>
          <p:cNvPr id="953" name="Google Shape;953;p48"/>
          <p:cNvGrpSpPr/>
          <p:nvPr/>
        </p:nvGrpSpPr>
        <p:grpSpPr>
          <a:xfrm>
            <a:off x="6881695" y="409800"/>
            <a:ext cx="651813" cy="933712"/>
            <a:chOff x="8056621" y="5931153"/>
            <a:chExt cx="820200" cy="1174924"/>
          </a:xfrm>
        </p:grpSpPr>
        <p:pic>
          <p:nvPicPr>
            <p:cNvPr id="954" name="Google Shape;954;p48"/>
            <p:cNvPicPr preferRelativeResize="0"/>
            <p:nvPr/>
          </p:nvPicPr>
          <p:blipFill rotWithShape="1">
            <a:blip r:embed="rId27">
              <a:alphaModFix/>
            </a:blip>
            <a:srcRect r="5758"/>
            <a:stretch/>
          </p:blipFill>
          <p:spPr>
            <a:xfrm>
              <a:off x="8130021" y="5931153"/>
              <a:ext cx="676167" cy="835756"/>
            </a:xfrm>
            <a:prstGeom prst="rect">
              <a:avLst/>
            </a:prstGeom>
            <a:noFill/>
            <a:ln>
              <a:noFill/>
            </a:ln>
          </p:spPr>
        </p:pic>
        <p:sp>
          <p:nvSpPr>
            <p:cNvPr id="955" name="Google Shape;955;p48"/>
            <p:cNvSpPr txBox="1"/>
            <p:nvPr/>
          </p:nvSpPr>
          <p:spPr>
            <a:xfrm>
              <a:off x="8056621" y="6756278"/>
              <a:ext cx="820200" cy="349800"/>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latin typeface="Calibri"/>
                  <a:ea typeface="Calibri"/>
                  <a:cs typeface="Calibri"/>
                  <a:sym typeface="Calibri"/>
                </a:rPr>
                <a:t>Shantanu</a:t>
              </a:r>
              <a:r>
                <a:rPr lang="en" sz="700" b="1">
                  <a:solidFill>
                    <a:srgbClr val="000000"/>
                  </a:solidFill>
                  <a:latin typeface="Arial"/>
                  <a:ea typeface="Arial"/>
                  <a:cs typeface="Arial"/>
                  <a:sym typeface="Arial"/>
                </a:rPr>
                <a:t> </a:t>
              </a:r>
              <a:br>
                <a:rPr lang="en" sz="700" b="1">
                  <a:solidFill>
                    <a:srgbClr val="000000"/>
                  </a:solidFill>
                  <a:latin typeface="Arial"/>
                  <a:ea typeface="Arial"/>
                  <a:cs typeface="Arial"/>
                  <a:sym typeface="Arial"/>
                </a:rPr>
              </a:br>
              <a:r>
                <a:rPr lang="en" sz="700" b="1">
                  <a:latin typeface="Calibri"/>
                  <a:ea typeface="Calibri"/>
                  <a:cs typeface="Calibri"/>
                  <a:sym typeface="Calibri"/>
                </a:rPr>
                <a:t>Singh</a:t>
              </a:r>
              <a:endParaRPr sz="700" b="1">
                <a:latin typeface="Calibri"/>
                <a:ea typeface="Calibri"/>
                <a:cs typeface="Calibri"/>
                <a:sym typeface="Calibri"/>
              </a:endParaRPr>
            </a:p>
          </p:txBody>
        </p:sp>
      </p:grpSp>
      <p:grpSp>
        <p:nvGrpSpPr>
          <p:cNvPr id="956" name="Google Shape;956;p48"/>
          <p:cNvGrpSpPr/>
          <p:nvPr/>
        </p:nvGrpSpPr>
        <p:grpSpPr>
          <a:xfrm>
            <a:off x="486050" y="1642478"/>
            <a:ext cx="2048823" cy="2097219"/>
            <a:chOff x="5475231" y="4564627"/>
            <a:chExt cx="3096302" cy="3169441"/>
          </a:xfrm>
        </p:grpSpPr>
        <p:grpSp>
          <p:nvGrpSpPr>
            <p:cNvPr id="957" name="Google Shape;957;p48"/>
            <p:cNvGrpSpPr/>
            <p:nvPr/>
          </p:nvGrpSpPr>
          <p:grpSpPr>
            <a:xfrm>
              <a:off x="6356778" y="4564627"/>
              <a:ext cx="2214755" cy="1688634"/>
              <a:chOff x="6356778" y="4564627"/>
              <a:chExt cx="2214755" cy="1688634"/>
            </a:xfrm>
          </p:grpSpPr>
          <p:pic>
            <p:nvPicPr>
              <p:cNvPr id="958" name="Google Shape;958;p48"/>
              <p:cNvPicPr preferRelativeResize="0"/>
              <p:nvPr/>
            </p:nvPicPr>
            <p:blipFill rotWithShape="1">
              <a:blip r:embed="rId28">
                <a:alphaModFix/>
              </a:blip>
              <a:srcRect t="13827" b="13397"/>
              <a:stretch/>
            </p:blipFill>
            <p:spPr>
              <a:xfrm flipH="1">
                <a:off x="6458378" y="4564627"/>
                <a:ext cx="2113155" cy="1537857"/>
              </a:xfrm>
              <a:prstGeom prst="rect">
                <a:avLst/>
              </a:prstGeom>
              <a:noFill/>
              <a:ln>
                <a:noFill/>
              </a:ln>
            </p:spPr>
          </p:pic>
          <p:sp>
            <p:nvSpPr>
              <p:cNvPr id="959" name="Google Shape;959;p48"/>
              <p:cNvSpPr txBox="1"/>
              <p:nvPr/>
            </p:nvSpPr>
            <p:spPr>
              <a:xfrm rot="1102455">
                <a:off x="6362151" y="5684066"/>
                <a:ext cx="1701654" cy="308891"/>
              </a:xfrm>
              <a:prstGeom prst="rect">
                <a:avLst/>
              </a:prstGeom>
              <a:noFill/>
              <a:ln>
                <a:noFill/>
              </a:ln>
            </p:spPr>
            <p:txBody>
              <a:bodyPr spcFirstLastPara="1" wrap="square" lIns="60500" tIns="60500" rIns="60500" bIns="60500" anchor="t" anchorCtr="0">
                <a:noAutofit/>
              </a:bodyPr>
              <a:lstStyle/>
              <a:p>
                <a:pPr marL="0" lvl="0" indent="0" algn="l" rtl="0">
                  <a:spcBef>
                    <a:spcPts val="0"/>
                  </a:spcBef>
                  <a:spcAft>
                    <a:spcPts val="0"/>
                  </a:spcAft>
                  <a:buNone/>
                </a:pPr>
                <a:r>
                  <a:rPr lang="en" sz="900" i="1">
                    <a:solidFill>
                      <a:srgbClr val="CCCCCC"/>
                    </a:solidFill>
                  </a:rPr>
                  <a:t>teachersource.com</a:t>
                </a:r>
                <a:endParaRPr sz="900" i="1">
                  <a:solidFill>
                    <a:srgbClr val="CCCCCC"/>
                  </a:solidFill>
                </a:endParaRPr>
              </a:p>
            </p:txBody>
          </p:sp>
        </p:grpSp>
        <p:sp>
          <p:nvSpPr>
            <p:cNvPr id="960" name="Google Shape;960;p48"/>
            <p:cNvSpPr txBox="1"/>
            <p:nvPr/>
          </p:nvSpPr>
          <p:spPr>
            <a:xfrm>
              <a:off x="5475231" y="6102669"/>
              <a:ext cx="3096300" cy="1631400"/>
            </a:xfrm>
            <a:prstGeom prst="rect">
              <a:avLst/>
            </a:prstGeom>
            <a:noFill/>
            <a:ln>
              <a:noFill/>
            </a:ln>
          </p:spPr>
          <p:txBody>
            <a:bodyPr spcFirstLastPara="1" wrap="square" lIns="60500" tIns="60500" rIns="60500" bIns="60500" anchor="t" anchorCtr="0">
              <a:noAutofit/>
            </a:bodyPr>
            <a:lstStyle/>
            <a:p>
              <a:pPr marL="0" lvl="0" indent="0" algn="l" rtl="0">
                <a:spcBef>
                  <a:spcPts val="0"/>
                </a:spcBef>
                <a:spcAft>
                  <a:spcPts val="0"/>
                </a:spcAft>
                <a:buNone/>
              </a:pPr>
              <a:r>
                <a:rPr lang="en" sz="1600">
                  <a:latin typeface="Nunito Light"/>
                  <a:ea typeface="Nunito Light"/>
                  <a:cs typeface="Nunito Light"/>
                  <a:sym typeface="Nunito Light"/>
                </a:rPr>
                <a:t>Each well =</a:t>
              </a:r>
              <a:endParaRPr sz="1600">
                <a:latin typeface="Nunito Light"/>
                <a:ea typeface="Nunito Light"/>
                <a:cs typeface="Nunito Light"/>
                <a:sym typeface="Nunito Light"/>
              </a:endParaRPr>
            </a:p>
            <a:p>
              <a:pPr marL="0" lvl="0" indent="0" algn="l" rtl="0">
                <a:spcBef>
                  <a:spcPts val="0"/>
                </a:spcBef>
                <a:spcAft>
                  <a:spcPts val="0"/>
                </a:spcAft>
                <a:buNone/>
              </a:pPr>
              <a:r>
                <a:rPr lang="en" sz="1600">
                  <a:latin typeface="Nunito Light"/>
                  <a:ea typeface="Nunito Light"/>
                  <a:cs typeface="Nunito Light"/>
                  <a:sym typeface="Nunito Light"/>
                </a:rPr>
                <a:t>1 compound + </a:t>
              </a:r>
              <a:endParaRPr sz="1600">
                <a:latin typeface="Nunito Light"/>
                <a:ea typeface="Nunito Light"/>
                <a:cs typeface="Nunito Light"/>
                <a:sym typeface="Nunito Light"/>
              </a:endParaRPr>
            </a:p>
            <a:p>
              <a:pPr marL="0" lvl="0" indent="0" algn="l" rtl="0">
                <a:spcBef>
                  <a:spcPts val="0"/>
                </a:spcBef>
                <a:spcAft>
                  <a:spcPts val="0"/>
                </a:spcAft>
                <a:buNone/>
              </a:pPr>
              <a:r>
                <a:rPr lang="en" sz="1600">
                  <a:latin typeface="Nunito Light"/>
                  <a:ea typeface="Nunito Light"/>
                  <a:cs typeface="Nunito Light"/>
                  <a:sym typeface="Nunito Light"/>
                </a:rPr>
                <a:t>200 reference genes</a:t>
              </a:r>
              <a:endParaRPr sz="1600">
                <a:latin typeface="Nunito Light"/>
                <a:ea typeface="Nunito Light"/>
                <a:cs typeface="Nunito Light"/>
                <a:sym typeface="Nunito Light"/>
              </a:endParaRPr>
            </a:p>
            <a:p>
              <a:pPr marL="0" lvl="0" indent="0" algn="l" rtl="0">
                <a:spcBef>
                  <a:spcPts val="0"/>
                </a:spcBef>
                <a:spcAft>
                  <a:spcPts val="0"/>
                </a:spcAft>
                <a:buNone/>
              </a:pPr>
              <a:r>
                <a:rPr lang="en" sz="1600">
                  <a:latin typeface="Nunito Light"/>
                  <a:ea typeface="Nunito Light"/>
                  <a:cs typeface="Nunito Light"/>
                  <a:sym typeface="Nunito Light"/>
                </a:rPr>
                <a:t>200 disease variants</a:t>
              </a:r>
              <a:endParaRPr sz="1600">
                <a:latin typeface="Nunito Light"/>
                <a:ea typeface="Nunito Light"/>
                <a:cs typeface="Nunito Light"/>
                <a:sym typeface="Nunito Light"/>
              </a:endParaRPr>
            </a:p>
          </p:txBody>
        </p:sp>
      </p:grpSp>
      <p:sp>
        <p:nvSpPr>
          <p:cNvPr id="961" name="Google Shape;961;p48"/>
          <p:cNvSpPr txBox="1"/>
          <p:nvPr/>
        </p:nvSpPr>
        <p:spPr>
          <a:xfrm>
            <a:off x="-5961900" y="3419025"/>
            <a:ext cx="5961900" cy="1433100"/>
          </a:xfrm>
          <a:prstGeom prst="rect">
            <a:avLst/>
          </a:prstGeom>
          <a:noFill/>
          <a:ln>
            <a:noFill/>
          </a:ln>
        </p:spPr>
        <p:txBody>
          <a:bodyPr spcFirstLastPara="1" wrap="square" lIns="60500" tIns="60500" rIns="60500" bIns="60500" anchor="t" anchorCtr="0">
            <a:noAutofit/>
          </a:bodyPr>
          <a:lstStyle/>
          <a:p>
            <a:pPr marL="0" lvl="0" indent="0" algn="l" rtl="0">
              <a:spcBef>
                <a:spcPts val="0"/>
              </a:spcBef>
              <a:spcAft>
                <a:spcPts val="0"/>
              </a:spcAft>
              <a:buNone/>
            </a:pPr>
            <a:r>
              <a:rPr lang="en" sz="1600">
                <a:latin typeface="Nunito Light"/>
                <a:ea typeface="Nunito Light"/>
                <a:cs typeface="Nunito Light"/>
                <a:sym typeface="Nunito Light"/>
              </a:rPr>
              <a:t>Step 1: infect cells with pooled reference &amp; disease variants</a:t>
            </a:r>
            <a:endParaRPr sz="1600">
              <a:latin typeface="Nunito Light"/>
              <a:ea typeface="Nunito Light"/>
              <a:cs typeface="Nunito Light"/>
              <a:sym typeface="Nunito Light"/>
            </a:endParaRPr>
          </a:p>
          <a:p>
            <a:pPr marL="0" lvl="0" indent="0" algn="l" rtl="0">
              <a:spcBef>
                <a:spcPts val="0"/>
              </a:spcBef>
              <a:spcAft>
                <a:spcPts val="0"/>
              </a:spcAft>
              <a:buNone/>
            </a:pPr>
            <a:r>
              <a:rPr lang="en" sz="1600">
                <a:latin typeface="Nunito Light"/>
                <a:ea typeface="Nunito Light"/>
                <a:cs typeface="Nunito Light"/>
                <a:sym typeface="Nunito Light"/>
              </a:rPr>
              <a:t>Step 2: treat each well with a different compound</a:t>
            </a:r>
            <a:endParaRPr sz="1600">
              <a:latin typeface="Nunito Light"/>
              <a:ea typeface="Nunito Light"/>
              <a:cs typeface="Nunito Light"/>
              <a:sym typeface="Nunito Light"/>
            </a:endParaRPr>
          </a:p>
          <a:p>
            <a:pPr marL="0" lvl="0" indent="0" algn="l" rtl="0">
              <a:spcBef>
                <a:spcPts val="0"/>
              </a:spcBef>
              <a:spcAft>
                <a:spcPts val="0"/>
              </a:spcAft>
              <a:buNone/>
            </a:pPr>
            <a:r>
              <a:rPr lang="en" sz="1600">
                <a:latin typeface="Nunito Light"/>
                <a:ea typeface="Nunito Light"/>
                <a:cs typeface="Nunito Light"/>
                <a:sym typeface="Nunito Light"/>
              </a:rPr>
              <a:t>Step 3: image the proteins’ localizations &amp; cell morphology</a:t>
            </a:r>
            <a:endParaRPr sz="1600">
              <a:latin typeface="Nunito Light"/>
              <a:ea typeface="Nunito Light"/>
              <a:cs typeface="Nunito Light"/>
              <a:sym typeface="Nunito Light"/>
            </a:endParaRPr>
          </a:p>
          <a:p>
            <a:pPr marL="0" lvl="0" indent="0" algn="l" rtl="0">
              <a:spcBef>
                <a:spcPts val="0"/>
              </a:spcBef>
              <a:spcAft>
                <a:spcPts val="0"/>
              </a:spcAft>
              <a:buNone/>
            </a:pPr>
            <a:r>
              <a:rPr lang="en" sz="1600">
                <a:latin typeface="Nunito Light"/>
                <a:ea typeface="Nunito Light"/>
                <a:cs typeface="Nunito Light"/>
                <a:sym typeface="Nunito Light"/>
              </a:rPr>
              <a:t>Step 4: remove fluorescent stains and image the cells’ barcodes </a:t>
            </a:r>
            <a:r>
              <a:rPr lang="en" sz="1600" i="1">
                <a:latin typeface="Nunito Light"/>
                <a:ea typeface="Nunito Light"/>
                <a:cs typeface="Nunito Light"/>
                <a:sym typeface="Nunito Light"/>
              </a:rPr>
              <a:t>in situ </a:t>
            </a:r>
            <a:r>
              <a:rPr lang="en" sz="1600">
                <a:latin typeface="Nunito Light"/>
                <a:ea typeface="Nunito Light"/>
                <a:cs typeface="Nunito Light"/>
                <a:sym typeface="Nunito Light"/>
              </a:rPr>
              <a:t>to deconvolute which cell has which variant</a:t>
            </a:r>
            <a:endParaRPr sz="1600">
              <a:latin typeface="Nunito Light"/>
              <a:ea typeface="Nunito Light"/>
              <a:cs typeface="Nunito Light"/>
              <a:sym typeface="Nunito Light"/>
            </a:endParaRPr>
          </a:p>
        </p:txBody>
      </p:sp>
      <p:grpSp>
        <p:nvGrpSpPr>
          <p:cNvPr id="962" name="Google Shape;962;p48"/>
          <p:cNvGrpSpPr/>
          <p:nvPr/>
        </p:nvGrpSpPr>
        <p:grpSpPr>
          <a:xfrm>
            <a:off x="2285619" y="1699039"/>
            <a:ext cx="3926417" cy="2211773"/>
            <a:chOff x="2285619" y="1699039"/>
            <a:chExt cx="3926417" cy="2211773"/>
          </a:xfrm>
        </p:grpSpPr>
        <p:pic>
          <p:nvPicPr>
            <p:cNvPr id="963" name="Google Shape;963;p48"/>
            <p:cNvPicPr preferRelativeResize="0"/>
            <p:nvPr/>
          </p:nvPicPr>
          <p:blipFill>
            <a:blip r:embed="rId29">
              <a:alphaModFix/>
            </a:blip>
            <a:stretch>
              <a:fillRect/>
            </a:stretch>
          </p:blipFill>
          <p:spPr>
            <a:xfrm>
              <a:off x="3072486" y="1723401"/>
              <a:ext cx="1515711" cy="1515711"/>
            </a:xfrm>
            <a:prstGeom prst="rect">
              <a:avLst/>
            </a:prstGeom>
            <a:noFill/>
            <a:ln>
              <a:noFill/>
            </a:ln>
          </p:spPr>
        </p:pic>
        <p:pic>
          <p:nvPicPr>
            <p:cNvPr id="964" name="Google Shape;964;p48"/>
            <p:cNvPicPr preferRelativeResize="0"/>
            <p:nvPr/>
          </p:nvPicPr>
          <p:blipFill>
            <a:blip r:embed="rId30">
              <a:alphaModFix/>
            </a:blip>
            <a:stretch>
              <a:fillRect/>
            </a:stretch>
          </p:blipFill>
          <p:spPr>
            <a:xfrm>
              <a:off x="4696325" y="1727550"/>
              <a:ext cx="1515711" cy="1515711"/>
            </a:xfrm>
            <a:prstGeom prst="rect">
              <a:avLst/>
            </a:prstGeom>
            <a:noFill/>
            <a:ln>
              <a:noFill/>
            </a:ln>
          </p:spPr>
        </p:pic>
        <p:sp>
          <p:nvSpPr>
            <p:cNvPr id="965" name="Google Shape;965;p48"/>
            <p:cNvSpPr txBox="1"/>
            <p:nvPr/>
          </p:nvSpPr>
          <p:spPr>
            <a:xfrm>
              <a:off x="2999200" y="3239113"/>
              <a:ext cx="1662300" cy="671700"/>
            </a:xfrm>
            <a:prstGeom prst="rect">
              <a:avLst/>
            </a:prstGeom>
            <a:noFill/>
            <a:ln>
              <a:noFill/>
            </a:ln>
          </p:spPr>
          <p:txBody>
            <a:bodyPr spcFirstLastPara="1" wrap="square" lIns="60500" tIns="60500" rIns="60500" bIns="60500" anchor="t" anchorCtr="0">
              <a:noAutofit/>
            </a:bodyPr>
            <a:lstStyle/>
            <a:p>
              <a:pPr marL="0" lvl="0" indent="0" algn="ctr" rtl="0">
                <a:spcBef>
                  <a:spcPts val="0"/>
                </a:spcBef>
                <a:spcAft>
                  <a:spcPts val="0"/>
                </a:spcAft>
                <a:buNone/>
              </a:pPr>
              <a:r>
                <a:rPr lang="en" sz="1600">
                  <a:latin typeface="Nunito Light"/>
                  <a:ea typeface="Nunito Light"/>
                  <a:cs typeface="Nunito Light"/>
                  <a:sym typeface="Nunito Light"/>
                </a:rPr>
                <a:t>Localization &amp; morphology</a:t>
              </a:r>
              <a:endParaRPr sz="1600">
                <a:latin typeface="Nunito Light"/>
                <a:ea typeface="Nunito Light"/>
                <a:cs typeface="Nunito Light"/>
                <a:sym typeface="Nunito Light"/>
              </a:endParaRPr>
            </a:p>
          </p:txBody>
        </p:sp>
        <p:sp>
          <p:nvSpPr>
            <p:cNvPr id="966" name="Google Shape;966;p48"/>
            <p:cNvSpPr txBox="1"/>
            <p:nvPr/>
          </p:nvSpPr>
          <p:spPr>
            <a:xfrm>
              <a:off x="4756250" y="3239113"/>
              <a:ext cx="1395900" cy="671700"/>
            </a:xfrm>
            <a:prstGeom prst="rect">
              <a:avLst/>
            </a:prstGeom>
            <a:noFill/>
            <a:ln>
              <a:noFill/>
            </a:ln>
          </p:spPr>
          <p:txBody>
            <a:bodyPr spcFirstLastPara="1" wrap="square" lIns="60500" tIns="60500" rIns="60500" bIns="60500" anchor="t" anchorCtr="0">
              <a:noAutofit/>
            </a:bodyPr>
            <a:lstStyle/>
            <a:p>
              <a:pPr marL="0" lvl="0" indent="0" algn="ctr" rtl="0">
                <a:spcBef>
                  <a:spcPts val="0"/>
                </a:spcBef>
                <a:spcAft>
                  <a:spcPts val="0"/>
                </a:spcAft>
                <a:buNone/>
              </a:pPr>
              <a:r>
                <a:rPr lang="en" sz="1600" i="1">
                  <a:latin typeface="Nunito Light"/>
                  <a:ea typeface="Nunito Light"/>
                  <a:cs typeface="Nunito Light"/>
                  <a:sym typeface="Nunito Light"/>
                </a:rPr>
                <a:t>in situ </a:t>
              </a:r>
              <a:r>
                <a:rPr lang="en" sz="1600">
                  <a:latin typeface="Nunito Light"/>
                  <a:ea typeface="Nunito Light"/>
                  <a:cs typeface="Nunito Light"/>
                  <a:sym typeface="Nunito Light"/>
                </a:rPr>
                <a:t>barcoding</a:t>
              </a:r>
              <a:endParaRPr sz="1600">
                <a:latin typeface="Nunito Light"/>
                <a:ea typeface="Nunito Light"/>
                <a:cs typeface="Nunito Light"/>
                <a:sym typeface="Nunito Light"/>
              </a:endParaRPr>
            </a:p>
          </p:txBody>
        </p:sp>
        <p:sp>
          <p:nvSpPr>
            <p:cNvPr id="967" name="Google Shape;967;p48"/>
            <p:cNvSpPr txBox="1"/>
            <p:nvPr/>
          </p:nvSpPr>
          <p:spPr>
            <a:xfrm>
              <a:off x="4568575" y="3394813"/>
              <a:ext cx="335700" cy="360300"/>
            </a:xfrm>
            <a:prstGeom prst="rect">
              <a:avLst/>
            </a:prstGeom>
            <a:noFill/>
            <a:ln>
              <a:noFill/>
            </a:ln>
          </p:spPr>
          <p:txBody>
            <a:bodyPr spcFirstLastPara="1" wrap="square" lIns="60500" tIns="60500" rIns="60500" bIns="60500" anchor="t" anchorCtr="0">
              <a:noAutofit/>
            </a:bodyPr>
            <a:lstStyle/>
            <a:p>
              <a:pPr marL="0" lvl="0" indent="0" algn="ctr" rtl="0">
                <a:spcBef>
                  <a:spcPts val="0"/>
                </a:spcBef>
                <a:spcAft>
                  <a:spcPts val="0"/>
                </a:spcAft>
                <a:buNone/>
              </a:pPr>
              <a:r>
                <a:rPr lang="en" sz="1600" i="1">
                  <a:latin typeface="Nunito Light"/>
                  <a:ea typeface="Nunito Light"/>
                  <a:cs typeface="Nunito Light"/>
                  <a:sym typeface="Nunito Light"/>
                </a:rPr>
                <a:t>+</a:t>
              </a:r>
              <a:endParaRPr sz="1600">
                <a:latin typeface="Nunito Light"/>
                <a:ea typeface="Nunito Light"/>
                <a:cs typeface="Nunito Light"/>
                <a:sym typeface="Nunito Light"/>
              </a:endParaRPr>
            </a:p>
          </p:txBody>
        </p:sp>
        <p:sp>
          <p:nvSpPr>
            <p:cNvPr id="968" name="Google Shape;968;p48"/>
            <p:cNvSpPr/>
            <p:nvPr/>
          </p:nvSpPr>
          <p:spPr>
            <a:xfrm rot="2834917">
              <a:off x="2490564" y="1953016"/>
              <a:ext cx="1157011" cy="1064646"/>
            </a:xfrm>
            <a:prstGeom prst="rtTriangle">
              <a:avLst/>
            </a:prstGeom>
            <a:solidFill>
              <a:srgbClr val="E6EF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9" name="Google Shape;969;p48"/>
          <p:cNvPicPr preferRelativeResize="0"/>
          <p:nvPr/>
        </p:nvPicPr>
        <p:blipFill rotWithShape="1">
          <a:blip r:embed="rId31">
            <a:alphaModFix/>
          </a:blip>
          <a:srcRect l="6985"/>
          <a:stretch/>
        </p:blipFill>
        <p:spPr>
          <a:xfrm>
            <a:off x="6997600" y="2305038"/>
            <a:ext cx="537351" cy="671699"/>
          </a:xfrm>
          <a:prstGeom prst="rect">
            <a:avLst/>
          </a:prstGeom>
          <a:noFill/>
          <a:ln>
            <a:noFill/>
          </a:ln>
        </p:spPr>
      </p:pic>
      <p:sp>
        <p:nvSpPr>
          <p:cNvPr id="970" name="Google Shape;970;p48"/>
          <p:cNvSpPr txBox="1"/>
          <p:nvPr/>
        </p:nvSpPr>
        <p:spPr>
          <a:xfrm>
            <a:off x="6959987" y="2949025"/>
            <a:ext cx="6558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JT Neal, Broad</a:t>
            </a:r>
            <a:endParaRPr sz="800" b="1">
              <a:latin typeface="Calibri"/>
              <a:ea typeface="Calibri"/>
              <a:cs typeface="Calibri"/>
              <a:sym typeface="Calibri"/>
            </a:endParaRPr>
          </a:p>
        </p:txBody>
      </p:sp>
      <p:sp>
        <p:nvSpPr>
          <p:cNvPr id="971" name="Google Shape;971;p48"/>
          <p:cNvSpPr txBox="1"/>
          <p:nvPr/>
        </p:nvSpPr>
        <p:spPr>
          <a:xfrm>
            <a:off x="6931762" y="2095550"/>
            <a:ext cx="6558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Jason Lim</a:t>
            </a:r>
            <a:endParaRPr sz="800" b="1">
              <a:latin typeface="Calibri"/>
              <a:ea typeface="Calibri"/>
              <a:cs typeface="Calibri"/>
              <a:sym typeface="Calibri"/>
            </a:endParaRPr>
          </a:p>
        </p:txBody>
      </p:sp>
      <p:pic>
        <p:nvPicPr>
          <p:cNvPr id="972" name="Google Shape;972;p48"/>
          <p:cNvPicPr preferRelativeResize="0"/>
          <p:nvPr/>
        </p:nvPicPr>
        <p:blipFill rotWithShape="1">
          <a:blip r:embed="rId32">
            <a:alphaModFix/>
          </a:blip>
          <a:srcRect l="6985"/>
          <a:stretch/>
        </p:blipFill>
        <p:spPr>
          <a:xfrm>
            <a:off x="6992951" y="1362025"/>
            <a:ext cx="537350" cy="676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9"/>
          <p:cNvSpPr txBox="1">
            <a:spLocks noGrp="1"/>
          </p:cNvSpPr>
          <p:nvPr>
            <p:ph type="title"/>
          </p:nvPr>
        </p:nvSpPr>
        <p:spPr>
          <a:xfrm>
            <a:off x="0" y="0"/>
            <a:ext cx="75033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Can we find effective therapeutics?</a:t>
            </a:r>
            <a:endParaRPr/>
          </a:p>
        </p:txBody>
      </p:sp>
      <p:grpSp>
        <p:nvGrpSpPr>
          <p:cNvPr id="978" name="Google Shape;978;p49"/>
          <p:cNvGrpSpPr/>
          <p:nvPr/>
        </p:nvGrpSpPr>
        <p:grpSpPr>
          <a:xfrm>
            <a:off x="120040" y="3452650"/>
            <a:ext cx="6307800" cy="951600"/>
            <a:chOff x="1166515" y="2866625"/>
            <a:chExt cx="6307800" cy="951600"/>
          </a:xfrm>
        </p:grpSpPr>
        <p:sp>
          <p:nvSpPr>
            <p:cNvPr id="979" name="Google Shape;979;p49"/>
            <p:cNvSpPr txBox="1"/>
            <p:nvPr/>
          </p:nvSpPr>
          <p:spPr>
            <a:xfrm>
              <a:off x="1166515" y="3520025"/>
              <a:ext cx="6307800" cy="298200"/>
            </a:xfrm>
            <a:prstGeom prst="rect">
              <a:avLst/>
            </a:prstGeom>
            <a:noFill/>
            <a:ln>
              <a:noFill/>
            </a:ln>
          </p:spPr>
          <p:txBody>
            <a:bodyPr spcFirstLastPara="1" wrap="square" lIns="73950" tIns="36950" rIns="73950" bIns="36950" anchor="t" anchorCtr="0">
              <a:noAutofit/>
            </a:bodyPr>
            <a:lstStyle/>
            <a:p>
              <a:pPr marL="0" marR="0" lvl="0" indent="0" algn="ctr" rtl="0">
                <a:lnSpc>
                  <a:spcPct val="100000"/>
                </a:lnSpc>
                <a:spcBef>
                  <a:spcPts val="0"/>
                </a:spcBef>
                <a:spcAft>
                  <a:spcPts val="0"/>
                </a:spcAft>
                <a:buNone/>
              </a:pPr>
              <a:r>
                <a:rPr lang="en" sz="1900" b="0" i="0" u="none" strike="noStrike" cap="none">
                  <a:solidFill>
                    <a:srgbClr val="024B90"/>
                  </a:solidFill>
                  <a:latin typeface="Calibri"/>
                  <a:ea typeface="Calibri"/>
                  <a:cs typeface="Calibri"/>
                  <a:sym typeface="Calibri"/>
                </a:rPr>
                <a:t>Step 2: Test drugs to reverse the </a:t>
              </a:r>
              <a:r>
                <a:rPr lang="en" sz="1900">
                  <a:solidFill>
                    <a:srgbClr val="024B90"/>
                  </a:solidFill>
                  <a:latin typeface="Calibri"/>
                  <a:ea typeface="Calibri"/>
                  <a:cs typeface="Calibri"/>
                  <a:sym typeface="Calibri"/>
                </a:rPr>
                <a:t>unhealthy morphology</a:t>
              </a:r>
              <a:endParaRPr sz="1100" b="0" i="0" u="none" strike="noStrike" cap="none">
                <a:solidFill>
                  <a:srgbClr val="000000"/>
                </a:solidFill>
                <a:latin typeface="Arial"/>
                <a:ea typeface="Arial"/>
                <a:cs typeface="Arial"/>
                <a:sym typeface="Arial"/>
              </a:endParaRPr>
            </a:p>
          </p:txBody>
        </p:sp>
        <p:sp>
          <p:nvSpPr>
            <p:cNvPr id="980" name="Google Shape;980;p49"/>
            <p:cNvSpPr/>
            <p:nvPr/>
          </p:nvSpPr>
          <p:spPr>
            <a:xfrm flipH="1">
              <a:off x="3599783" y="2866625"/>
              <a:ext cx="1569900" cy="577200"/>
            </a:xfrm>
            <a:prstGeom prst="stripedRightArrow">
              <a:avLst>
                <a:gd name="adj1" fmla="val 50000"/>
                <a:gd name="adj2" fmla="val 50000"/>
              </a:avLst>
            </a:prstGeom>
            <a:solidFill>
              <a:srgbClr val="C9DAF8"/>
            </a:solidFill>
            <a:ln w="9525" cap="flat" cmpd="sng">
              <a:solidFill>
                <a:srgbClr val="1C4587"/>
              </a:solidFill>
              <a:prstDash val="solid"/>
              <a:round/>
              <a:headEnd type="none" w="sm" len="sm"/>
              <a:tailEnd type="none" w="sm" len="sm"/>
            </a:ln>
          </p:spPr>
          <p:txBody>
            <a:bodyPr spcFirstLastPara="1" wrap="square" lIns="111725" tIns="111725" rIns="111725" bIns="1117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grpSp>
      <p:grpSp>
        <p:nvGrpSpPr>
          <p:cNvPr id="981" name="Google Shape;981;p49"/>
          <p:cNvGrpSpPr/>
          <p:nvPr/>
        </p:nvGrpSpPr>
        <p:grpSpPr>
          <a:xfrm>
            <a:off x="1321674" y="532100"/>
            <a:ext cx="6181632" cy="1080975"/>
            <a:chOff x="2368149" y="-53925"/>
            <a:chExt cx="6181632" cy="1080975"/>
          </a:xfrm>
        </p:grpSpPr>
        <p:sp>
          <p:nvSpPr>
            <p:cNvPr id="982" name="Google Shape;982;p49"/>
            <p:cNvSpPr txBox="1"/>
            <p:nvPr/>
          </p:nvSpPr>
          <p:spPr>
            <a:xfrm>
              <a:off x="2368149" y="-53925"/>
              <a:ext cx="4330800" cy="268800"/>
            </a:xfrm>
            <a:prstGeom prst="rect">
              <a:avLst/>
            </a:prstGeom>
            <a:noFill/>
            <a:ln>
              <a:noFill/>
            </a:ln>
          </p:spPr>
          <p:txBody>
            <a:bodyPr spcFirstLastPara="1" wrap="square" lIns="73950" tIns="36950" rIns="73950" bIns="36950" anchor="t" anchorCtr="0">
              <a:noAutofit/>
            </a:bodyPr>
            <a:lstStyle/>
            <a:p>
              <a:pPr marL="0" marR="0" lvl="0" indent="0" algn="l" rtl="0">
                <a:lnSpc>
                  <a:spcPct val="100000"/>
                </a:lnSpc>
                <a:spcBef>
                  <a:spcPts val="0"/>
                </a:spcBef>
                <a:spcAft>
                  <a:spcPts val="0"/>
                </a:spcAft>
                <a:buNone/>
              </a:pPr>
              <a:r>
                <a:rPr lang="en" sz="1900" b="0" i="0" u="none" strike="noStrike" cap="none">
                  <a:solidFill>
                    <a:srgbClr val="024B90"/>
                  </a:solidFill>
                  <a:latin typeface="Calibri"/>
                  <a:ea typeface="Calibri"/>
                  <a:cs typeface="Calibri"/>
                  <a:sym typeface="Calibri"/>
                </a:rPr>
                <a:t>Step 1: Identify </a:t>
              </a:r>
              <a:r>
                <a:rPr lang="en" sz="1900">
                  <a:solidFill>
                    <a:srgbClr val="024B90"/>
                  </a:solidFill>
                  <a:latin typeface="Calibri"/>
                  <a:ea typeface="Calibri"/>
                  <a:cs typeface="Calibri"/>
                  <a:sym typeface="Calibri"/>
                </a:rPr>
                <a:t>morphology change</a:t>
              </a:r>
              <a:endParaRPr sz="1100" b="0" i="0" u="none" strike="noStrike" cap="none">
                <a:solidFill>
                  <a:srgbClr val="000000"/>
                </a:solidFill>
                <a:latin typeface="Arial"/>
                <a:ea typeface="Arial"/>
                <a:cs typeface="Arial"/>
                <a:sym typeface="Arial"/>
              </a:endParaRPr>
            </a:p>
          </p:txBody>
        </p:sp>
        <p:sp>
          <p:nvSpPr>
            <p:cNvPr id="983" name="Google Shape;983;p49"/>
            <p:cNvSpPr/>
            <p:nvPr/>
          </p:nvSpPr>
          <p:spPr>
            <a:xfrm>
              <a:off x="3539627" y="344125"/>
              <a:ext cx="1569900" cy="577200"/>
            </a:xfrm>
            <a:prstGeom prst="stripedRightArrow">
              <a:avLst>
                <a:gd name="adj1" fmla="val 50000"/>
                <a:gd name="adj2" fmla="val 50000"/>
              </a:avLst>
            </a:prstGeom>
            <a:solidFill>
              <a:srgbClr val="C9DAF8"/>
            </a:solidFill>
            <a:ln w="9525" cap="flat" cmpd="sng">
              <a:solidFill>
                <a:srgbClr val="1C4587"/>
              </a:solidFill>
              <a:prstDash val="solid"/>
              <a:round/>
              <a:headEnd type="none" w="sm" len="sm"/>
              <a:tailEnd type="none" w="sm" len="sm"/>
            </a:ln>
          </p:spPr>
          <p:txBody>
            <a:bodyPr spcFirstLastPara="1" wrap="square" lIns="111725" tIns="111725" rIns="111725" bIns="1117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984" name="Google Shape;984;p49"/>
            <p:cNvSpPr txBox="1"/>
            <p:nvPr/>
          </p:nvSpPr>
          <p:spPr>
            <a:xfrm>
              <a:off x="5419581" y="758250"/>
              <a:ext cx="3130200" cy="268800"/>
            </a:xfrm>
            <a:prstGeom prst="rect">
              <a:avLst/>
            </a:prstGeom>
            <a:noFill/>
            <a:ln>
              <a:noFill/>
            </a:ln>
          </p:spPr>
          <p:txBody>
            <a:bodyPr spcFirstLastPara="1" wrap="square" lIns="73950" tIns="36950" rIns="73950" bIns="36950" anchor="t" anchorCtr="0">
              <a:noAutofit/>
            </a:bodyPr>
            <a:lstStyle/>
            <a:p>
              <a:pPr marL="0" marR="0" lvl="0" indent="0" algn="l" rtl="0">
                <a:lnSpc>
                  <a:spcPct val="100000"/>
                </a:lnSpc>
                <a:spcBef>
                  <a:spcPts val="0"/>
                </a:spcBef>
                <a:spcAft>
                  <a:spcPts val="0"/>
                </a:spcAft>
                <a:buNone/>
              </a:pPr>
              <a:r>
                <a:rPr lang="en" sz="1600" b="0" i="0" u="none" strike="noStrike" cap="none">
                  <a:solidFill>
                    <a:srgbClr val="FFFFFF"/>
                  </a:solidFill>
                  <a:latin typeface="Calibri"/>
                  <a:ea typeface="Calibri"/>
                  <a:cs typeface="Calibri"/>
                  <a:sym typeface="Calibri"/>
                </a:rPr>
                <a:t> Disease: Noonan syndrome</a:t>
              </a:r>
              <a:endParaRPr sz="16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None/>
              </a:pPr>
              <a:endParaRPr sz="1600" b="0" i="0" u="none" strike="noStrike" cap="none">
                <a:solidFill>
                  <a:srgbClr val="FFFFFF"/>
                </a:solidFill>
                <a:latin typeface="Calibri"/>
                <a:ea typeface="Calibri"/>
                <a:cs typeface="Calibri"/>
                <a:sym typeface="Calibri"/>
              </a:endParaRPr>
            </a:p>
          </p:txBody>
        </p:sp>
      </p:grpSp>
      <p:grpSp>
        <p:nvGrpSpPr>
          <p:cNvPr id="985" name="Google Shape;985;p49"/>
          <p:cNvGrpSpPr/>
          <p:nvPr/>
        </p:nvGrpSpPr>
        <p:grpSpPr>
          <a:xfrm>
            <a:off x="539046" y="1302115"/>
            <a:ext cx="1644089" cy="2179099"/>
            <a:chOff x="607297" y="1773309"/>
            <a:chExt cx="1216672" cy="1612595"/>
          </a:xfrm>
        </p:grpSpPr>
        <p:pic>
          <p:nvPicPr>
            <p:cNvPr id="986" name="Google Shape;986;p49"/>
            <p:cNvPicPr preferRelativeResize="0"/>
            <p:nvPr/>
          </p:nvPicPr>
          <p:blipFill rotWithShape="1">
            <a:blip r:embed="rId3">
              <a:alphaModFix/>
            </a:blip>
            <a:srcRect l="19874" t="4433" r="18132" b="11919"/>
            <a:stretch/>
          </p:blipFill>
          <p:spPr>
            <a:xfrm>
              <a:off x="607297" y="2025730"/>
              <a:ext cx="1216672" cy="1360174"/>
            </a:xfrm>
            <a:prstGeom prst="rect">
              <a:avLst/>
            </a:prstGeom>
            <a:noFill/>
            <a:ln>
              <a:noFill/>
            </a:ln>
          </p:spPr>
        </p:pic>
        <p:sp>
          <p:nvSpPr>
            <p:cNvPr id="987" name="Google Shape;987;p49"/>
            <p:cNvSpPr txBox="1"/>
            <p:nvPr/>
          </p:nvSpPr>
          <p:spPr>
            <a:xfrm>
              <a:off x="728209" y="1773309"/>
              <a:ext cx="932400" cy="252300"/>
            </a:xfrm>
            <a:prstGeom prst="rect">
              <a:avLst/>
            </a:prstGeom>
            <a:noFill/>
            <a:ln>
              <a:noFill/>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Clr>
                  <a:srgbClr val="000000"/>
                </a:buClr>
                <a:buSzPts val="1400"/>
                <a:buFont typeface="Calibri"/>
                <a:buNone/>
              </a:pPr>
              <a:r>
                <a:rPr lang="en" sz="1400">
                  <a:solidFill>
                    <a:srgbClr val="000000"/>
                  </a:solidFill>
                  <a:latin typeface="Calibri"/>
                  <a:ea typeface="Calibri"/>
                  <a:cs typeface="Calibri"/>
                  <a:sym typeface="Calibri"/>
                </a:rPr>
                <a:t>Controls</a:t>
              </a:r>
              <a:endParaRPr sz="900"/>
            </a:p>
          </p:txBody>
        </p:sp>
      </p:grpSp>
      <p:grpSp>
        <p:nvGrpSpPr>
          <p:cNvPr id="988" name="Google Shape;988;p49"/>
          <p:cNvGrpSpPr/>
          <p:nvPr/>
        </p:nvGrpSpPr>
        <p:grpSpPr>
          <a:xfrm>
            <a:off x="4448087" y="1293420"/>
            <a:ext cx="1644078" cy="2196507"/>
            <a:chOff x="2078053" y="935466"/>
            <a:chExt cx="1817062" cy="2427616"/>
          </a:xfrm>
        </p:grpSpPr>
        <p:pic>
          <p:nvPicPr>
            <p:cNvPr id="989" name="Google Shape;989;p49"/>
            <p:cNvPicPr preferRelativeResize="0"/>
            <p:nvPr/>
          </p:nvPicPr>
          <p:blipFill rotWithShape="1">
            <a:blip r:embed="rId4">
              <a:alphaModFix/>
            </a:blip>
            <a:srcRect l="21489" t="4258" r="13074" b="11587"/>
            <a:stretch/>
          </p:blipFill>
          <p:spPr>
            <a:xfrm>
              <a:off x="2078053" y="1313700"/>
              <a:ext cx="1817062" cy="2049382"/>
            </a:xfrm>
            <a:prstGeom prst="rect">
              <a:avLst/>
            </a:prstGeom>
            <a:noFill/>
            <a:ln>
              <a:noFill/>
            </a:ln>
          </p:spPr>
        </p:pic>
        <p:sp>
          <p:nvSpPr>
            <p:cNvPr id="990" name="Google Shape;990;p49"/>
            <p:cNvSpPr txBox="1"/>
            <p:nvPr/>
          </p:nvSpPr>
          <p:spPr>
            <a:xfrm>
              <a:off x="2319501" y="935466"/>
              <a:ext cx="1409100" cy="381300"/>
            </a:xfrm>
            <a:prstGeom prst="rect">
              <a:avLst/>
            </a:prstGeom>
            <a:noFill/>
            <a:ln>
              <a:noFill/>
            </a:ln>
          </p:spPr>
          <p:txBody>
            <a:bodyPr spcFirstLastPara="1" wrap="square" lIns="33625" tIns="33625" rIns="33625" bIns="33625" anchor="ctr" anchorCtr="0">
              <a:noAutofit/>
            </a:bodyPr>
            <a:lstStyle/>
            <a:p>
              <a:pPr marL="0" marR="0" lvl="0" indent="0" algn="ctr" rtl="0">
                <a:lnSpc>
                  <a:spcPct val="100000"/>
                </a:lnSpc>
                <a:spcBef>
                  <a:spcPts val="0"/>
                </a:spcBef>
                <a:spcAft>
                  <a:spcPts val="0"/>
                </a:spcAft>
                <a:buClr>
                  <a:srgbClr val="000000"/>
                </a:buClr>
                <a:buSzPts val="1400"/>
                <a:buFont typeface="Calibri"/>
                <a:buNone/>
              </a:pPr>
              <a:r>
                <a:rPr lang="en" sz="1400">
                  <a:solidFill>
                    <a:srgbClr val="000000"/>
                  </a:solidFill>
                  <a:latin typeface="Calibri"/>
                  <a:ea typeface="Calibri"/>
                  <a:cs typeface="Calibri"/>
                  <a:sym typeface="Calibri"/>
                </a:rPr>
                <a:t>Bipolar</a:t>
              </a:r>
              <a:endParaRPr sz="900"/>
            </a:p>
          </p:txBody>
        </p:sp>
      </p:grpSp>
      <p:sp>
        <p:nvSpPr>
          <p:cNvPr id="991" name="Google Shape;991;p49"/>
          <p:cNvSpPr txBox="1">
            <a:spLocks noGrp="1"/>
          </p:cNvSpPr>
          <p:nvPr>
            <p:ph type="body" idx="5"/>
          </p:nvPr>
        </p:nvSpPr>
        <p:spPr>
          <a:xfrm>
            <a:off x="0" y="4783161"/>
            <a:ext cx="7503300" cy="360300"/>
          </a:xfrm>
          <a:prstGeom prst="rect">
            <a:avLst/>
          </a:prstGeom>
          <a:noFill/>
          <a:ln>
            <a:noFill/>
          </a:ln>
        </p:spPr>
        <p:txBody>
          <a:bodyPr spcFirstLastPara="1" wrap="square" lIns="60500" tIns="30250" rIns="60500" bIns="30250" anchor="t" anchorCtr="0">
            <a:noAutofit/>
          </a:bodyPr>
          <a:lstStyle/>
          <a:p>
            <a:pPr marL="25400" lvl="0" indent="0" algn="ctr" rtl="0">
              <a:spcBef>
                <a:spcPts val="0"/>
              </a:spcBef>
              <a:spcAft>
                <a:spcPts val="0"/>
              </a:spcAft>
              <a:buSzPts val="800"/>
              <a:buFont typeface="Calibri"/>
              <a:buNone/>
            </a:pPr>
            <a:r>
              <a:rPr lang="en"/>
              <a:t>Project in progress</a:t>
            </a:r>
            <a:endParaRPr/>
          </a:p>
        </p:txBody>
      </p:sp>
      <p:pic>
        <p:nvPicPr>
          <p:cNvPr id="992" name="Google Shape;992;p49" descr="mohammad-rohban-crop.jpg"/>
          <p:cNvPicPr preferRelativeResize="0"/>
          <p:nvPr/>
        </p:nvPicPr>
        <p:blipFill rotWithShape="1">
          <a:blip r:embed="rId5">
            <a:alphaModFix/>
          </a:blip>
          <a:srcRect l="12597" r="12597"/>
          <a:stretch/>
        </p:blipFill>
        <p:spPr>
          <a:xfrm>
            <a:off x="8498169" y="409500"/>
            <a:ext cx="466800" cy="624300"/>
          </a:xfrm>
          <a:prstGeom prst="rect">
            <a:avLst/>
          </a:prstGeom>
          <a:noFill/>
          <a:ln>
            <a:noFill/>
          </a:ln>
        </p:spPr>
      </p:pic>
      <p:sp>
        <p:nvSpPr>
          <p:cNvPr id="993" name="Google Shape;993;p49"/>
          <p:cNvSpPr txBox="1"/>
          <p:nvPr/>
        </p:nvSpPr>
        <p:spPr>
          <a:xfrm>
            <a:off x="8339776" y="1015600"/>
            <a:ext cx="804300" cy="5310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Mohammad Rohban</a:t>
            </a:r>
            <a:endParaRPr sz="800" b="1">
              <a:latin typeface="Calibri"/>
              <a:ea typeface="Calibri"/>
              <a:cs typeface="Calibri"/>
              <a:sym typeface="Calibri"/>
            </a:endParaRPr>
          </a:p>
        </p:txBody>
      </p:sp>
      <p:sp>
        <p:nvSpPr>
          <p:cNvPr id="994" name="Google Shape;994;p49"/>
          <p:cNvSpPr txBox="1"/>
          <p:nvPr/>
        </p:nvSpPr>
        <p:spPr>
          <a:xfrm>
            <a:off x="8329458" y="1953208"/>
            <a:ext cx="804300" cy="5310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solidFill>
                  <a:srgbClr val="000000"/>
                </a:solidFill>
                <a:latin typeface="Calibri"/>
                <a:ea typeface="Calibri"/>
                <a:cs typeface="Calibri"/>
                <a:sym typeface="Calibri"/>
              </a:rPr>
              <a:t>Marzieh Haghighi</a:t>
            </a:r>
            <a:endParaRPr sz="800" b="1">
              <a:solidFill>
                <a:srgbClr val="000000"/>
              </a:solidFill>
              <a:latin typeface="Calibri"/>
              <a:ea typeface="Calibri"/>
              <a:cs typeface="Calibri"/>
              <a:sym typeface="Calibri"/>
            </a:endParaRPr>
          </a:p>
          <a:p>
            <a:pPr marL="25400" marR="38100" lvl="0" indent="0" algn="ctr" rtl="0">
              <a:spcBef>
                <a:spcPts val="0"/>
              </a:spcBef>
              <a:spcAft>
                <a:spcPts val="0"/>
              </a:spcAft>
              <a:buNone/>
            </a:pPr>
            <a:endParaRPr sz="800" b="1">
              <a:solidFill>
                <a:srgbClr val="000000"/>
              </a:solidFill>
              <a:latin typeface="Calibri"/>
              <a:ea typeface="Calibri"/>
              <a:cs typeface="Calibri"/>
              <a:sym typeface="Calibri"/>
            </a:endParaRPr>
          </a:p>
          <a:p>
            <a:pPr marL="25400" marR="38100" lvl="0" indent="0" algn="ctr" rtl="0">
              <a:spcBef>
                <a:spcPts val="0"/>
              </a:spcBef>
              <a:spcAft>
                <a:spcPts val="0"/>
              </a:spcAft>
              <a:buNone/>
            </a:pPr>
            <a:endParaRPr sz="800" b="1">
              <a:solidFill>
                <a:srgbClr val="000000"/>
              </a:solidFill>
              <a:latin typeface="Calibri"/>
              <a:ea typeface="Calibri"/>
              <a:cs typeface="Calibri"/>
              <a:sym typeface="Calibri"/>
            </a:endParaRPr>
          </a:p>
        </p:txBody>
      </p:sp>
      <p:pic>
        <p:nvPicPr>
          <p:cNvPr id="995" name="Google Shape;995;p49"/>
          <p:cNvPicPr preferRelativeResize="0"/>
          <p:nvPr/>
        </p:nvPicPr>
        <p:blipFill rotWithShape="1">
          <a:blip r:embed="rId6">
            <a:alphaModFix/>
          </a:blip>
          <a:srcRect l="4946" r="4946"/>
          <a:stretch/>
        </p:blipFill>
        <p:spPr>
          <a:xfrm>
            <a:off x="8501283" y="1326682"/>
            <a:ext cx="466800" cy="624300"/>
          </a:xfrm>
          <a:prstGeom prst="rect">
            <a:avLst/>
          </a:prstGeom>
          <a:noFill/>
          <a:ln>
            <a:noFill/>
          </a:ln>
        </p:spPr>
      </p:pic>
      <p:sp>
        <p:nvSpPr>
          <p:cNvPr id="996" name="Google Shape;996;p49"/>
          <p:cNvSpPr txBox="1"/>
          <p:nvPr/>
        </p:nvSpPr>
        <p:spPr>
          <a:xfrm>
            <a:off x="7618949" y="1045801"/>
            <a:ext cx="860700" cy="2604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Kyle Karhohs</a:t>
            </a:r>
            <a:endParaRPr sz="800" b="1">
              <a:latin typeface="Calibri"/>
              <a:ea typeface="Calibri"/>
              <a:cs typeface="Calibri"/>
              <a:sym typeface="Calibri"/>
            </a:endParaRPr>
          </a:p>
        </p:txBody>
      </p:sp>
      <p:pic>
        <p:nvPicPr>
          <p:cNvPr id="997" name="Google Shape;997;p49" descr="Kyle.jpg"/>
          <p:cNvPicPr preferRelativeResize="0"/>
          <p:nvPr/>
        </p:nvPicPr>
        <p:blipFill rotWithShape="1">
          <a:blip r:embed="rId7">
            <a:alphaModFix/>
          </a:blip>
          <a:srcRect t="1904" b="1914"/>
          <a:stretch/>
        </p:blipFill>
        <p:spPr>
          <a:xfrm>
            <a:off x="7787691" y="409507"/>
            <a:ext cx="466800" cy="624300"/>
          </a:xfrm>
          <a:prstGeom prst="rect">
            <a:avLst/>
          </a:prstGeom>
          <a:noFill/>
          <a:ln>
            <a:noFill/>
          </a:ln>
        </p:spPr>
      </p:pic>
      <p:sp>
        <p:nvSpPr>
          <p:cNvPr id="998" name="Google Shape;998;p49"/>
          <p:cNvSpPr/>
          <p:nvPr/>
        </p:nvSpPr>
        <p:spPr>
          <a:xfrm>
            <a:off x="7686175" y="4665219"/>
            <a:ext cx="758100" cy="3459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800" b="1">
                <a:latin typeface="Calibri"/>
                <a:ea typeface="Calibri"/>
                <a:cs typeface="Calibri"/>
                <a:sym typeface="Calibri"/>
              </a:rPr>
              <a:t>Bruce Cohen, </a:t>
            </a:r>
            <a:endParaRPr sz="800" b="1">
              <a:latin typeface="Calibri"/>
              <a:ea typeface="Calibri"/>
              <a:cs typeface="Calibri"/>
              <a:sym typeface="Calibri"/>
            </a:endParaRPr>
          </a:p>
          <a:p>
            <a:pPr marL="0" marR="0" lvl="0" indent="0" algn="ctr" rtl="0">
              <a:spcBef>
                <a:spcPts val="0"/>
              </a:spcBef>
              <a:spcAft>
                <a:spcPts val="0"/>
              </a:spcAft>
              <a:buNone/>
            </a:pPr>
            <a:r>
              <a:rPr lang="en" sz="800" b="1">
                <a:latin typeface="Calibri"/>
                <a:ea typeface="Calibri"/>
                <a:cs typeface="Calibri"/>
                <a:sym typeface="Calibri"/>
              </a:rPr>
              <a:t>McLean </a:t>
            </a:r>
            <a:br>
              <a:rPr lang="en" sz="800" b="1">
                <a:latin typeface="Calibri"/>
                <a:ea typeface="Calibri"/>
                <a:cs typeface="Calibri"/>
                <a:sym typeface="Calibri"/>
              </a:rPr>
            </a:br>
            <a:r>
              <a:rPr lang="en" sz="800" b="1">
                <a:latin typeface="Calibri"/>
                <a:ea typeface="Calibri"/>
                <a:cs typeface="Calibri"/>
                <a:sym typeface="Calibri"/>
              </a:rPr>
              <a:t>Hospital</a:t>
            </a:r>
            <a:endParaRPr sz="800" b="1">
              <a:latin typeface="Calibri"/>
              <a:ea typeface="Calibri"/>
              <a:cs typeface="Calibri"/>
              <a:sym typeface="Calibri"/>
            </a:endParaRPr>
          </a:p>
        </p:txBody>
      </p:sp>
      <p:pic>
        <p:nvPicPr>
          <p:cNvPr id="999" name="Google Shape;999;p49"/>
          <p:cNvPicPr preferRelativeResize="0"/>
          <p:nvPr/>
        </p:nvPicPr>
        <p:blipFill rotWithShape="1">
          <a:blip r:embed="rId8">
            <a:alphaModFix/>
          </a:blip>
          <a:srcRect l="18867" r="18238" b="37106"/>
          <a:stretch/>
        </p:blipFill>
        <p:spPr>
          <a:xfrm>
            <a:off x="7802820" y="3952950"/>
            <a:ext cx="524831" cy="656040"/>
          </a:xfrm>
          <a:prstGeom prst="rect">
            <a:avLst/>
          </a:prstGeom>
          <a:noFill/>
          <a:ln>
            <a:noFill/>
          </a:ln>
        </p:spPr>
      </p:pic>
      <p:sp>
        <p:nvSpPr>
          <p:cNvPr id="1000" name="Google Shape;1000;p49"/>
          <p:cNvSpPr txBox="1"/>
          <p:nvPr/>
        </p:nvSpPr>
        <p:spPr>
          <a:xfrm>
            <a:off x="8322615" y="4625356"/>
            <a:ext cx="865200" cy="571200"/>
          </a:xfrm>
          <a:prstGeom prst="rect">
            <a:avLst/>
          </a:prstGeom>
          <a:noFill/>
          <a:ln>
            <a:noFill/>
          </a:ln>
        </p:spPr>
        <p:txBody>
          <a:bodyPr spcFirstLastPara="1" wrap="square" lIns="60500" tIns="30250" rIns="60500" bIns="30250" anchor="t" anchorCtr="0">
            <a:noAutofit/>
          </a:bodyPr>
          <a:lstStyle/>
          <a:p>
            <a:pPr marL="25400" lvl="0" indent="0" algn="ctr" rtl="0">
              <a:lnSpc>
                <a:spcPct val="115000"/>
              </a:lnSpc>
              <a:spcBef>
                <a:spcPts val="0"/>
              </a:spcBef>
              <a:spcAft>
                <a:spcPts val="1600"/>
              </a:spcAft>
              <a:buNone/>
            </a:pPr>
            <a:r>
              <a:rPr lang="en" sz="800" b="1">
                <a:solidFill>
                  <a:srgbClr val="000000"/>
                </a:solidFill>
                <a:latin typeface="Calibri"/>
                <a:ea typeface="Calibri"/>
                <a:cs typeface="Calibri"/>
                <a:sym typeface="Calibri"/>
              </a:rPr>
              <a:t>Donna McPhie</a:t>
            </a:r>
            <a:endParaRPr sz="800" b="1">
              <a:solidFill>
                <a:srgbClr val="595959"/>
              </a:solidFill>
              <a:latin typeface="Calibri"/>
              <a:ea typeface="Calibri"/>
              <a:cs typeface="Calibri"/>
              <a:sym typeface="Calibri"/>
            </a:endParaRPr>
          </a:p>
        </p:txBody>
      </p:sp>
      <p:pic>
        <p:nvPicPr>
          <p:cNvPr id="1001" name="Google Shape;1001;p49"/>
          <p:cNvPicPr preferRelativeResize="0"/>
          <p:nvPr/>
        </p:nvPicPr>
        <p:blipFill>
          <a:blip r:embed="rId9">
            <a:alphaModFix/>
          </a:blip>
          <a:stretch>
            <a:fillRect/>
          </a:stretch>
        </p:blipFill>
        <p:spPr>
          <a:xfrm>
            <a:off x="8504085" y="3952938"/>
            <a:ext cx="502279" cy="672406"/>
          </a:xfrm>
          <a:prstGeom prst="rect">
            <a:avLst/>
          </a:prstGeom>
          <a:noFill/>
          <a:ln>
            <a:noFill/>
          </a:ln>
        </p:spPr>
      </p:pic>
      <p:grpSp>
        <p:nvGrpSpPr>
          <p:cNvPr id="1002" name="Google Shape;1002;p49"/>
          <p:cNvGrpSpPr/>
          <p:nvPr/>
        </p:nvGrpSpPr>
        <p:grpSpPr>
          <a:xfrm>
            <a:off x="9144075" y="1613072"/>
            <a:ext cx="2692500" cy="2071266"/>
            <a:chOff x="6000350" y="1233297"/>
            <a:chExt cx="2692500" cy="2071266"/>
          </a:xfrm>
        </p:grpSpPr>
        <p:sp>
          <p:nvSpPr>
            <p:cNvPr id="1003" name="Google Shape;1003;p49"/>
            <p:cNvSpPr txBox="1"/>
            <p:nvPr/>
          </p:nvSpPr>
          <p:spPr>
            <a:xfrm>
              <a:off x="6000350" y="2632263"/>
              <a:ext cx="2692500" cy="67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595959"/>
                  </a:solidFill>
                </a:rPr>
                <a:t>Psychosis: lower mitochondrial dispersion</a:t>
              </a:r>
              <a:endParaRPr sz="1000">
                <a:solidFill>
                  <a:srgbClr val="595959"/>
                </a:solidFill>
              </a:endParaRPr>
            </a:p>
            <a:p>
              <a:pPr marL="0" lvl="0" indent="0" algn="ctr" rtl="0">
                <a:lnSpc>
                  <a:spcPct val="115000"/>
                </a:lnSpc>
                <a:spcBef>
                  <a:spcPts val="0"/>
                </a:spcBef>
                <a:spcAft>
                  <a:spcPts val="0"/>
                </a:spcAft>
                <a:buNone/>
              </a:pPr>
              <a:r>
                <a:rPr lang="en" sz="1000">
                  <a:solidFill>
                    <a:srgbClr val="595959"/>
                  </a:solidFill>
                </a:rPr>
                <a:t>(mitochondria do not extend to the edge of the cell)</a:t>
              </a:r>
              <a:endParaRPr sz="1000">
                <a:solidFill>
                  <a:srgbClr val="595959"/>
                </a:solidFill>
              </a:endParaRPr>
            </a:p>
          </p:txBody>
        </p:sp>
        <p:pic>
          <p:nvPicPr>
            <p:cNvPr id="1004" name="Google Shape;1004;p49"/>
            <p:cNvPicPr preferRelativeResize="0"/>
            <p:nvPr/>
          </p:nvPicPr>
          <p:blipFill>
            <a:blip r:embed="rId10">
              <a:alphaModFix/>
            </a:blip>
            <a:stretch>
              <a:fillRect/>
            </a:stretch>
          </p:blipFill>
          <p:spPr>
            <a:xfrm>
              <a:off x="6493392" y="1233297"/>
              <a:ext cx="1706442" cy="1406487"/>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2"/>
                                        </p:tgtEl>
                                        <p:attrNameLst>
                                          <p:attrName>style.visibility</p:attrName>
                                        </p:attrNameLst>
                                      </p:cBhvr>
                                      <p:to>
                                        <p:strVal val="visible"/>
                                      </p:to>
                                    </p:set>
                                    <p:animEffect transition="in" filter="fade">
                                      <p:cBhvr>
                                        <p:cTn id="7" dur="1000"/>
                                        <p:tgtEl>
                                          <p:spTgt spid="10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8"/>
                                        </p:tgtEl>
                                        <p:attrNameLst>
                                          <p:attrName>style.visibility</p:attrName>
                                        </p:attrNameLst>
                                      </p:cBhvr>
                                      <p:to>
                                        <p:strVal val="visible"/>
                                      </p:to>
                                    </p:set>
                                    <p:animEffect transition="in" filter="fade">
                                      <p:cBhvr>
                                        <p:cTn id="12"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grpSp>
        <p:nvGrpSpPr>
          <p:cNvPr id="1010" name="Google Shape;1010;p50"/>
          <p:cNvGrpSpPr/>
          <p:nvPr/>
        </p:nvGrpSpPr>
        <p:grpSpPr>
          <a:xfrm>
            <a:off x="-7" y="184619"/>
            <a:ext cx="4473424" cy="4958356"/>
            <a:chOff x="108176" y="533249"/>
            <a:chExt cx="6760502" cy="7493360"/>
          </a:xfrm>
        </p:grpSpPr>
        <p:pic>
          <p:nvPicPr>
            <p:cNvPr id="1011" name="Google Shape;1011;p50" descr="sparkle-clip-art-elaine-sparkles-graphics-set-sparkle-clip-art-300_300.jpg"/>
            <p:cNvPicPr preferRelativeResize="0"/>
            <p:nvPr/>
          </p:nvPicPr>
          <p:blipFill rotWithShape="1">
            <a:blip r:embed="rId3">
              <a:alphaModFix/>
            </a:blip>
            <a:srcRect l="24511" r="27680" b="12903"/>
            <a:stretch/>
          </p:blipFill>
          <p:spPr>
            <a:xfrm rot="-5400000">
              <a:off x="4633000" y="5705031"/>
              <a:ext cx="1584616" cy="2886739"/>
            </a:xfrm>
            <a:prstGeom prst="rect">
              <a:avLst/>
            </a:prstGeom>
            <a:noFill/>
            <a:ln>
              <a:noFill/>
            </a:ln>
          </p:spPr>
        </p:pic>
        <p:sp>
          <p:nvSpPr>
            <p:cNvPr id="1012" name="Google Shape;1012;p50"/>
            <p:cNvSpPr/>
            <p:nvPr/>
          </p:nvSpPr>
          <p:spPr>
            <a:xfrm rot="3841939" flipH="1">
              <a:off x="217415" y="1050110"/>
              <a:ext cx="2137354" cy="1579418"/>
            </a:xfrm>
            <a:prstGeom prst="wave">
              <a:avLst>
                <a:gd name="adj1" fmla="val 12500"/>
                <a:gd name="adj2" fmla="val -10000"/>
              </a:avLst>
            </a:prstGeom>
            <a:solidFill>
              <a:srgbClr val="42A3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013" name="Google Shape;1013;p50"/>
            <p:cNvSpPr/>
            <p:nvPr/>
          </p:nvSpPr>
          <p:spPr>
            <a:xfrm rot="3841939" flipH="1">
              <a:off x="964976" y="2569964"/>
              <a:ext cx="2137354" cy="1579418"/>
            </a:xfrm>
            <a:prstGeom prst="wave">
              <a:avLst>
                <a:gd name="adj1" fmla="val 12500"/>
                <a:gd name="adj2" fmla="val -10000"/>
              </a:avLst>
            </a:prstGeom>
            <a:solidFill>
              <a:srgbClr val="024B90"/>
            </a:solidFill>
            <a:ln>
              <a:noFill/>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014" name="Google Shape;1014;p50"/>
            <p:cNvSpPr/>
            <p:nvPr/>
          </p:nvSpPr>
          <p:spPr>
            <a:xfrm rot="3841939" flipH="1">
              <a:off x="1716565" y="4100388"/>
              <a:ext cx="2137354" cy="1579418"/>
            </a:xfrm>
            <a:prstGeom prst="wave">
              <a:avLst>
                <a:gd name="adj1" fmla="val 12500"/>
                <a:gd name="adj2" fmla="val -10000"/>
              </a:avLst>
            </a:prstGeom>
            <a:solidFill>
              <a:srgbClr val="81C1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015" name="Google Shape;1015;p50"/>
            <p:cNvSpPr/>
            <p:nvPr/>
          </p:nvSpPr>
          <p:spPr>
            <a:xfrm rot="3841939" flipH="1">
              <a:off x="2465705" y="5645384"/>
              <a:ext cx="2137354" cy="1579418"/>
            </a:xfrm>
            <a:prstGeom prst="wave">
              <a:avLst>
                <a:gd name="adj1" fmla="val 12500"/>
                <a:gd name="adj2" fmla="val -10000"/>
              </a:avLst>
            </a:prstGeom>
            <a:solidFill>
              <a:srgbClr val="BFE0FF"/>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016" name="Google Shape;1016;p50"/>
            <p:cNvSpPr txBox="1"/>
            <p:nvPr/>
          </p:nvSpPr>
          <p:spPr>
            <a:xfrm>
              <a:off x="4228447" y="5616264"/>
              <a:ext cx="1841500" cy="656592"/>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Preclinical studies</a:t>
              </a:r>
              <a:endParaRPr sz="900"/>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Clinical trials</a:t>
              </a:r>
              <a:endParaRPr sz="1200" b="0" i="0" u="none" strike="noStrike" cap="none">
                <a:solidFill>
                  <a:srgbClr val="000000"/>
                </a:solidFill>
                <a:latin typeface="Calibri"/>
                <a:ea typeface="Calibri"/>
                <a:cs typeface="Calibri"/>
                <a:sym typeface="Calibri"/>
              </a:endParaRPr>
            </a:p>
          </p:txBody>
        </p:sp>
        <p:sp>
          <p:nvSpPr>
            <p:cNvPr id="1017" name="Google Shape;1017;p50"/>
            <p:cNvSpPr txBox="1"/>
            <p:nvPr/>
          </p:nvSpPr>
          <p:spPr>
            <a:xfrm>
              <a:off x="2862655" y="2618161"/>
              <a:ext cx="2425244"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Small molecule library</a:t>
              </a:r>
              <a:endParaRPr sz="1200" b="0" i="0" u="none" strike="noStrike" cap="none">
                <a:solidFill>
                  <a:srgbClr val="000000"/>
                </a:solidFill>
                <a:latin typeface="Calibri"/>
                <a:ea typeface="Calibri"/>
                <a:cs typeface="Calibri"/>
                <a:sym typeface="Calibri"/>
              </a:endParaRPr>
            </a:p>
          </p:txBody>
        </p:sp>
        <p:sp>
          <p:nvSpPr>
            <p:cNvPr id="1018" name="Google Shape;1018;p50"/>
            <p:cNvSpPr txBox="1"/>
            <p:nvPr/>
          </p:nvSpPr>
          <p:spPr>
            <a:xfrm>
              <a:off x="2157450" y="1096173"/>
              <a:ext cx="890542"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Assay</a:t>
              </a:r>
              <a:endParaRPr sz="1200" b="0" i="0" u="none" strike="noStrike" cap="none">
                <a:solidFill>
                  <a:srgbClr val="000000"/>
                </a:solidFill>
                <a:latin typeface="Calibri"/>
                <a:ea typeface="Calibri"/>
                <a:cs typeface="Calibri"/>
                <a:sym typeface="Calibri"/>
              </a:endParaRPr>
            </a:p>
          </p:txBody>
        </p:sp>
        <p:sp>
          <p:nvSpPr>
            <p:cNvPr id="1019" name="Google Shape;1019;p50"/>
            <p:cNvSpPr txBox="1"/>
            <p:nvPr/>
          </p:nvSpPr>
          <p:spPr>
            <a:xfrm>
              <a:off x="3658672" y="4191635"/>
              <a:ext cx="1841500"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Hits </a:t>
              </a:r>
              <a:r>
                <a:rPr lang="en" sz="1200">
                  <a:latin typeface="Noto Sans Symbols"/>
                  <a:ea typeface="Noto Sans Symbols"/>
                  <a:cs typeface="Noto Sans Symbols"/>
                  <a:sym typeface="Noto Sans Symbols"/>
                </a:rPr>
                <a:t>   </a:t>
              </a:r>
              <a:r>
                <a:rPr lang="en" sz="1200" b="0" i="0" u="none" strike="noStrike" cap="none">
                  <a:solidFill>
                    <a:srgbClr val="000000"/>
                  </a:solidFill>
                  <a:latin typeface="Calibri"/>
                  <a:ea typeface="Calibri"/>
                  <a:cs typeface="Calibri"/>
                  <a:sym typeface="Calibri"/>
                </a:rPr>
                <a:t> leads</a:t>
              </a:r>
              <a:endParaRPr sz="1200" b="0" i="0" u="none" strike="noStrike" cap="none">
                <a:solidFill>
                  <a:srgbClr val="000000"/>
                </a:solidFill>
                <a:latin typeface="Calibri"/>
                <a:ea typeface="Calibri"/>
                <a:cs typeface="Calibri"/>
                <a:sym typeface="Calibri"/>
              </a:endParaRPr>
            </a:p>
          </p:txBody>
        </p:sp>
        <p:pic>
          <p:nvPicPr>
            <p:cNvPr id="1020" name="Google Shape;1020;p50" descr="800px-Dillapiol.png"/>
            <p:cNvPicPr preferRelativeResize="0"/>
            <p:nvPr/>
          </p:nvPicPr>
          <p:blipFill rotWithShape="1">
            <a:blip r:embed="rId4">
              <a:alphaModFix/>
            </a:blip>
            <a:srcRect/>
            <a:stretch/>
          </p:blipFill>
          <p:spPr>
            <a:xfrm>
              <a:off x="1640868" y="2483671"/>
              <a:ext cx="457200" cy="706581"/>
            </a:xfrm>
            <a:prstGeom prst="rect">
              <a:avLst/>
            </a:prstGeom>
            <a:noFill/>
            <a:ln>
              <a:noFill/>
            </a:ln>
          </p:spPr>
        </p:pic>
        <p:pic>
          <p:nvPicPr>
            <p:cNvPr id="1021" name="Google Shape;1021;p50" descr="1280px-Caffeine.svg.png"/>
            <p:cNvPicPr preferRelativeResize="0"/>
            <p:nvPr/>
          </p:nvPicPr>
          <p:blipFill rotWithShape="1">
            <a:blip r:embed="rId5">
              <a:alphaModFix/>
            </a:blip>
            <a:srcRect/>
            <a:stretch/>
          </p:blipFill>
          <p:spPr>
            <a:xfrm>
              <a:off x="2318866" y="4381432"/>
              <a:ext cx="1046634" cy="845830"/>
            </a:xfrm>
            <a:prstGeom prst="rect">
              <a:avLst/>
            </a:prstGeom>
            <a:noFill/>
            <a:ln>
              <a:noFill/>
            </a:ln>
          </p:spPr>
        </p:pic>
        <p:pic>
          <p:nvPicPr>
            <p:cNvPr id="1022" name="Google Shape;1022;p50" descr="275px-Xylitol-2D-structure.svg.png"/>
            <p:cNvPicPr preferRelativeResize="0"/>
            <p:nvPr/>
          </p:nvPicPr>
          <p:blipFill rotWithShape="1">
            <a:blip r:embed="rId6">
              <a:alphaModFix/>
            </a:blip>
            <a:srcRect/>
            <a:stretch/>
          </p:blipFill>
          <p:spPr>
            <a:xfrm>
              <a:off x="1797427" y="3643959"/>
              <a:ext cx="831214" cy="389274"/>
            </a:xfrm>
            <a:prstGeom prst="rect">
              <a:avLst/>
            </a:prstGeom>
            <a:noFill/>
            <a:ln>
              <a:noFill/>
            </a:ln>
          </p:spPr>
        </p:pic>
        <p:pic>
          <p:nvPicPr>
            <p:cNvPr id="1023" name="Google Shape;1023;p50" descr="420px-Leukotriene_E4.svg.png"/>
            <p:cNvPicPr preferRelativeResize="0"/>
            <p:nvPr/>
          </p:nvPicPr>
          <p:blipFill rotWithShape="1">
            <a:blip r:embed="rId7">
              <a:alphaModFix/>
            </a:blip>
            <a:srcRect/>
            <a:stretch/>
          </p:blipFill>
          <p:spPr>
            <a:xfrm>
              <a:off x="1332261" y="2997753"/>
              <a:ext cx="543364" cy="326567"/>
            </a:xfrm>
            <a:prstGeom prst="rect">
              <a:avLst/>
            </a:prstGeom>
            <a:noFill/>
            <a:ln>
              <a:noFill/>
            </a:ln>
          </p:spPr>
        </p:pic>
        <p:pic>
          <p:nvPicPr>
            <p:cNvPr id="1024" name="Google Shape;1024;p50" descr="Coriandrin.png"/>
            <p:cNvPicPr preferRelativeResize="0"/>
            <p:nvPr/>
          </p:nvPicPr>
          <p:blipFill rotWithShape="1">
            <a:blip r:embed="rId8">
              <a:alphaModFix/>
            </a:blip>
            <a:srcRect/>
            <a:stretch/>
          </p:blipFill>
          <p:spPr>
            <a:xfrm rot="846372">
              <a:off x="1995959" y="3026561"/>
              <a:ext cx="760730" cy="431924"/>
            </a:xfrm>
            <a:prstGeom prst="rect">
              <a:avLst/>
            </a:prstGeom>
            <a:noFill/>
            <a:ln>
              <a:noFill/>
            </a:ln>
          </p:spPr>
        </p:pic>
        <p:pic>
          <p:nvPicPr>
            <p:cNvPr id="1025" name="Google Shape;1025;p50" descr="VBM1.jpg"/>
            <p:cNvPicPr preferRelativeResize="0"/>
            <p:nvPr/>
          </p:nvPicPr>
          <p:blipFill rotWithShape="1">
            <a:blip r:embed="rId9">
              <a:alphaModFix/>
            </a:blip>
            <a:srcRect/>
            <a:stretch/>
          </p:blipFill>
          <p:spPr>
            <a:xfrm>
              <a:off x="3010634" y="5944558"/>
              <a:ext cx="971303" cy="918517"/>
            </a:xfrm>
            <a:prstGeom prst="rect">
              <a:avLst/>
            </a:prstGeom>
            <a:noFill/>
            <a:ln>
              <a:noFill/>
            </a:ln>
          </p:spPr>
        </p:pic>
        <p:pic>
          <p:nvPicPr>
            <p:cNvPr id="1026" name="Google Shape;1026;p50" descr="Diiodotyrosine.png"/>
            <p:cNvPicPr preferRelativeResize="0"/>
            <p:nvPr/>
          </p:nvPicPr>
          <p:blipFill rotWithShape="1">
            <a:blip r:embed="rId10">
              <a:alphaModFix/>
            </a:blip>
            <a:srcRect/>
            <a:stretch/>
          </p:blipFill>
          <p:spPr>
            <a:xfrm>
              <a:off x="1465354" y="3271987"/>
              <a:ext cx="747680" cy="484017"/>
            </a:xfrm>
            <a:prstGeom prst="rect">
              <a:avLst/>
            </a:prstGeom>
            <a:noFill/>
            <a:ln>
              <a:noFill/>
            </a:ln>
          </p:spPr>
        </p:pic>
        <p:grpSp>
          <p:nvGrpSpPr>
            <p:cNvPr id="1027" name="Google Shape;1027;p50"/>
            <p:cNvGrpSpPr/>
            <p:nvPr/>
          </p:nvGrpSpPr>
          <p:grpSpPr>
            <a:xfrm>
              <a:off x="777609" y="1285970"/>
              <a:ext cx="1256531" cy="1231235"/>
              <a:chOff x="0" y="0"/>
              <a:chExt cx="1991864" cy="1838643"/>
            </a:xfrm>
          </p:grpSpPr>
          <p:pic>
            <p:nvPicPr>
              <p:cNvPr id="1028" name="Google Shape;1028;p50"/>
              <p:cNvPicPr preferRelativeResize="0"/>
              <p:nvPr/>
            </p:nvPicPr>
            <p:blipFill rotWithShape="1">
              <a:blip r:embed="rId11">
                <a:alphaModFix/>
              </a:blip>
              <a:srcRect l="42264" r="28364" b="4465"/>
              <a:stretch/>
            </p:blipFill>
            <p:spPr>
              <a:xfrm>
                <a:off x="0" y="158905"/>
                <a:ext cx="756704" cy="658273"/>
              </a:xfrm>
              <a:prstGeom prst="rect">
                <a:avLst/>
              </a:prstGeom>
              <a:noFill/>
              <a:ln>
                <a:noFill/>
              </a:ln>
            </p:spPr>
          </p:pic>
          <p:pic>
            <p:nvPicPr>
              <p:cNvPr id="1029" name="Google Shape;1029;p50"/>
              <p:cNvPicPr preferRelativeResize="0"/>
              <p:nvPr/>
            </p:nvPicPr>
            <p:blipFill rotWithShape="1">
              <a:blip r:embed="rId11">
                <a:alphaModFix/>
              </a:blip>
              <a:srcRect l="42264" r="28364" b="4464"/>
              <a:stretch/>
            </p:blipFill>
            <p:spPr>
              <a:xfrm rot="5250626">
                <a:off x="1135121" y="243908"/>
                <a:ext cx="574580" cy="499839"/>
              </a:xfrm>
              <a:prstGeom prst="rect">
                <a:avLst/>
              </a:prstGeom>
              <a:noFill/>
              <a:ln>
                <a:noFill/>
              </a:ln>
            </p:spPr>
          </p:pic>
          <p:pic>
            <p:nvPicPr>
              <p:cNvPr id="1030" name="Google Shape;1030;p50"/>
              <p:cNvPicPr preferRelativeResize="0"/>
              <p:nvPr/>
            </p:nvPicPr>
            <p:blipFill rotWithShape="1">
              <a:blip r:embed="rId11">
                <a:alphaModFix/>
              </a:blip>
              <a:srcRect l="42265" r="28364" b="4465"/>
              <a:stretch/>
            </p:blipFill>
            <p:spPr>
              <a:xfrm rot="3542175">
                <a:off x="911405" y="971606"/>
                <a:ext cx="756701" cy="658263"/>
              </a:xfrm>
              <a:prstGeom prst="rect">
                <a:avLst/>
              </a:prstGeom>
              <a:noFill/>
              <a:ln>
                <a:noFill/>
              </a:ln>
            </p:spPr>
          </p:pic>
          <p:pic>
            <p:nvPicPr>
              <p:cNvPr id="1031" name="Google Shape;1031;p50"/>
              <p:cNvPicPr preferRelativeResize="0"/>
              <p:nvPr/>
            </p:nvPicPr>
            <p:blipFill rotWithShape="1">
              <a:blip r:embed="rId11">
                <a:alphaModFix/>
              </a:blip>
              <a:srcRect l="22076" t="30676" r="55621" b="2611"/>
              <a:stretch/>
            </p:blipFill>
            <p:spPr>
              <a:xfrm>
                <a:off x="663952" y="1378980"/>
                <a:ext cx="574580" cy="459663"/>
              </a:xfrm>
              <a:prstGeom prst="rect">
                <a:avLst/>
              </a:prstGeom>
              <a:noFill/>
              <a:ln>
                <a:noFill/>
              </a:ln>
            </p:spPr>
          </p:pic>
          <p:pic>
            <p:nvPicPr>
              <p:cNvPr id="1032" name="Google Shape;1032;p50"/>
              <p:cNvPicPr preferRelativeResize="0"/>
              <p:nvPr/>
            </p:nvPicPr>
            <p:blipFill rotWithShape="1">
              <a:blip r:embed="rId11">
                <a:alphaModFix/>
              </a:blip>
              <a:srcRect l="22076" t="30677" r="55621" b="2611"/>
              <a:stretch/>
            </p:blipFill>
            <p:spPr>
              <a:xfrm>
                <a:off x="663952" y="0"/>
                <a:ext cx="574580" cy="459663"/>
              </a:xfrm>
              <a:prstGeom prst="rect">
                <a:avLst/>
              </a:prstGeom>
              <a:noFill/>
              <a:ln>
                <a:noFill/>
              </a:ln>
            </p:spPr>
          </p:pic>
          <p:pic>
            <p:nvPicPr>
              <p:cNvPr id="1033" name="Google Shape;1033;p50"/>
              <p:cNvPicPr preferRelativeResize="0"/>
              <p:nvPr/>
            </p:nvPicPr>
            <p:blipFill rotWithShape="1">
              <a:blip r:embed="rId11">
                <a:alphaModFix/>
              </a:blip>
              <a:srcRect l="22076" t="30677" r="55621" b="2611"/>
              <a:stretch/>
            </p:blipFill>
            <p:spPr>
              <a:xfrm>
                <a:off x="1417284" y="485197"/>
                <a:ext cx="574580" cy="459663"/>
              </a:xfrm>
              <a:prstGeom prst="rect">
                <a:avLst/>
              </a:prstGeom>
              <a:noFill/>
              <a:ln>
                <a:noFill/>
              </a:ln>
            </p:spPr>
          </p:pic>
          <p:pic>
            <p:nvPicPr>
              <p:cNvPr id="1034" name="Google Shape;1034;p50"/>
              <p:cNvPicPr preferRelativeResize="0"/>
              <p:nvPr/>
            </p:nvPicPr>
            <p:blipFill rotWithShape="1">
              <a:blip r:embed="rId11">
                <a:alphaModFix/>
              </a:blip>
              <a:srcRect l="42264" r="28363" b="4462"/>
              <a:stretch/>
            </p:blipFill>
            <p:spPr>
              <a:xfrm rot="10199521">
                <a:off x="299865" y="654239"/>
                <a:ext cx="574576" cy="499837"/>
              </a:xfrm>
              <a:prstGeom prst="rect">
                <a:avLst/>
              </a:prstGeom>
              <a:noFill/>
              <a:ln>
                <a:noFill/>
              </a:ln>
            </p:spPr>
          </p:pic>
          <p:pic>
            <p:nvPicPr>
              <p:cNvPr id="1035" name="Google Shape;1035;p50"/>
              <p:cNvPicPr preferRelativeResize="0"/>
              <p:nvPr/>
            </p:nvPicPr>
            <p:blipFill rotWithShape="1">
              <a:blip r:embed="rId11">
                <a:alphaModFix/>
              </a:blip>
              <a:srcRect l="22076" t="30677" r="55621" b="2611"/>
              <a:stretch/>
            </p:blipFill>
            <p:spPr>
              <a:xfrm>
                <a:off x="178756" y="1121060"/>
                <a:ext cx="817181" cy="653744"/>
              </a:xfrm>
              <a:prstGeom prst="rect">
                <a:avLst/>
              </a:prstGeom>
              <a:noFill/>
              <a:ln>
                <a:noFill/>
              </a:ln>
            </p:spPr>
          </p:pic>
        </p:grpSp>
        <p:sp>
          <p:nvSpPr>
            <p:cNvPr id="1036" name="Google Shape;1036;p50"/>
            <p:cNvSpPr/>
            <p:nvPr/>
          </p:nvSpPr>
          <p:spPr>
            <a:xfrm>
              <a:off x="4918065" y="7016758"/>
              <a:ext cx="1841500" cy="1009851"/>
            </a:xfrm>
            <a:prstGeom prst="ellipse">
              <a:avLst/>
            </a:prstGeom>
            <a:solidFill>
              <a:schemeClr val="lt1">
                <a:alpha val="87843"/>
              </a:schemeClr>
            </a:solid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endParaRPr sz="2600" b="0" i="0" u="none" strike="noStrike" cap="none">
                <a:solidFill>
                  <a:srgbClr val="FFFFFF"/>
                </a:solidFill>
                <a:latin typeface="Calibri"/>
                <a:ea typeface="Calibri"/>
                <a:cs typeface="Calibri"/>
                <a:sym typeface="Calibri"/>
              </a:endParaRPr>
            </a:p>
          </p:txBody>
        </p:sp>
        <p:pic>
          <p:nvPicPr>
            <p:cNvPr id="1037" name="Google Shape;1037;p50" descr="92px-Pill_Bottle.svg.png"/>
            <p:cNvPicPr preferRelativeResize="0"/>
            <p:nvPr/>
          </p:nvPicPr>
          <p:blipFill rotWithShape="1">
            <a:blip r:embed="rId12">
              <a:alphaModFix/>
            </a:blip>
            <a:srcRect/>
            <a:stretch/>
          </p:blipFill>
          <p:spPr>
            <a:xfrm>
              <a:off x="4579422" y="6945162"/>
              <a:ext cx="442321" cy="827239"/>
            </a:xfrm>
            <a:prstGeom prst="rect">
              <a:avLst/>
            </a:prstGeom>
            <a:noFill/>
            <a:ln>
              <a:noFill/>
            </a:ln>
          </p:spPr>
        </p:pic>
        <p:sp>
          <p:nvSpPr>
            <p:cNvPr id="1038" name="Google Shape;1038;p50"/>
            <p:cNvSpPr txBox="1"/>
            <p:nvPr/>
          </p:nvSpPr>
          <p:spPr>
            <a:xfrm>
              <a:off x="4918065" y="7148401"/>
              <a:ext cx="1841500" cy="379593"/>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Effective drug</a:t>
              </a:r>
              <a:endParaRPr sz="1200" b="0" i="0" u="none" strike="noStrike" cap="none">
                <a:solidFill>
                  <a:srgbClr val="000000"/>
                </a:solidFill>
                <a:latin typeface="Calibri"/>
                <a:ea typeface="Calibri"/>
                <a:cs typeface="Calibri"/>
                <a:sym typeface="Calibri"/>
              </a:endParaRPr>
            </a:p>
          </p:txBody>
        </p:sp>
      </p:grpSp>
      <p:sp>
        <p:nvSpPr>
          <p:cNvPr id="1039" name="Google Shape;1039;p50"/>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Transforming drug discovery via Cell Painting</a:t>
            </a:r>
            <a:endParaRPr/>
          </a:p>
        </p:txBody>
      </p:sp>
      <p:grpSp>
        <p:nvGrpSpPr>
          <p:cNvPr id="1040" name="Google Shape;1040;p50"/>
          <p:cNvGrpSpPr/>
          <p:nvPr/>
        </p:nvGrpSpPr>
        <p:grpSpPr>
          <a:xfrm>
            <a:off x="9228073" y="1853404"/>
            <a:ext cx="8981654" cy="3158616"/>
            <a:chOff x="4163111" y="2499537"/>
            <a:chExt cx="12339132" cy="4407781"/>
          </a:xfrm>
        </p:grpSpPr>
        <p:sp>
          <p:nvSpPr>
            <p:cNvPr id="1041" name="Google Shape;1041;p50"/>
            <p:cNvSpPr/>
            <p:nvPr/>
          </p:nvSpPr>
          <p:spPr>
            <a:xfrm>
              <a:off x="4163111" y="4579629"/>
              <a:ext cx="5408073" cy="734296"/>
            </a:xfrm>
            <a:prstGeom prst="rect">
              <a:avLst/>
            </a:prstGeom>
            <a:solidFill>
              <a:schemeClr val="lt1"/>
            </a:solidFill>
            <a:ln w="12700" cap="flat" cmpd="sng">
              <a:solidFill>
                <a:srgbClr val="BFE0FF"/>
              </a:solidFill>
              <a:prstDash val="solid"/>
              <a:miter lim="400000"/>
              <a:headEnd type="none" w="sm" len="sm"/>
              <a:tailEnd type="none" w="sm" len="sm"/>
            </a:ln>
            <a:effectLst>
              <a:outerShdw blurRad="38100" dist="25400" dir="12000000" rotWithShape="0">
                <a:srgbClr val="024B9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grpSp>
          <p:nvGrpSpPr>
            <p:cNvPr id="1042" name="Google Shape;1042;p50"/>
            <p:cNvGrpSpPr/>
            <p:nvPr/>
          </p:nvGrpSpPr>
          <p:grpSpPr>
            <a:xfrm>
              <a:off x="4834642" y="2499537"/>
              <a:ext cx="11667601" cy="4407781"/>
              <a:chOff x="2912328" y="1371911"/>
              <a:chExt cx="11190834" cy="4227669"/>
            </a:xfrm>
          </p:grpSpPr>
          <p:pic>
            <p:nvPicPr>
              <p:cNvPr id="1043" name="Google Shape;1043;p50" descr="P_prf_collapsed_pruned_corrmat_braf.pdf"/>
              <p:cNvPicPr preferRelativeResize="0"/>
              <p:nvPr/>
            </p:nvPicPr>
            <p:blipFill rotWithShape="1">
              <a:blip r:embed="rId13">
                <a:alphaModFix/>
              </a:blip>
              <a:srcRect l="14971" t="31766" r="64529" b="38201"/>
              <a:stretch/>
            </p:blipFill>
            <p:spPr>
              <a:xfrm>
                <a:off x="2912328" y="2763663"/>
                <a:ext cx="2690161" cy="2835917"/>
              </a:xfrm>
              <a:prstGeom prst="rect">
                <a:avLst/>
              </a:prstGeom>
              <a:noFill/>
              <a:ln>
                <a:noFill/>
              </a:ln>
            </p:spPr>
          </p:pic>
          <p:pic>
            <p:nvPicPr>
              <p:cNvPr id="1044" name="Google Shape;1044;p50" descr="P_prf_collapsed_pruned_corrmat_braf.pdf"/>
              <p:cNvPicPr preferRelativeResize="0"/>
              <p:nvPr/>
            </p:nvPicPr>
            <p:blipFill rotWithShape="1">
              <a:blip r:embed="rId14">
                <a:alphaModFix/>
              </a:blip>
              <a:srcRect l="36772" t="17883" r="52326" b="38201"/>
              <a:stretch/>
            </p:blipFill>
            <p:spPr>
              <a:xfrm>
                <a:off x="5602490" y="1452576"/>
                <a:ext cx="1430717" cy="4147004"/>
              </a:xfrm>
              <a:prstGeom prst="rect">
                <a:avLst/>
              </a:prstGeom>
              <a:noFill/>
              <a:ln>
                <a:noFill/>
              </a:ln>
            </p:spPr>
          </p:pic>
          <p:sp>
            <p:nvSpPr>
              <p:cNvPr id="1045" name="Google Shape;1045;p50"/>
              <p:cNvSpPr/>
              <p:nvPr/>
            </p:nvSpPr>
            <p:spPr>
              <a:xfrm>
                <a:off x="5883166" y="2623828"/>
                <a:ext cx="1029105" cy="704291"/>
              </a:xfrm>
              <a:prstGeom prst="rect">
                <a:avLst/>
              </a:prstGeom>
              <a:noFill/>
              <a:ln w="28575" cap="flat" cmpd="sng">
                <a:solidFill>
                  <a:srgbClr val="FFFF0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grpSp>
            <p:nvGrpSpPr>
              <p:cNvPr id="1046" name="Google Shape;1046;p50"/>
              <p:cNvGrpSpPr/>
              <p:nvPr/>
            </p:nvGrpSpPr>
            <p:grpSpPr>
              <a:xfrm>
                <a:off x="10087109" y="1371911"/>
                <a:ext cx="4016053" cy="3796028"/>
                <a:chOff x="5551557" y="1209889"/>
                <a:chExt cx="4016053" cy="3796028"/>
              </a:xfrm>
            </p:grpSpPr>
            <p:pic>
              <p:nvPicPr>
                <p:cNvPr id="1047" name="Google Shape;1047;p50" descr="l1000_corrmat_braf_empty.pdf"/>
                <p:cNvPicPr preferRelativeResize="0"/>
                <p:nvPr/>
              </p:nvPicPr>
              <p:blipFill rotWithShape="1">
                <a:blip r:embed="rId15">
                  <a:alphaModFix/>
                </a:blip>
                <a:srcRect t="7759" r="16356" b="17887"/>
                <a:stretch/>
              </p:blipFill>
              <p:spPr>
                <a:xfrm>
                  <a:off x="5551557" y="2214082"/>
                  <a:ext cx="3639283" cy="2673895"/>
                </a:xfrm>
                <a:prstGeom prst="rect">
                  <a:avLst/>
                </a:prstGeom>
                <a:noFill/>
                <a:ln>
                  <a:noFill/>
                </a:ln>
              </p:spPr>
            </p:pic>
            <p:sp>
              <p:nvSpPr>
                <p:cNvPr id="1048" name="Google Shape;1048;p50"/>
                <p:cNvSpPr txBox="1"/>
                <p:nvPr/>
              </p:nvSpPr>
              <p:spPr>
                <a:xfrm>
                  <a:off x="6382849" y="1209889"/>
                  <a:ext cx="1129365" cy="608872"/>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2500" b="0" i="0" u="none" strike="noStrike" cap="none">
                      <a:solidFill>
                        <a:srgbClr val="000000"/>
                      </a:solidFill>
                      <a:latin typeface="Calibri"/>
                      <a:ea typeface="Calibri"/>
                      <a:cs typeface="Calibri"/>
                      <a:sym typeface="Calibri"/>
                    </a:rPr>
                    <a:t>L1000</a:t>
                  </a:r>
                  <a:endParaRPr sz="900"/>
                </a:p>
              </p:txBody>
            </p:sp>
            <p:sp>
              <p:nvSpPr>
                <p:cNvPr id="1049" name="Google Shape;1049;p50"/>
                <p:cNvSpPr/>
                <p:nvPr/>
              </p:nvSpPr>
              <p:spPr>
                <a:xfrm>
                  <a:off x="8538507" y="4301626"/>
                  <a:ext cx="1029103" cy="704291"/>
                </a:xfrm>
                <a:prstGeom prst="rect">
                  <a:avLst/>
                </a:prstGeom>
                <a:noFill/>
                <a:ln w="28575" cap="flat" cmpd="sng">
                  <a:solidFill>
                    <a:srgbClr val="FFFF0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grpSp>
        </p:grpSp>
      </p:grpSp>
      <p:cxnSp>
        <p:nvCxnSpPr>
          <p:cNvPr id="1050" name="Google Shape;1050;p50"/>
          <p:cNvCxnSpPr/>
          <p:nvPr/>
        </p:nvCxnSpPr>
        <p:spPr>
          <a:xfrm>
            <a:off x="2650235" y="2740467"/>
            <a:ext cx="122700" cy="0"/>
          </a:xfrm>
          <a:prstGeom prst="straightConnector1">
            <a:avLst/>
          </a:prstGeom>
          <a:noFill/>
          <a:ln w="19050" cap="flat" cmpd="sng">
            <a:solidFill>
              <a:srgbClr val="000000"/>
            </a:solidFill>
            <a:prstDash val="solid"/>
            <a:round/>
            <a:headEnd type="none" w="med" len="med"/>
            <a:tailEnd type="triangle" w="med" len="med"/>
          </a:ln>
        </p:spPr>
      </p:cxnSp>
      <p:sp>
        <p:nvSpPr>
          <p:cNvPr id="1051" name="Google Shape;1051;p50"/>
          <p:cNvSpPr/>
          <p:nvPr/>
        </p:nvSpPr>
        <p:spPr>
          <a:xfrm>
            <a:off x="2139799" y="461109"/>
            <a:ext cx="2698500" cy="8883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SzPts val="800"/>
              <a:buNone/>
            </a:pPr>
            <a:r>
              <a:rPr lang="en" sz="1600">
                <a:solidFill>
                  <a:srgbClr val="024B90"/>
                </a:solidFill>
                <a:latin typeface="Nunito Light"/>
                <a:ea typeface="Nunito Light"/>
                <a:cs typeface="Nunito Light"/>
                <a:sym typeface="Nunito Light"/>
              </a:rPr>
              <a:t>Can we identify gene/allele functions by grouping similar genes and alleles?</a:t>
            </a:r>
            <a:endParaRPr sz="1600">
              <a:solidFill>
                <a:srgbClr val="024B90"/>
              </a:solidFill>
              <a:latin typeface="Nunito Light"/>
              <a:ea typeface="Nunito Light"/>
              <a:cs typeface="Nunito Light"/>
              <a:sym typeface="Nunito Light"/>
            </a:endParaRPr>
          </a:p>
        </p:txBody>
      </p:sp>
      <p:sp>
        <p:nvSpPr>
          <p:cNvPr id="1052" name="Google Shape;1052;p50"/>
          <p:cNvSpPr/>
          <p:nvPr/>
        </p:nvSpPr>
        <p:spPr>
          <a:xfrm>
            <a:off x="1858781" y="407184"/>
            <a:ext cx="229800" cy="861300"/>
          </a:xfrm>
          <a:prstGeom prst="rightBrace">
            <a:avLst>
              <a:gd name="adj1" fmla="val 8333"/>
              <a:gd name="adj2" fmla="val 50000"/>
            </a:avLst>
          </a:prstGeom>
          <a:noFill/>
          <a:ln w="9525" cap="flat" cmpd="sng">
            <a:solidFill>
              <a:schemeClr val="dk2"/>
            </a:solidFill>
            <a:prstDash val="solid"/>
            <a:round/>
            <a:headEnd type="none" w="sm" len="sm"/>
            <a:tailEnd type="none" w="sm" len="sm"/>
          </a:ln>
          <a:effectLst>
            <a:outerShdw blurRad="50800" dist="38100" dir="2700000" algn="tl" rotWithShape="0">
              <a:srgbClr val="7F7F7F">
                <a:alpha val="42750"/>
              </a:srgbClr>
            </a:outerShdw>
          </a:effectLst>
        </p:spPr>
        <p:txBody>
          <a:bodyPr spcFirstLastPara="1" wrap="square" lIns="60500" tIns="60500" rIns="60500" bIns="60500" anchor="t" anchorCtr="0">
            <a:noAutofit/>
          </a:bodyPr>
          <a:lstStyle/>
          <a:p>
            <a:pPr marL="0" lvl="0" indent="0" algn="l" rtl="0">
              <a:spcBef>
                <a:spcPts val="0"/>
              </a:spcBef>
              <a:spcAft>
                <a:spcPts val="0"/>
              </a:spcAft>
              <a:buNone/>
            </a:pPr>
            <a:endParaRPr/>
          </a:p>
        </p:txBody>
      </p:sp>
      <p:sp>
        <p:nvSpPr>
          <p:cNvPr id="1053" name="Google Shape;1053;p50"/>
          <p:cNvSpPr/>
          <p:nvPr/>
        </p:nvSpPr>
        <p:spPr>
          <a:xfrm>
            <a:off x="9228069" y="2"/>
            <a:ext cx="1521000" cy="855000"/>
          </a:xfrm>
          <a:prstGeom prst="rect">
            <a:avLst/>
          </a:prstGeom>
          <a:noFill/>
          <a:ln>
            <a:noFill/>
          </a:ln>
        </p:spPr>
        <p:txBody>
          <a:bodyPr spcFirstLastPara="1" wrap="square" lIns="19725" tIns="19725" rIns="19725" bIns="19725" anchor="t" anchorCtr="0">
            <a:noAutofit/>
          </a:bodyPr>
          <a:lstStyle/>
          <a:p>
            <a:pPr marL="0" marR="38100" lvl="0" indent="0" algn="ctr" rtl="0">
              <a:spcBef>
                <a:spcPts val="0"/>
              </a:spcBef>
              <a:spcAft>
                <a:spcPts val="0"/>
              </a:spcAft>
              <a:buNone/>
            </a:pPr>
            <a:r>
              <a:rPr lang="en" sz="1300">
                <a:latin typeface="Calibri"/>
                <a:ea typeface="Calibri"/>
                <a:cs typeface="Calibri"/>
                <a:sym typeface="Calibri"/>
              </a:rPr>
              <a:t>Profile a </a:t>
            </a:r>
            <a:endParaRPr sz="900"/>
          </a:p>
          <a:p>
            <a:pPr marL="0" marR="38100" lvl="0" indent="0" algn="ctr" rtl="0">
              <a:spcBef>
                <a:spcPts val="0"/>
              </a:spcBef>
              <a:spcAft>
                <a:spcPts val="0"/>
              </a:spcAft>
              <a:buNone/>
            </a:pPr>
            <a:r>
              <a:rPr lang="en" sz="1300">
                <a:latin typeface="Calibri"/>
                <a:ea typeface="Calibri"/>
                <a:cs typeface="Calibri"/>
                <a:sym typeface="Calibri"/>
              </a:rPr>
              <a:t>“query” gene/allele by knockdown </a:t>
            </a:r>
            <a:endParaRPr sz="900"/>
          </a:p>
          <a:p>
            <a:pPr marL="0" marR="38100" lvl="0" indent="0" algn="ctr" rtl="0">
              <a:spcBef>
                <a:spcPts val="0"/>
              </a:spcBef>
              <a:spcAft>
                <a:spcPts val="0"/>
              </a:spcAft>
              <a:buNone/>
            </a:pPr>
            <a:r>
              <a:rPr lang="en" sz="1300">
                <a:latin typeface="Calibri"/>
                <a:ea typeface="Calibri"/>
                <a:cs typeface="Calibri"/>
                <a:sym typeface="Calibri"/>
              </a:rPr>
              <a:t>or overexpression</a:t>
            </a:r>
            <a:endParaRPr sz="1300">
              <a:latin typeface="Calibri"/>
              <a:ea typeface="Calibri"/>
              <a:cs typeface="Calibri"/>
              <a:sym typeface="Calibri"/>
            </a:endParaRPr>
          </a:p>
        </p:txBody>
      </p:sp>
      <p:grpSp>
        <p:nvGrpSpPr>
          <p:cNvPr id="1054" name="Google Shape;1054;p50"/>
          <p:cNvGrpSpPr/>
          <p:nvPr/>
        </p:nvGrpSpPr>
        <p:grpSpPr>
          <a:xfrm>
            <a:off x="9505466" y="1526011"/>
            <a:ext cx="843439" cy="836446"/>
            <a:chOff x="0" y="0"/>
            <a:chExt cx="2222500" cy="2138700"/>
          </a:xfrm>
        </p:grpSpPr>
        <p:grpSp>
          <p:nvGrpSpPr>
            <p:cNvPr id="1055" name="Google Shape;1055;p50"/>
            <p:cNvGrpSpPr/>
            <p:nvPr/>
          </p:nvGrpSpPr>
          <p:grpSpPr>
            <a:xfrm>
              <a:off x="230636" y="188702"/>
              <a:ext cx="1991864" cy="1838643"/>
              <a:chOff x="0" y="0"/>
              <a:chExt cx="1991864" cy="1838643"/>
            </a:xfrm>
          </p:grpSpPr>
          <p:pic>
            <p:nvPicPr>
              <p:cNvPr id="1056" name="Google Shape;1056;p50"/>
              <p:cNvPicPr preferRelativeResize="0"/>
              <p:nvPr/>
            </p:nvPicPr>
            <p:blipFill rotWithShape="1">
              <a:blip r:embed="rId11">
                <a:alphaModFix/>
              </a:blip>
              <a:srcRect l="42263" r="28364" b="4461"/>
              <a:stretch/>
            </p:blipFill>
            <p:spPr>
              <a:xfrm>
                <a:off x="0" y="158905"/>
                <a:ext cx="756704" cy="658273"/>
              </a:xfrm>
              <a:prstGeom prst="rect">
                <a:avLst/>
              </a:prstGeom>
              <a:noFill/>
              <a:ln>
                <a:noFill/>
              </a:ln>
            </p:spPr>
          </p:pic>
          <p:pic>
            <p:nvPicPr>
              <p:cNvPr id="1057" name="Google Shape;1057;p50"/>
              <p:cNvPicPr preferRelativeResize="0"/>
              <p:nvPr/>
            </p:nvPicPr>
            <p:blipFill rotWithShape="1">
              <a:blip r:embed="rId11">
                <a:alphaModFix/>
              </a:blip>
              <a:srcRect l="42263" r="28364" b="4461"/>
              <a:stretch/>
            </p:blipFill>
            <p:spPr>
              <a:xfrm rot="5250626">
                <a:off x="1135121" y="243908"/>
                <a:ext cx="574580" cy="499839"/>
              </a:xfrm>
              <a:prstGeom prst="rect">
                <a:avLst/>
              </a:prstGeom>
              <a:noFill/>
              <a:ln>
                <a:noFill/>
              </a:ln>
            </p:spPr>
          </p:pic>
          <p:pic>
            <p:nvPicPr>
              <p:cNvPr id="1058" name="Google Shape;1058;p50"/>
              <p:cNvPicPr preferRelativeResize="0"/>
              <p:nvPr/>
            </p:nvPicPr>
            <p:blipFill rotWithShape="1">
              <a:blip r:embed="rId11">
                <a:alphaModFix/>
              </a:blip>
              <a:srcRect l="42265" r="28363" b="4461"/>
              <a:stretch/>
            </p:blipFill>
            <p:spPr>
              <a:xfrm rot="3542175">
                <a:off x="911405" y="971606"/>
                <a:ext cx="756701" cy="658263"/>
              </a:xfrm>
              <a:prstGeom prst="rect">
                <a:avLst/>
              </a:prstGeom>
              <a:noFill/>
              <a:ln>
                <a:noFill/>
              </a:ln>
            </p:spPr>
          </p:pic>
          <p:pic>
            <p:nvPicPr>
              <p:cNvPr id="1059" name="Google Shape;1059;p50"/>
              <p:cNvPicPr preferRelativeResize="0"/>
              <p:nvPr/>
            </p:nvPicPr>
            <p:blipFill rotWithShape="1">
              <a:blip r:embed="rId11">
                <a:alphaModFix/>
              </a:blip>
              <a:srcRect l="22075" t="30673" r="55621" b="2615"/>
              <a:stretch/>
            </p:blipFill>
            <p:spPr>
              <a:xfrm>
                <a:off x="663952" y="1378980"/>
                <a:ext cx="574580" cy="459663"/>
              </a:xfrm>
              <a:prstGeom prst="rect">
                <a:avLst/>
              </a:prstGeom>
              <a:noFill/>
              <a:ln>
                <a:noFill/>
              </a:ln>
            </p:spPr>
          </p:pic>
          <p:pic>
            <p:nvPicPr>
              <p:cNvPr id="1060" name="Google Shape;1060;p50"/>
              <p:cNvPicPr preferRelativeResize="0"/>
              <p:nvPr/>
            </p:nvPicPr>
            <p:blipFill rotWithShape="1">
              <a:blip r:embed="rId11">
                <a:alphaModFix/>
              </a:blip>
              <a:srcRect l="22075" t="30673" r="55621" b="2615"/>
              <a:stretch/>
            </p:blipFill>
            <p:spPr>
              <a:xfrm>
                <a:off x="663952" y="0"/>
                <a:ext cx="574580" cy="459663"/>
              </a:xfrm>
              <a:prstGeom prst="rect">
                <a:avLst/>
              </a:prstGeom>
              <a:noFill/>
              <a:ln>
                <a:noFill/>
              </a:ln>
            </p:spPr>
          </p:pic>
          <p:pic>
            <p:nvPicPr>
              <p:cNvPr id="1061" name="Google Shape;1061;p50"/>
              <p:cNvPicPr preferRelativeResize="0"/>
              <p:nvPr/>
            </p:nvPicPr>
            <p:blipFill rotWithShape="1">
              <a:blip r:embed="rId11">
                <a:alphaModFix/>
              </a:blip>
              <a:srcRect l="22075" t="30673" r="55621" b="2615"/>
              <a:stretch/>
            </p:blipFill>
            <p:spPr>
              <a:xfrm>
                <a:off x="1417284" y="485197"/>
                <a:ext cx="574580" cy="459663"/>
              </a:xfrm>
              <a:prstGeom prst="rect">
                <a:avLst/>
              </a:prstGeom>
              <a:noFill/>
              <a:ln>
                <a:noFill/>
              </a:ln>
            </p:spPr>
          </p:pic>
          <p:pic>
            <p:nvPicPr>
              <p:cNvPr id="1062" name="Google Shape;1062;p50"/>
              <p:cNvPicPr preferRelativeResize="0"/>
              <p:nvPr/>
            </p:nvPicPr>
            <p:blipFill rotWithShape="1">
              <a:blip r:embed="rId11">
                <a:alphaModFix/>
              </a:blip>
              <a:srcRect l="42266" r="28361" b="4461"/>
              <a:stretch/>
            </p:blipFill>
            <p:spPr>
              <a:xfrm rot="10199521">
                <a:off x="299865" y="654239"/>
                <a:ext cx="574576" cy="499837"/>
              </a:xfrm>
              <a:prstGeom prst="rect">
                <a:avLst/>
              </a:prstGeom>
              <a:noFill/>
              <a:ln>
                <a:noFill/>
              </a:ln>
            </p:spPr>
          </p:pic>
          <p:pic>
            <p:nvPicPr>
              <p:cNvPr id="1063" name="Google Shape;1063;p50"/>
              <p:cNvPicPr preferRelativeResize="0"/>
              <p:nvPr/>
            </p:nvPicPr>
            <p:blipFill rotWithShape="1">
              <a:blip r:embed="rId11">
                <a:alphaModFix/>
              </a:blip>
              <a:srcRect l="22075" t="30673" r="55621" b="2615"/>
              <a:stretch/>
            </p:blipFill>
            <p:spPr>
              <a:xfrm>
                <a:off x="178756" y="1121060"/>
                <a:ext cx="817181" cy="653744"/>
              </a:xfrm>
              <a:prstGeom prst="rect">
                <a:avLst/>
              </a:prstGeom>
              <a:noFill/>
              <a:ln>
                <a:noFill/>
              </a:ln>
            </p:spPr>
          </p:pic>
        </p:grpSp>
        <p:sp>
          <p:nvSpPr>
            <p:cNvPr id="1064" name="Google Shape;1064;p50"/>
            <p:cNvSpPr/>
            <p:nvPr/>
          </p:nvSpPr>
          <p:spPr>
            <a:xfrm>
              <a:off x="0" y="0"/>
              <a:ext cx="2222400" cy="2138700"/>
            </a:xfrm>
            <a:prstGeom prst="rect">
              <a:avLst/>
            </a:prstGeom>
            <a:noFill/>
            <a:ln w="12700" cap="flat" cmpd="sng">
              <a:solidFill>
                <a:srgbClr val="000000"/>
              </a:solidFill>
              <a:prstDash val="solid"/>
              <a:miter lim="400000"/>
              <a:headEnd type="none" w="sm" len="sm"/>
              <a:tailEnd type="none" w="sm" len="sm"/>
            </a:ln>
            <a:effectLst>
              <a:outerShdw blurRad="127000" dist="76200" dir="2700000" rotWithShape="0">
                <a:srgbClr val="000000">
                  <a:alpha val="749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1065" name="Google Shape;1065;p50"/>
          <p:cNvSpPr/>
          <p:nvPr/>
        </p:nvSpPr>
        <p:spPr>
          <a:xfrm>
            <a:off x="9425110" y="1221726"/>
            <a:ext cx="1058700" cy="182700"/>
          </a:xfrm>
          <a:prstGeom prst="rect">
            <a:avLst/>
          </a:prstGeom>
          <a:noFill/>
          <a:ln>
            <a:noFill/>
          </a:ln>
        </p:spPr>
        <p:txBody>
          <a:bodyPr spcFirstLastPara="1" wrap="square" lIns="19725" tIns="19725" rIns="19725" bIns="19725" anchor="t" anchorCtr="0">
            <a:noAutofit/>
          </a:bodyPr>
          <a:lstStyle/>
          <a:p>
            <a:pPr marL="0" marR="38100" lvl="0" indent="0" algn="ctr" rtl="0">
              <a:spcBef>
                <a:spcPts val="0"/>
              </a:spcBef>
              <a:spcAft>
                <a:spcPts val="0"/>
              </a:spcAft>
              <a:buNone/>
            </a:pPr>
            <a:r>
              <a:rPr lang="en" sz="900">
                <a:latin typeface="Calibri"/>
                <a:ea typeface="Calibri"/>
                <a:cs typeface="Calibri"/>
                <a:sym typeface="Calibri"/>
              </a:rPr>
              <a:t>image features</a:t>
            </a:r>
            <a:endParaRPr sz="900"/>
          </a:p>
        </p:txBody>
      </p:sp>
      <p:pic>
        <p:nvPicPr>
          <p:cNvPr id="1066" name="Google Shape;1066;p50"/>
          <p:cNvPicPr preferRelativeResize="0"/>
          <p:nvPr/>
        </p:nvPicPr>
        <p:blipFill rotWithShape="1">
          <a:blip r:embed="rId16">
            <a:alphaModFix/>
          </a:blip>
          <a:srcRect t="44532" b="43100"/>
          <a:stretch/>
        </p:blipFill>
        <p:spPr>
          <a:xfrm rot="10800000">
            <a:off x="9363533" y="1102728"/>
            <a:ext cx="1110342" cy="97226"/>
          </a:xfrm>
          <a:prstGeom prst="rect">
            <a:avLst/>
          </a:prstGeom>
          <a:noFill/>
          <a:ln w="12700" cap="flat" cmpd="sng">
            <a:solidFill>
              <a:srgbClr val="7F7F7F"/>
            </a:solidFill>
            <a:prstDash val="solid"/>
            <a:miter lim="400000"/>
            <a:headEnd type="none" w="sm" len="sm"/>
            <a:tailEnd type="none" w="sm" len="sm"/>
          </a:ln>
          <a:effectLst>
            <a:outerShdw blurRad="50800" dist="38100" dir="5400000" algn="t" rotWithShape="0">
              <a:srgbClr val="000000">
                <a:alpha val="40000"/>
              </a:srgbClr>
            </a:outerShdw>
          </a:effectLst>
        </p:spPr>
      </p:pic>
      <p:grpSp>
        <p:nvGrpSpPr>
          <p:cNvPr id="1067" name="Google Shape;1067;p50"/>
          <p:cNvGrpSpPr/>
          <p:nvPr/>
        </p:nvGrpSpPr>
        <p:grpSpPr>
          <a:xfrm>
            <a:off x="10609207" y="1018538"/>
            <a:ext cx="2869925" cy="2175586"/>
            <a:chOff x="3283273" y="4377381"/>
            <a:chExt cx="5607512" cy="4125115"/>
          </a:xfrm>
        </p:grpSpPr>
        <p:grpSp>
          <p:nvGrpSpPr>
            <p:cNvPr id="1068" name="Google Shape;1068;p50"/>
            <p:cNvGrpSpPr/>
            <p:nvPr/>
          </p:nvGrpSpPr>
          <p:grpSpPr>
            <a:xfrm>
              <a:off x="3283273" y="4480521"/>
              <a:ext cx="5607512" cy="4021975"/>
              <a:chOff x="-204841" y="2189572"/>
              <a:chExt cx="5607512" cy="4021975"/>
            </a:xfrm>
          </p:grpSpPr>
          <p:cxnSp>
            <p:nvCxnSpPr>
              <p:cNvPr id="1069" name="Google Shape;1069;p50"/>
              <p:cNvCxnSpPr/>
              <p:nvPr/>
            </p:nvCxnSpPr>
            <p:spPr>
              <a:xfrm>
                <a:off x="-204841" y="2189572"/>
                <a:ext cx="1349100" cy="0"/>
              </a:xfrm>
              <a:prstGeom prst="straightConnector1">
                <a:avLst/>
              </a:prstGeom>
              <a:noFill/>
              <a:ln w="57150" cap="flat" cmpd="sng">
                <a:solidFill>
                  <a:srgbClr val="000000"/>
                </a:solidFill>
                <a:prstDash val="solid"/>
                <a:round/>
                <a:headEnd type="none" w="sm" len="sm"/>
                <a:tailEnd type="triangle" w="med" len="med"/>
              </a:ln>
            </p:spPr>
          </p:cxnSp>
          <p:sp>
            <p:nvSpPr>
              <p:cNvPr id="1070" name="Google Shape;1070;p50"/>
              <p:cNvSpPr/>
              <p:nvPr/>
            </p:nvSpPr>
            <p:spPr>
              <a:xfrm>
                <a:off x="607633" y="4552444"/>
                <a:ext cx="4795038" cy="1659042"/>
              </a:xfrm>
              <a:custGeom>
                <a:avLst/>
                <a:gdLst/>
                <a:ahLst/>
                <a:cxnLst/>
                <a:rect l="l" t="t" r="r" b="b"/>
                <a:pathLst>
                  <a:path w="21600" h="21600" extrusionOk="0">
                    <a:moveTo>
                      <a:pt x="0" y="6428"/>
                    </a:moveTo>
                    <a:lnTo>
                      <a:pt x="8668" y="6428"/>
                    </a:lnTo>
                    <a:lnTo>
                      <a:pt x="8668" y="4490"/>
                    </a:lnTo>
                    <a:lnTo>
                      <a:pt x="7124" y="4490"/>
                    </a:lnTo>
                    <a:lnTo>
                      <a:pt x="10800" y="0"/>
                    </a:lnTo>
                    <a:lnTo>
                      <a:pt x="14476" y="4490"/>
                    </a:lnTo>
                    <a:lnTo>
                      <a:pt x="12932" y="4490"/>
                    </a:lnTo>
                    <a:lnTo>
                      <a:pt x="12932" y="6428"/>
                    </a:lnTo>
                    <a:lnTo>
                      <a:pt x="21600" y="6428"/>
                    </a:lnTo>
                    <a:lnTo>
                      <a:pt x="21600" y="21600"/>
                    </a:lnTo>
                    <a:lnTo>
                      <a:pt x="0" y="21600"/>
                    </a:lnTo>
                    <a:close/>
                  </a:path>
                </a:pathLst>
              </a:custGeom>
              <a:noFill/>
              <a:ln w="9525" cap="flat" cmpd="sng">
                <a:solidFill>
                  <a:srgbClr val="B5B5B5"/>
                </a:solidFill>
                <a:prstDash val="solid"/>
                <a:round/>
                <a:headEnd type="none" w="sm" len="sm"/>
                <a:tailEnd type="none" w="sm" len="sm"/>
              </a:ln>
            </p:spPr>
            <p:txBody>
              <a:bodyPr spcFirstLastPara="1" wrap="square" lIns="0" tIns="0" rIns="0" bIns="0" anchor="t" anchorCtr="0">
                <a:noAutofit/>
              </a:bodyPr>
              <a:lstStyle/>
              <a:p>
                <a:pPr marL="0" marR="38100" lvl="0" indent="0" algn="l" rtl="0">
                  <a:spcBef>
                    <a:spcPts val="0"/>
                  </a:spcBef>
                  <a:spcAft>
                    <a:spcPts val="0"/>
                  </a:spcAft>
                  <a:buNone/>
                </a:pPr>
                <a:endParaRPr sz="800">
                  <a:latin typeface="Calibri"/>
                  <a:ea typeface="Calibri"/>
                  <a:cs typeface="Calibri"/>
                  <a:sym typeface="Calibri"/>
                </a:endParaRPr>
              </a:p>
            </p:txBody>
          </p:sp>
          <p:sp>
            <p:nvSpPr>
              <p:cNvPr id="1071" name="Google Shape;1071;p50"/>
              <p:cNvSpPr/>
              <p:nvPr/>
            </p:nvSpPr>
            <p:spPr>
              <a:xfrm>
                <a:off x="705267" y="5130047"/>
                <a:ext cx="4697400" cy="1081500"/>
              </a:xfrm>
              <a:prstGeom prst="rect">
                <a:avLst/>
              </a:prstGeom>
              <a:noFill/>
              <a:ln>
                <a:noFill/>
              </a:ln>
            </p:spPr>
            <p:txBody>
              <a:bodyPr spcFirstLastPara="1" wrap="square" lIns="25225" tIns="25225" rIns="25225" bIns="25225" anchor="t" anchorCtr="0">
                <a:noAutofit/>
              </a:bodyPr>
              <a:lstStyle/>
              <a:p>
                <a:pPr marL="0" marR="38100" lvl="0" indent="0" algn="ctr" rtl="0">
                  <a:spcBef>
                    <a:spcPts val="0"/>
                  </a:spcBef>
                  <a:spcAft>
                    <a:spcPts val="0"/>
                  </a:spcAft>
                  <a:buNone/>
                </a:pPr>
                <a:r>
                  <a:rPr lang="en" sz="1100" b="1">
                    <a:latin typeface="Calibri"/>
                    <a:ea typeface="Calibri"/>
                    <a:cs typeface="Calibri"/>
                    <a:sym typeface="Calibri"/>
                  </a:rPr>
                  <a:t>Compare to knockdown/overexpression profiles for well-characterized genes</a:t>
                </a:r>
                <a:endParaRPr sz="900"/>
              </a:p>
            </p:txBody>
          </p:sp>
        </p:grpSp>
        <p:pic>
          <p:nvPicPr>
            <p:cNvPr id="1072" name="Google Shape;1072;p50"/>
            <p:cNvPicPr preferRelativeResize="0"/>
            <p:nvPr/>
          </p:nvPicPr>
          <p:blipFill rotWithShape="1">
            <a:blip r:embed="rId16">
              <a:alphaModFix/>
            </a:blip>
            <a:srcRect/>
            <a:stretch/>
          </p:blipFill>
          <p:spPr>
            <a:xfrm rot="10800000">
              <a:off x="5504509" y="5075603"/>
              <a:ext cx="2363458" cy="1767790"/>
            </a:xfrm>
            <a:prstGeom prst="rect">
              <a:avLst/>
            </a:prstGeom>
            <a:noFill/>
            <a:ln>
              <a:noFill/>
            </a:ln>
          </p:spPr>
        </p:pic>
        <p:pic>
          <p:nvPicPr>
            <p:cNvPr id="1073" name="Google Shape;1073;p50"/>
            <p:cNvPicPr preferRelativeResize="0"/>
            <p:nvPr/>
          </p:nvPicPr>
          <p:blipFill rotWithShape="1">
            <a:blip r:embed="rId16">
              <a:alphaModFix/>
            </a:blip>
            <a:srcRect t="44532" b="43100"/>
            <a:stretch/>
          </p:blipFill>
          <p:spPr>
            <a:xfrm rot="10800000">
              <a:off x="4837114" y="4377381"/>
              <a:ext cx="2169342" cy="184369"/>
            </a:xfrm>
            <a:prstGeom prst="rect">
              <a:avLst/>
            </a:prstGeom>
            <a:noFill/>
            <a:ln w="12700" cap="flat" cmpd="sng">
              <a:solidFill>
                <a:srgbClr val="7F7F7F"/>
              </a:solidFill>
              <a:prstDash val="solid"/>
              <a:miter lim="400000"/>
              <a:headEnd type="none" w="sm" len="sm"/>
              <a:tailEnd type="none" w="sm" len="sm"/>
            </a:ln>
            <a:effectLst>
              <a:outerShdw blurRad="50800" dist="38100" dir="5400000" algn="t" rotWithShape="0">
                <a:srgbClr val="000000">
                  <a:alpha val="40000"/>
                </a:srgbClr>
              </a:outerShdw>
            </a:effectLst>
          </p:spPr>
        </p:pic>
        <p:sp>
          <p:nvSpPr>
            <p:cNvPr id="1074" name="Google Shape;1074;p50"/>
            <p:cNvSpPr/>
            <p:nvPr/>
          </p:nvSpPr>
          <p:spPr>
            <a:xfrm rot="5400000">
              <a:off x="5769405" y="3768148"/>
              <a:ext cx="304800" cy="2169300"/>
            </a:xfrm>
            <a:prstGeom prst="rightBrace">
              <a:avLst>
                <a:gd name="adj1" fmla="val 8333"/>
                <a:gd name="adj2" fmla="val 50000"/>
              </a:avLst>
            </a:prstGeom>
            <a:noFill/>
            <a:ln w="25400" cap="flat" cmpd="sng">
              <a:solidFill>
                <a:srgbClr val="000000"/>
              </a:solidFill>
              <a:prstDash val="solid"/>
              <a:miter lim="400000"/>
              <a:headEnd type="none" w="sm" len="sm"/>
              <a:tailEnd type="none" w="sm" len="sm"/>
            </a:ln>
          </p:spPr>
          <p:txBody>
            <a:bodyPr spcFirstLastPara="1" wrap="square" lIns="60500" tIns="30250" rIns="60500" bIns="30250" anchor="t" anchorCtr="0">
              <a:noAutofit/>
            </a:bodyPr>
            <a:lstStyle/>
            <a:p>
              <a:pPr marL="0" marR="0" lvl="0" indent="0" algn="ctr" rtl="0">
                <a:spcBef>
                  <a:spcPts val="0"/>
                </a:spcBef>
                <a:spcAft>
                  <a:spcPts val="0"/>
                </a:spcAft>
                <a:buNone/>
              </a:pPr>
              <a:endParaRPr sz="1400">
                <a:latin typeface="Calibri"/>
                <a:ea typeface="Calibri"/>
                <a:cs typeface="Calibri"/>
                <a:sym typeface="Calibri"/>
              </a:endParaRPr>
            </a:p>
          </p:txBody>
        </p:sp>
      </p:grpSp>
      <p:grpSp>
        <p:nvGrpSpPr>
          <p:cNvPr id="1075" name="Google Shape;1075;p50"/>
          <p:cNvGrpSpPr/>
          <p:nvPr/>
        </p:nvGrpSpPr>
        <p:grpSpPr>
          <a:xfrm>
            <a:off x="10419052" y="305255"/>
            <a:ext cx="6997181" cy="3774698"/>
            <a:chOff x="2252115" y="2410985"/>
            <a:chExt cx="10574551" cy="5704546"/>
          </a:xfrm>
        </p:grpSpPr>
        <p:sp>
          <p:nvSpPr>
            <p:cNvPr id="1076" name="Google Shape;1076;p50"/>
            <p:cNvSpPr txBox="1"/>
            <p:nvPr/>
          </p:nvSpPr>
          <p:spPr>
            <a:xfrm>
              <a:off x="7031566" y="7201131"/>
              <a:ext cx="5795100" cy="9144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2600" i="1">
                  <a:solidFill>
                    <a:srgbClr val="FF0000"/>
                  </a:solidFill>
                  <a:latin typeface="Helvetica Neue"/>
                  <a:ea typeface="Helvetica Neue"/>
                  <a:cs typeface="Helvetica Neue"/>
                  <a:sym typeface="Helvetica Neue"/>
                </a:rPr>
                <a:t>*</a:t>
              </a:r>
              <a:r>
                <a:rPr lang="en" sz="1600" i="1">
                  <a:solidFill>
                    <a:srgbClr val="FF0000"/>
                  </a:solidFill>
                  <a:latin typeface="Helvetica Neue"/>
                  <a:ea typeface="Helvetica Neue"/>
                  <a:cs typeface="Helvetica Neue"/>
                  <a:sym typeface="Helvetica Neue"/>
                </a:rPr>
                <a:t>but not RNAi:</a:t>
              </a:r>
              <a:r>
                <a:rPr lang="en" sz="1400" i="1">
                  <a:solidFill>
                    <a:srgbClr val="FF0000"/>
                  </a:solidFill>
                  <a:latin typeface="Helvetica Neue"/>
                  <a:ea typeface="Helvetica Neue"/>
                  <a:cs typeface="Helvetica Neue"/>
                  <a:sym typeface="Helvetica Neue"/>
                </a:rPr>
                <a:t> Singh, et al. PLOS ONE 2015</a:t>
              </a:r>
              <a:endParaRPr sz="1400" i="1">
                <a:solidFill>
                  <a:srgbClr val="FF0000"/>
                </a:solidFill>
                <a:latin typeface="Helvetica Neue"/>
                <a:ea typeface="Helvetica Neue"/>
                <a:cs typeface="Helvetica Neue"/>
                <a:sym typeface="Helvetica Neue"/>
              </a:endParaRPr>
            </a:p>
          </p:txBody>
        </p:sp>
        <p:sp>
          <p:nvSpPr>
            <p:cNvPr id="1077" name="Google Shape;1077;p50"/>
            <p:cNvSpPr/>
            <p:nvPr/>
          </p:nvSpPr>
          <p:spPr>
            <a:xfrm>
              <a:off x="2252115" y="2410985"/>
              <a:ext cx="364200" cy="6462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2400" i="1">
                  <a:solidFill>
                    <a:srgbClr val="FF0000"/>
                  </a:solidFill>
                  <a:latin typeface="Helvetica Neue"/>
                  <a:ea typeface="Helvetica Neue"/>
                  <a:cs typeface="Helvetica Neue"/>
                  <a:sym typeface="Helvetica Neue"/>
                </a:rPr>
                <a:t>*</a:t>
              </a:r>
              <a:endParaRPr sz="1400">
                <a:latin typeface="Calibri"/>
                <a:ea typeface="Calibri"/>
                <a:cs typeface="Calibri"/>
                <a:sym typeface="Calibri"/>
              </a:endParaRPr>
            </a:p>
          </p:txBody>
        </p:sp>
      </p:grpSp>
      <p:grpSp>
        <p:nvGrpSpPr>
          <p:cNvPr id="1078" name="Google Shape;1078;p50"/>
          <p:cNvGrpSpPr/>
          <p:nvPr/>
        </p:nvGrpSpPr>
        <p:grpSpPr>
          <a:xfrm>
            <a:off x="9448860" y="184615"/>
            <a:ext cx="2361210" cy="3170528"/>
            <a:chOff x="8286750" y="2453188"/>
            <a:chExt cx="4613541" cy="6011619"/>
          </a:xfrm>
        </p:grpSpPr>
        <p:grpSp>
          <p:nvGrpSpPr>
            <p:cNvPr id="1079" name="Google Shape;1079;p50"/>
            <p:cNvGrpSpPr/>
            <p:nvPr/>
          </p:nvGrpSpPr>
          <p:grpSpPr>
            <a:xfrm>
              <a:off x="8286750" y="2453188"/>
              <a:ext cx="4600652" cy="3087366"/>
              <a:chOff x="681038" y="-1156966"/>
              <a:chExt cx="4600652" cy="3087366"/>
            </a:xfrm>
          </p:grpSpPr>
          <p:cxnSp>
            <p:nvCxnSpPr>
              <p:cNvPr id="1080" name="Google Shape;1080;p50"/>
              <p:cNvCxnSpPr/>
              <p:nvPr/>
            </p:nvCxnSpPr>
            <p:spPr>
              <a:xfrm>
                <a:off x="681038" y="1930400"/>
                <a:ext cx="824700" cy="0"/>
              </a:xfrm>
              <a:prstGeom prst="straightConnector1">
                <a:avLst/>
              </a:prstGeom>
              <a:noFill/>
              <a:ln w="57150" cap="flat" cmpd="sng">
                <a:solidFill>
                  <a:srgbClr val="000000"/>
                </a:solidFill>
                <a:prstDash val="solid"/>
                <a:round/>
                <a:headEnd type="none" w="sm" len="sm"/>
                <a:tailEnd type="triangle" w="med" len="med"/>
              </a:ln>
            </p:spPr>
          </p:cxnSp>
          <p:sp>
            <p:nvSpPr>
              <p:cNvPr id="1081" name="Google Shape;1081;p50"/>
              <p:cNvSpPr/>
              <p:nvPr/>
            </p:nvSpPr>
            <p:spPr>
              <a:xfrm>
                <a:off x="1573390" y="-1156966"/>
                <a:ext cx="3708300" cy="2928900"/>
              </a:xfrm>
              <a:prstGeom prst="rect">
                <a:avLst/>
              </a:prstGeom>
              <a:noFill/>
              <a:ln w="38100" cap="flat" cmpd="sng">
                <a:solidFill>
                  <a:srgbClr val="9437FF"/>
                </a:solidFill>
                <a:prstDash val="solid"/>
                <a:miter lim="400000"/>
                <a:headEnd type="none" w="sm" len="sm"/>
                <a:tailEnd type="none" w="sm" len="sm"/>
              </a:ln>
            </p:spPr>
            <p:txBody>
              <a:bodyPr spcFirstLastPara="1" wrap="square" lIns="58825" tIns="58825" rIns="58825" bIns="58825" anchor="t" anchorCtr="0">
                <a:noAutofit/>
              </a:bodyPr>
              <a:lstStyle/>
              <a:p>
                <a:pPr marL="0" marR="38100" lvl="0" indent="0" algn="ctr" rtl="0">
                  <a:spcBef>
                    <a:spcPts val="0"/>
                  </a:spcBef>
                  <a:spcAft>
                    <a:spcPts val="0"/>
                  </a:spcAft>
                  <a:buNone/>
                </a:pPr>
                <a:r>
                  <a:rPr lang="en" sz="1900">
                    <a:latin typeface="Calibri"/>
                    <a:ea typeface="Calibri"/>
                    <a:cs typeface="Calibri"/>
                    <a:sym typeface="Calibri"/>
                  </a:rPr>
                  <a:t>Goal: annotate the query gene with potential functional information</a:t>
                </a:r>
                <a:endParaRPr sz="900"/>
              </a:p>
            </p:txBody>
          </p:sp>
        </p:grpSp>
        <p:sp>
          <p:nvSpPr>
            <p:cNvPr id="1082" name="Google Shape;1082;p50"/>
            <p:cNvSpPr/>
            <p:nvPr/>
          </p:nvSpPr>
          <p:spPr>
            <a:xfrm>
              <a:off x="9179091" y="5649307"/>
              <a:ext cx="3721200" cy="2815500"/>
            </a:xfrm>
            <a:prstGeom prst="rect">
              <a:avLst/>
            </a:prstGeom>
            <a:noFill/>
            <a:ln w="38100" cap="flat" cmpd="sng">
              <a:solidFill>
                <a:srgbClr val="9437FF"/>
              </a:solidFill>
              <a:prstDash val="solid"/>
              <a:miter lim="400000"/>
              <a:headEnd type="none" w="sm" len="sm"/>
              <a:tailEnd type="none" w="sm" len="sm"/>
            </a:ln>
          </p:spPr>
          <p:txBody>
            <a:bodyPr spcFirstLastPara="1" wrap="square" lIns="58825" tIns="58825" rIns="58825" bIns="58825" anchor="t" anchorCtr="0">
              <a:noAutofit/>
            </a:bodyPr>
            <a:lstStyle/>
            <a:p>
              <a:pPr marL="0" marR="38100" lvl="0" indent="0" algn="ctr" rtl="0">
                <a:spcBef>
                  <a:spcPts val="0"/>
                </a:spcBef>
                <a:spcAft>
                  <a:spcPts val="0"/>
                </a:spcAft>
                <a:buNone/>
              </a:pPr>
              <a:r>
                <a:rPr lang="en" sz="1900">
                  <a:latin typeface="Calibri"/>
                  <a:ea typeface="Calibri"/>
                  <a:cs typeface="Calibri"/>
                  <a:sym typeface="Calibri"/>
                </a:rPr>
                <a:t>Goal: classify alleles as gain-of-function vs. loss-of-function</a:t>
              </a:r>
              <a:endParaRPr sz="1900">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51"/>
          <p:cNvSpPr txBox="1">
            <a:spLocks noGrp="1"/>
          </p:cNvSpPr>
          <p:nvPr>
            <p:ph type="title"/>
          </p:nvPr>
        </p:nvSpPr>
        <p:spPr>
          <a:xfrm>
            <a:off x="0" y="0"/>
            <a:ext cx="4917000" cy="9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Nunito"/>
                <a:ea typeface="Nunito"/>
                <a:cs typeface="Nunito"/>
                <a:sym typeface="Nunito"/>
              </a:rPr>
              <a:t>Genes cluster based on morphological similarity</a:t>
            </a:r>
            <a:endParaRPr sz="2100">
              <a:latin typeface="Nunito"/>
              <a:ea typeface="Nunito"/>
              <a:cs typeface="Nunito"/>
              <a:sym typeface="Nunito"/>
            </a:endParaRPr>
          </a:p>
        </p:txBody>
      </p:sp>
      <p:pic>
        <p:nvPicPr>
          <p:cNvPr id="1088" name="Google Shape;1088;p51"/>
          <p:cNvPicPr preferRelativeResize="0"/>
          <p:nvPr/>
        </p:nvPicPr>
        <p:blipFill>
          <a:blip r:embed="rId3">
            <a:alphaModFix/>
          </a:blip>
          <a:stretch>
            <a:fillRect/>
          </a:stretch>
        </p:blipFill>
        <p:spPr>
          <a:xfrm>
            <a:off x="1291250" y="5219700"/>
            <a:ext cx="3019693" cy="2032875"/>
          </a:xfrm>
          <a:prstGeom prst="rect">
            <a:avLst/>
          </a:prstGeom>
          <a:noFill/>
          <a:ln>
            <a:noFill/>
          </a:ln>
        </p:spPr>
      </p:pic>
      <p:sp>
        <p:nvSpPr>
          <p:cNvPr id="1089" name="Google Shape;1089;p51"/>
          <p:cNvSpPr txBox="1"/>
          <p:nvPr/>
        </p:nvSpPr>
        <p:spPr>
          <a:xfrm>
            <a:off x="124688" y="5940950"/>
            <a:ext cx="1032600" cy="31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Avenir"/>
                <a:ea typeface="Avenir"/>
                <a:cs typeface="Avenir"/>
                <a:sym typeface="Avenir"/>
              </a:rPr>
              <a:t>Proteins that physically interact</a:t>
            </a:r>
            <a:endParaRPr sz="1200">
              <a:latin typeface="Avenir"/>
              <a:ea typeface="Avenir"/>
              <a:cs typeface="Avenir"/>
              <a:sym typeface="Avenir"/>
            </a:endParaRPr>
          </a:p>
          <a:p>
            <a:pPr marL="0" lvl="0" indent="0" algn="ctr" rtl="0">
              <a:spcBef>
                <a:spcPts val="0"/>
              </a:spcBef>
              <a:spcAft>
                <a:spcPts val="0"/>
              </a:spcAft>
              <a:buNone/>
            </a:pPr>
            <a:r>
              <a:rPr lang="en" sz="1200">
                <a:latin typeface="Avenir"/>
                <a:ea typeface="Avenir"/>
                <a:cs typeface="Avenir"/>
                <a:sym typeface="Avenir"/>
              </a:rPr>
              <a:t>(STRING)</a:t>
            </a:r>
            <a:endParaRPr sz="1200">
              <a:latin typeface="Avenir"/>
              <a:ea typeface="Avenir"/>
              <a:cs typeface="Avenir"/>
              <a:sym typeface="Avenir"/>
            </a:endParaRPr>
          </a:p>
        </p:txBody>
      </p:sp>
      <p:pic>
        <p:nvPicPr>
          <p:cNvPr id="1090" name="Google Shape;1090;p51"/>
          <p:cNvPicPr preferRelativeResize="0"/>
          <p:nvPr/>
        </p:nvPicPr>
        <p:blipFill>
          <a:blip r:embed="rId4">
            <a:alphaModFix/>
          </a:blip>
          <a:stretch>
            <a:fillRect/>
          </a:stretch>
        </p:blipFill>
        <p:spPr>
          <a:xfrm>
            <a:off x="4174335" y="0"/>
            <a:ext cx="4993563" cy="5112499"/>
          </a:xfrm>
          <a:prstGeom prst="rect">
            <a:avLst/>
          </a:prstGeom>
          <a:noFill/>
          <a:ln>
            <a:noFill/>
          </a:ln>
        </p:spPr>
      </p:pic>
      <p:grpSp>
        <p:nvGrpSpPr>
          <p:cNvPr id="1091" name="Google Shape;1091;p51"/>
          <p:cNvGrpSpPr/>
          <p:nvPr/>
        </p:nvGrpSpPr>
        <p:grpSpPr>
          <a:xfrm>
            <a:off x="-3465510" y="1160700"/>
            <a:ext cx="3465498" cy="2259375"/>
            <a:chOff x="244065" y="1088475"/>
            <a:chExt cx="3465498" cy="2259375"/>
          </a:xfrm>
        </p:grpSpPr>
        <p:sp>
          <p:nvSpPr>
            <p:cNvPr id="1092" name="Google Shape;1092;p51"/>
            <p:cNvSpPr txBox="1"/>
            <p:nvPr/>
          </p:nvSpPr>
          <p:spPr>
            <a:xfrm>
              <a:off x="841325" y="1088475"/>
              <a:ext cx="17169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Avenir"/>
                  <a:ea typeface="Avenir"/>
                  <a:cs typeface="Avenir"/>
                  <a:sym typeface="Avenir"/>
                </a:rPr>
                <a:t>HeLa (baseline)</a:t>
              </a:r>
              <a:endParaRPr sz="1200">
                <a:latin typeface="Avenir"/>
                <a:ea typeface="Avenir"/>
                <a:cs typeface="Avenir"/>
                <a:sym typeface="Avenir"/>
              </a:endParaRPr>
            </a:p>
            <a:p>
              <a:pPr marL="0" lvl="0" indent="0" algn="ctr" rtl="0">
                <a:spcBef>
                  <a:spcPts val="0"/>
                </a:spcBef>
                <a:spcAft>
                  <a:spcPts val="0"/>
                </a:spcAft>
                <a:buNone/>
              </a:pPr>
              <a:endParaRPr sz="1200">
                <a:latin typeface="Avenir"/>
                <a:ea typeface="Avenir"/>
                <a:cs typeface="Avenir"/>
                <a:sym typeface="Avenir"/>
              </a:endParaRPr>
            </a:p>
          </p:txBody>
        </p:sp>
        <p:pic>
          <p:nvPicPr>
            <p:cNvPr id="1093" name="Google Shape;1093;p51"/>
            <p:cNvPicPr preferRelativeResize="0"/>
            <p:nvPr/>
          </p:nvPicPr>
          <p:blipFill>
            <a:blip r:embed="rId5">
              <a:alphaModFix/>
            </a:blip>
            <a:stretch>
              <a:fillRect/>
            </a:stretch>
          </p:blipFill>
          <p:spPr>
            <a:xfrm>
              <a:off x="244065" y="1392675"/>
              <a:ext cx="2911411" cy="1955175"/>
            </a:xfrm>
            <a:prstGeom prst="rect">
              <a:avLst/>
            </a:prstGeom>
            <a:noFill/>
            <a:ln w="9525" cap="flat" cmpd="sng">
              <a:solidFill>
                <a:schemeClr val="lt1"/>
              </a:solidFill>
              <a:prstDash val="solid"/>
              <a:round/>
              <a:headEnd type="none" w="sm" len="sm"/>
              <a:tailEnd type="none" w="sm" len="sm"/>
            </a:ln>
          </p:spPr>
        </p:pic>
        <p:sp>
          <p:nvSpPr>
            <p:cNvPr id="1094" name="Google Shape;1094;p51"/>
            <p:cNvSpPr txBox="1"/>
            <p:nvPr/>
          </p:nvSpPr>
          <p:spPr>
            <a:xfrm>
              <a:off x="2676963" y="1599350"/>
              <a:ext cx="1032600" cy="31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C00000"/>
                  </a:solidFill>
                  <a:latin typeface="Avenir"/>
                  <a:ea typeface="Avenir"/>
                  <a:cs typeface="Avenir"/>
                  <a:sym typeface="Avenir"/>
                </a:rPr>
                <a:t>Proteins in the same complex</a:t>
              </a:r>
              <a:endParaRPr sz="1200">
                <a:solidFill>
                  <a:srgbClr val="C00000"/>
                </a:solidFill>
                <a:latin typeface="Avenir"/>
                <a:ea typeface="Avenir"/>
                <a:cs typeface="Avenir"/>
                <a:sym typeface="Avenir"/>
              </a:endParaRPr>
            </a:p>
            <a:p>
              <a:pPr marL="0" lvl="0" indent="0" algn="ctr" rtl="0">
                <a:spcBef>
                  <a:spcPts val="0"/>
                </a:spcBef>
                <a:spcAft>
                  <a:spcPts val="0"/>
                </a:spcAft>
                <a:buNone/>
              </a:pPr>
              <a:r>
                <a:rPr lang="en" sz="1200">
                  <a:solidFill>
                    <a:srgbClr val="C00000"/>
                  </a:solidFill>
                  <a:latin typeface="Avenir"/>
                  <a:ea typeface="Avenir"/>
                  <a:cs typeface="Avenir"/>
                  <a:sym typeface="Avenir"/>
                </a:rPr>
                <a:t>(CORUM)</a:t>
              </a:r>
              <a:endParaRPr sz="1200">
                <a:solidFill>
                  <a:srgbClr val="C00000"/>
                </a:solidFill>
                <a:latin typeface="Avenir"/>
                <a:ea typeface="Avenir"/>
                <a:cs typeface="Avenir"/>
                <a:sym typeface="Avenir"/>
              </a:endParaRPr>
            </a:p>
          </p:txBody>
        </p:sp>
      </p:grpSp>
      <p:sp>
        <p:nvSpPr>
          <p:cNvPr id="1095" name="Google Shape;1095;p51"/>
          <p:cNvSpPr txBox="1"/>
          <p:nvPr/>
        </p:nvSpPr>
        <p:spPr>
          <a:xfrm>
            <a:off x="3235621" y="3508066"/>
            <a:ext cx="938700" cy="33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Calibri"/>
              <a:buNone/>
            </a:pPr>
            <a:r>
              <a:rPr lang="en" sz="1000" i="0" u="sng">
                <a:solidFill>
                  <a:srgbClr val="000000"/>
                </a:solidFill>
                <a:latin typeface="Avenir"/>
                <a:ea typeface="Avenir"/>
                <a:cs typeface="Avenir"/>
                <a:sym typeface="Avenir"/>
              </a:rPr>
              <a:t>Blainey </a:t>
            </a:r>
            <a:r>
              <a:rPr lang="en" sz="1000" u="sng">
                <a:latin typeface="Avenir"/>
                <a:ea typeface="Avenir"/>
                <a:cs typeface="Avenir"/>
                <a:sym typeface="Avenir"/>
              </a:rPr>
              <a:t>Lab</a:t>
            </a:r>
            <a:endParaRPr sz="1000" u="sng">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r>
              <a:rPr lang="en" sz="1000" i="0">
                <a:solidFill>
                  <a:srgbClr val="000000"/>
                </a:solidFill>
                <a:latin typeface="Avenir"/>
                <a:ea typeface="Avenir"/>
                <a:cs typeface="Avenir"/>
                <a:sym typeface="Avenir"/>
              </a:rPr>
              <a:t>Avtar Singh</a:t>
            </a:r>
            <a:endParaRPr sz="1000" i="0">
              <a:solidFill>
                <a:srgbClr val="000000"/>
              </a:solidFill>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r>
              <a:rPr lang="en" sz="1000" i="0">
                <a:solidFill>
                  <a:srgbClr val="000000"/>
                </a:solidFill>
                <a:latin typeface="Avenir"/>
                <a:ea typeface="Avenir"/>
                <a:cs typeface="Avenir"/>
                <a:sym typeface="Avenir"/>
              </a:rPr>
              <a:t>Paul Blainey</a:t>
            </a:r>
            <a:endParaRPr sz="1000" i="0">
              <a:solidFill>
                <a:srgbClr val="000000"/>
              </a:solidFill>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endParaRPr sz="1000">
              <a:latin typeface="Avenir"/>
              <a:ea typeface="Avenir"/>
              <a:cs typeface="Avenir"/>
              <a:sym typeface="Avenir"/>
            </a:endParaRPr>
          </a:p>
          <a:p>
            <a:pPr marL="0" lvl="0" indent="0" algn="l" rtl="0">
              <a:spcBef>
                <a:spcPts val="0"/>
              </a:spcBef>
              <a:spcAft>
                <a:spcPts val="0"/>
              </a:spcAft>
              <a:buClr>
                <a:schemeClr val="dk1"/>
              </a:buClr>
              <a:buSzPts val="1800"/>
              <a:buFont typeface="Calibri"/>
              <a:buNone/>
            </a:pPr>
            <a:r>
              <a:rPr lang="en" sz="1000" u="sng">
                <a:solidFill>
                  <a:schemeClr val="dk1"/>
                </a:solidFill>
                <a:latin typeface="Avenir"/>
                <a:ea typeface="Avenir"/>
                <a:cs typeface="Avenir"/>
                <a:sym typeface="Avenir"/>
              </a:rPr>
              <a:t>Jan Lab</a:t>
            </a:r>
            <a:endParaRPr sz="1000" u="sng">
              <a:solidFill>
                <a:schemeClr val="dk1"/>
              </a:solidFill>
              <a:latin typeface="Avenir"/>
              <a:ea typeface="Avenir"/>
              <a:cs typeface="Avenir"/>
              <a:sym typeface="Avenir"/>
            </a:endParaRPr>
          </a:p>
          <a:p>
            <a:pPr marL="0" lvl="0" indent="0" algn="l" rtl="0">
              <a:spcBef>
                <a:spcPts val="0"/>
              </a:spcBef>
              <a:spcAft>
                <a:spcPts val="0"/>
              </a:spcAft>
              <a:buClr>
                <a:schemeClr val="dk1"/>
              </a:buClr>
              <a:buSzPts val="1800"/>
              <a:buFont typeface="Calibri"/>
              <a:buNone/>
            </a:pPr>
            <a:r>
              <a:rPr lang="en" sz="1000">
                <a:solidFill>
                  <a:schemeClr val="dk1"/>
                </a:solidFill>
                <a:latin typeface="Avenir"/>
                <a:ea typeface="Avenir"/>
                <a:cs typeface="Avenir"/>
                <a:sym typeface="Avenir"/>
              </a:rPr>
              <a:t>John Yong</a:t>
            </a:r>
            <a:endParaRPr sz="1000">
              <a:solidFill>
                <a:schemeClr val="dk1"/>
              </a:solidFill>
              <a:latin typeface="Avenir"/>
              <a:ea typeface="Avenir"/>
              <a:cs typeface="Avenir"/>
              <a:sym typeface="Avenir"/>
            </a:endParaRPr>
          </a:p>
          <a:p>
            <a:pPr marL="0" lvl="0" indent="0" algn="l" rtl="0">
              <a:spcBef>
                <a:spcPts val="0"/>
              </a:spcBef>
              <a:spcAft>
                <a:spcPts val="0"/>
              </a:spcAft>
              <a:buClr>
                <a:schemeClr val="dk1"/>
              </a:buClr>
              <a:buSzPts val="1800"/>
              <a:buFont typeface="Calibri"/>
              <a:buNone/>
            </a:pPr>
            <a:r>
              <a:rPr lang="en" sz="1000">
                <a:solidFill>
                  <a:schemeClr val="dk1"/>
                </a:solidFill>
                <a:latin typeface="Avenir"/>
                <a:ea typeface="Avenir"/>
                <a:cs typeface="Avenir"/>
                <a:sym typeface="Avenir"/>
              </a:rPr>
              <a:t>Calvin Jan</a:t>
            </a:r>
            <a:endParaRPr sz="1000">
              <a:solidFill>
                <a:schemeClr val="dk1"/>
              </a:solidFill>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endParaRPr sz="1000">
              <a:latin typeface="Avenir"/>
              <a:ea typeface="Avenir"/>
              <a:cs typeface="Avenir"/>
              <a:sym typeface="Avenir"/>
            </a:endParaRPr>
          </a:p>
        </p:txBody>
      </p:sp>
      <p:sp>
        <p:nvSpPr>
          <p:cNvPr id="1096" name="Google Shape;1096;p51"/>
          <p:cNvSpPr txBox="1"/>
          <p:nvPr/>
        </p:nvSpPr>
        <p:spPr>
          <a:xfrm>
            <a:off x="1665596" y="3508066"/>
            <a:ext cx="1204800" cy="26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Calibri"/>
              <a:buNone/>
            </a:pPr>
            <a:r>
              <a:rPr lang="en" sz="1000" u="sng">
                <a:latin typeface="Avenir"/>
                <a:ea typeface="Avenir"/>
                <a:cs typeface="Avenir"/>
                <a:sym typeface="Avenir"/>
              </a:rPr>
              <a:t>Broad Imaging Platform</a:t>
            </a:r>
            <a:endParaRPr sz="1000" u="sng">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r>
              <a:rPr lang="en" sz="1000" i="0">
                <a:solidFill>
                  <a:srgbClr val="000000"/>
                </a:solidFill>
                <a:latin typeface="Avenir"/>
                <a:ea typeface="Avenir"/>
                <a:cs typeface="Avenir"/>
                <a:sym typeface="Avenir"/>
              </a:rPr>
              <a:t>Beth Cimini</a:t>
            </a:r>
            <a:endParaRPr sz="1000" i="0">
              <a:solidFill>
                <a:srgbClr val="000000"/>
              </a:solidFill>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r>
              <a:rPr lang="en" sz="1000">
                <a:latin typeface="Avenir"/>
                <a:ea typeface="Avenir"/>
                <a:cs typeface="Avenir"/>
                <a:sym typeface="Avenir"/>
              </a:rPr>
              <a:t>Erin Weisbart</a:t>
            </a:r>
            <a:endParaRPr sz="1000">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r>
              <a:rPr lang="en" sz="1000">
                <a:latin typeface="Avenir"/>
                <a:ea typeface="Avenir"/>
                <a:cs typeface="Avenir"/>
                <a:sym typeface="Avenir"/>
              </a:rPr>
              <a:t>Greg Way</a:t>
            </a:r>
            <a:endParaRPr sz="1000">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r>
              <a:rPr lang="en" sz="1000">
                <a:latin typeface="Avenir"/>
                <a:ea typeface="Avenir"/>
                <a:cs typeface="Avenir"/>
                <a:sym typeface="Avenir"/>
              </a:rPr>
              <a:t>Marzieh Haghighi</a:t>
            </a:r>
            <a:endParaRPr sz="1000">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r>
              <a:rPr lang="en" sz="1000" i="0">
                <a:solidFill>
                  <a:srgbClr val="000000"/>
                </a:solidFill>
                <a:latin typeface="Avenir"/>
                <a:ea typeface="Avenir"/>
                <a:cs typeface="Avenir"/>
                <a:sym typeface="Avenir"/>
              </a:rPr>
              <a:t>Shantanu Singh</a:t>
            </a:r>
            <a:endParaRPr sz="1000">
              <a:latin typeface="Avenir"/>
              <a:ea typeface="Avenir"/>
              <a:cs typeface="Avenir"/>
              <a:sym typeface="Avenir"/>
            </a:endParaRPr>
          </a:p>
          <a:p>
            <a:pPr marL="0" marR="0" lvl="0" indent="0" algn="l" rtl="0">
              <a:spcBef>
                <a:spcPts val="0"/>
              </a:spcBef>
              <a:spcAft>
                <a:spcPts val="0"/>
              </a:spcAft>
              <a:buClr>
                <a:srgbClr val="000000"/>
              </a:buClr>
              <a:buSzPts val="1800"/>
              <a:buFont typeface="Calibri"/>
              <a:buNone/>
            </a:pPr>
            <a:r>
              <a:rPr lang="en" sz="1000" i="0">
                <a:solidFill>
                  <a:srgbClr val="000000"/>
                </a:solidFill>
                <a:latin typeface="Avenir"/>
                <a:ea typeface="Avenir"/>
                <a:cs typeface="Avenir"/>
                <a:sym typeface="Avenir"/>
              </a:rPr>
              <a:t>Anne Carpenter</a:t>
            </a:r>
            <a:endParaRPr sz="1000">
              <a:latin typeface="Avenir"/>
              <a:ea typeface="Avenir"/>
              <a:cs typeface="Avenir"/>
              <a:sym typeface="Avenir"/>
            </a:endParaRPr>
          </a:p>
        </p:txBody>
      </p:sp>
      <p:pic>
        <p:nvPicPr>
          <p:cNvPr id="1097" name="Google Shape;1097;p51"/>
          <p:cNvPicPr preferRelativeResize="0"/>
          <p:nvPr/>
        </p:nvPicPr>
        <p:blipFill>
          <a:blip r:embed="rId6">
            <a:alphaModFix/>
          </a:blip>
          <a:stretch>
            <a:fillRect/>
          </a:stretch>
        </p:blipFill>
        <p:spPr>
          <a:xfrm>
            <a:off x="3235625" y="4596250"/>
            <a:ext cx="781975" cy="299925"/>
          </a:xfrm>
          <a:prstGeom prst="rect">
            <a:avLst/>
          </a:prstGeom>
          <a:noFill/>
          <a:ln>
            <a:noFill/>
          </a:ln>
        </p:spPr>
      </p:pic>
      <p:sp>
        <p:nvSpPr>
          <p:cNvPr id="1098" name="Google Shape;1098;p51"/>
          <p:cNvSpPr txBox="1"/>
          <p:nvPr/>
        </p:nvSpPr>
        <p:spPr>
          <a:xfrm>
            <a:off x="282950" y="3508066"/>
            <a:ext cx="1204800" cy="1388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Calibri"/>
              <a:buNone/>
            </a:pPr>
            <a:r>
              <a:rPr lang="en" sz="1000" u="sng">
                <a:latin typeface="Avenir"/>
                <a:ea typeface="Avenir"/>
                <a:cs typeface="Avenir"/>
                <a:sym typeface="Avenir"/>
              </a:rPr>
              <a:t>JT Neal Lab</a:t>
            </a:r>
            <a:endParaRPr sz="1000" u="sng">
              <a:latin typeface="Avenir"/>
              <a:ea typeface="Avenir"/>
              <a:cs typeface="Avenir"/>
              <a:sym typeface="Avenir"/>
            </a:endParaRPr>
          </a:p>
          <a:p>
            <a:pPr marL="0" marR="0" lvl="0" indent="0" algn="l" rtl="0">
              <a:lnSpc>
                <a:spcPct val="115000"/>
              </a:lnSpc>
              <a:spcBef>
                <a:spcPts val="0"/>
              </a:spcBef>
              <a:spcAft>
                <a:spcPts val="0"/>
              </a:spcAft>
              <a:buClr>
                <a:srgbClr val="000000"/>
              </a:buClr>
              <a:buSzPts val="1800"/>
              <a:buFont typeface="Calibri"/>
              <a:buNone/>
            </a:pPr>
            <a:r>
              <a:rPr lang="en" sz="1000">
                <a:latin typeface="Avenir"/>
                <a:ea typeface="Avenir"/>
                <a:cs typeface="Avenir"/>
                <a:sym typeface="Avenir"/>
              </a:rPr>
              <a:t>Meraj Ramezani</a:t>
            </a:r>
            <a:endParaRPr sz="1000">
              <a:latin typeface="Avenir"/>
              <a:ea typeface="Avenir"/>
              <a:cs typeface="Avenir"/>
              <a:sym typeface="Avenir"/>
            </a:endParaRPr>
          </a:p>
          <a:p>
            <a:pPr marL="0" marR="0" lvl="0" indent="0" algn="l" rtl="0">
              <a:lnSpc>
                <a:spcPct val="115000"/>
              </a:lnSpc>
              <a:spcBef>
                <a:spcPts val="0"/>
              </a:spcBef>
              <a:spcAft>
                <a:spcPts val="0"/>
              </a:spcAft>
              <a:buClr>
                <a:srgbClr val="000000"/>
              </a:buClr>
              <a:buSzPts val="1800"/>
              <a:buFont typeface="Calibri"/>
              <a:buNone/>
            </a:pPr>
            <a:r>
              <a:rPr lang="en" sz="1000">
                <a:latin typeface="Avenir"/>
                <a:ea typeface="Avenir"/>
                <a:cs typeface="Avenir"/>
                <a:sym typeface="Avenir"/>
              </a:rPr>
              <a:t>Maria Lozada</a:t>
            </a:r>
            <a:endParaRPr sz="1000">
              <a:latin typeface="Avenir"/>
              <a:ea typeface="Avenir"/>
              <a:cs typeface="Avenir"/>
              <a:sym typeface="Avenir"/>
            </a:endParaRPr>
          </a:p>
          <a:p>
            <a:pPr marL="0" marR="0" lvl="0" indent="0" algn="l" rtl="0">
              <a:lnSpc>
                <a:spcPct val="115000"/>
              </a:lnSpc>
              <a:spcBef>
                <a:spcPts val="0"/>
              </a:spcBef>
              <a:spcAft>
                <a:spcPts val="0"/>
              </a:spcAft>
              <a:buClr>
                <a:srgbClr val="000000"/>
              </a:buClr>
              <a:buSzPts val="1800"/>
              <a:buFont typeface="Calibri"/>
              <a:buNone/>
            </a:pPr>
            <a:r>
              <a:rPr lang="en" sz="1000">
                <a:latin typeface="Avenir"/>
                <a:ea typeface="Avenir"/>
                <a:cs typeface="Avenir"/>
                <a:sym typeface="Avenir"/>
              </a:rPr>
              <a:t>Julia Bauman</a:t>
            </a:r>
            <a:endParaRPr sz="1000">
              <a:latin typeface="Avenir"/>
              <a:ea typeface="Avenir"/>
              <a:cs typeface="Avenir"/>
              <a:sym typeface="Avenir"/>
            </a:endParaRPr>
          </a:p>
          <a:p>
            <a:pPr marL="0" lvl="0" indent="0" algn="l" rtl="0">
              <a:lnSpc>
                <a:spcPct val="115000"/>
              </a:lnSpc>
              <a:spcBef>
                <a:spcPts val="0"/>
              </a:spcBef>
              <a:spcAft>
                <a:spcPts val="0"/>
              </a:spcAft>
              <a:buClr>
                <a:schemeClr val="dk1"/>
              </a:buClr>
              <a:buSzPts val="1800"/>
              <a:buFont typeface="Calibri"/>
              <a:buNone/>
            </a:pPr>
            <a:r>
              <a:rPr lang="en" sz="1000">
                <a:solidFill>
                  <a:schemeClr val="dk1"/>
                </a:solidFill>
                <a:latin typeface="Avenir"/>
                <a:ea typeface="Avenir"/>
                <a:cs typeface="Avenir"/>
                <a:sym typeface="Avenir"/>
              </a:rPr>
              <a:t>Celeste Diaz</a:t>
            </a:r>
            <a:endParaRPr sz="1000">
              <a:solidFill>
                <a:schemeClr val="dk1"/>
              </a:solidFill>
              <a:latin typeface="Avenir"/>
              <a:ea typeface="Avenir"/>
              <a:cs typeface="Avenir"/>
              <a:sym typeface="Avenir"/>
            </a:endParaRPr>
          </a:p>
          <a:p>
            <a:pPr marL="0" marR="0" lvl="0" indent="0" algn="l" rtl="0">
              <a:lnSpc>
                <a:spcPct val="115000"/>
              </a:lnSpc>
              <a:spcBef>
                <a:spcPts val="0"/>
              </a:spcBef>
              <a:spcAft>
                <a:spcPts val="0"/>
              </a:spcAft>
              <a:buClr>
                <a:srgbClr val="000000"/>
              </a:buClr>
              <a:buSzPts val="1800"/>
              <a:buFont typeface="Calibri"/>
              <a:buNone/>
            </a:pPr>
            <a:r>
              <a:rPr lang="en" sz="1000">
                <a:latin typeface="Avenir"/>
                <a:ea typeface="Avenir"/>
                <a:cs typeface="Avenir"/>
                <a:sym typeface="Avenir"/>
              </a:rPr>
              <a:t>Sanam Kavari</a:t>
            </a:r>
            <a:endParaRPr sz="1000">
              <a:latin typeface="Avenir"/>
              <a:ea typeface="Avenir"/>
              <a:cs typeface="Avenir"/>
              <a:sym typeface="Avenir"/>
            </a:endParaRPr>
          </a:p>
        </p:txBody>
      </p:sp>
      <p:pic>
        <p:nvPicPr>
          <p:cNvPr id="1099" name="Google Shape;1099;p51" descr="imgres.jpg"/>
          <p:cNvPicPr preferRelativeResize="0"/>
          <p:nvPr/>
        </p:nvPicPr>
        <p:blipFill rotWithShape="1">
          <a:blip r:embed="rId7">
            <a:alphaModFix/>
          </a:blip>
          <a:srcRect/>
          <a:stretch/>
        </p:blipFill>
        <p:spPr>
          <a:xfrm rot="5400000" flipH="1">
            <a:off x="3277736" y="2546100"/>
            <a:ext cx="283325" cy="1098000"/>
          </a:xfrm>
          <a:prstGeom prst="rect">
            <a:avLst/>
          </a:prstGeom>
          <a:noFill/>
          <a:ln>
            <a:noFill/>
          </a:ln>
        </p:spPr>
      </p:pic>
      <p:sp>
        <p:nvSpPr>
          <p:cNvPr id="1100" name="Google Shape;1100;p51"/>
          <p:cNvSpPr/>
          <p:nvPr/>
        </p:nvSpPr>
        <p:spPr>
          <a:xfrm>
            <a:off x="193050" y="1005175"/>
            <a:ext cx="3404100" cy="2032800"/>
          </a:xfrm>
          <a:prstGeom prst="rect">
            <a:avLst/>
          </a:prstGeom>
          <a:noFill/>
          <a:ln>
            <a:noFill/>
          </a:ln>
        </p:spPr>
        <p:txBody>
          <a:bodyPr spcFirstLastPara="1" wrap="square" lIns="24475" tIns="24475" rIns="24475" bIns="24475" anchor="t" anchorCtr="0">
            <a:noAutofit/>
          </a:bodyPr>
          <a:lstStyle/>
          <a:p>
            <a:pPr marL="0" marR="0" lvl="0" indent="0" algn="l" rtl="0">
              <a:spcBef>
                <a:spcPts val="0"/>
              </a:spcBef>
              <a:spcAft>
                <a:spcPts val="0"/>
              </a:spcAft>
              <a:buSzPts val="1100"/>
              <a:buNone/>
            </a:pPr>
            <a:r>
              <a:rPr lang="en" sz="1100" b="1">
                <a:solidFill>
                  <a:srgbClr val="5470E2"/>
                </a:solidFill>
                <a:latin typeface="Calibri"/>
                <a:ea typeface="Calibri"/>
                <a:cs typeface="Calibri"/>
                <a:sym typeface="Calibri"/>
              </a:rPr>
              <a:t>            Whole genome CRISPR knockouts: pooled</a:t>
            </a:r>
            <a:endParaRPr sz="1100" b="1">
              <a:solidFill>
                <a:srgbClr val="5470E2"/>
              </a:solidFill>
              <a:latin typeface="Calibri"/>
              <a:ea typeface="Calibri"/>
              <a:cs typeface="Calibri"/>
              <a:sym typeface="Calibri"/>
            </a:endParaRPr>
          </a:p>
          <a:p>
            <a:pPr marL="0" marR="0" lvl="0" indent="0" algn="l" rtl="0">
              <a:spcBef>
                <a:spcPts val="0"/>
              </a:spcBef>
              <a:spcAft>
                <a:spcPts val="0"/>
              </a:spcAft>
              <a:buNone/>
            </a:pPr>
            <a:endParaRPr sz="1100" b="1">
              <a:solidFill>
                <a:srgbClr val="5470E2"/>
              </a:solidFill>
              <a:latin typeface="Calibri"/>
              <a:ea typeface="Calibri"/>
              <a:cs typeface="Calibri"/>
              <a:sym typeface="Calibri"/>
            </a:endParaRPr>
          </a:p>
          <a:p>
            <a:pPr marL="0" marR="0" lvl="0" indent="0" algn="l" rtl="0">
              <a:spcBef>
                <a:spcPts val="0"/>
              </a:spcBef>
              <a:spcAft>
                <a:spcPts val="0"/>
              </a:spcAft>
              <a:buNone/>
            </a:pPr>
            <a:endParaRPr sz="1100" b="1">
              <a:solidFill>
                <a:srgbClr val="5470E2"/>
              </a:solidFill>
              <a:latin typeface="Calibri"/>
              <a:ea typeface="Calibri"/>
              <a:cs typeface="Calibri"/>
              <a:sym typeface="Calibri"/>
            </a:endParaRPr>
          </a:p>
          <a:p>
            <a:pPr marL="0" marR="0" lvl="0" indent="0" algn="l" rtl="0">
              <a:spcBef>
                <a:spcPts val="0"/>
              </a:spcBef>
              <a:spcAft>
                <a:spcPts val="0"/>
              </a:spcAft>
              <a:buNone/>
            </a:pPr>
            <a:endParaRPr sz="1100" b="1">
              <a:solidFill>
                <a:srgbClr val="5470E2"/>
              </a:solidFill>
              <a:latin typeface="Calibri"/>
              <a:ea typeface="Calibri"/>
              <a:cs typeface="Calibri"/>
              <a:sym typeface="Calibri"/>
            </a:endParaRPr>
          </a:p>
          <a:p>
            <a:pPr marL="0" marR="0" lvl="0" indent="0" algn="l" rtl="0">
              <a:spcBef>
                <a:spcPts val="0"/>
              </a:spcBef>
              <a:spcAft>
                <a:spcPts val="0"/>
              </a:spcAft>
              <a:buNone/>
            </a:pPr>
            <a:r>
              <a:rPr lang="en" sz="1100" b="1">
                <a:solidFill>
                  <a:srgbClr val="5470E2"/>
                </a:solidFill>
                <a:latin typeface="Calibri"/>
                <a:ea typeface="Calibri"/>
                <a:cs typeface="Calibri"/>
                <a:sym typeface="Calibri"/>
              </a:rPr>
              <a:t>Cell Painting				      Bar coding</a:t>
            </a:r>
            <a:endParaRPr sz="900"/>
          </a:p>
          <a:p>
            <a:pPr marL="0" marR="0" lvl="0" indent="0" algn="l" rtl="0">
              <a:spcBef>
                <a:spcPts val="0"/>
              </a:spcBef>
              <a:spcAft>
                <a:spcPts val="0"/>
              </a:spcAft>
              <a:buNone/>
            </a:pPr>
            <a:endParaRPr sz="1100" b="1">
              <a:solidFill>
                <a:srgbClr val="5470E2"/>
              </a:solidFill>
              <a:latin typeface="Calibri"/>
              <a:ea typeface="Calibri"/>
              <a:cs typeface="Calibri"/>
              <a:sym typeface="Calibri"/>
            </a:endParaRPr>
          </a:p>
          <a:p>
            <a:pPr marL="0" marR="0" lvl="0" indent="0" algn="l" rtl="0">
              <a:spcBef>
                <a:spcPts val="0"/>
              </a:spcBef>
              <a:spcAft>
                <a:spcPts val="0"/>
              </a:spcAft>
              <a:buNone/>
            </a:pPr>
            <a:endParaRPr sz="1100" b="1">
              <a:solidFill>
                <a:srgbClr val="5470E2"/>
              </a:solidFill>
              <a:latin typeface="Calibri"/>
              <a:ea typeface="Calibri"/>
              <a:cs typeface="Calibri"/>
              <a:sym typeface="Calibri"/>
            </a:endParaRPr>
          </a:p>
          <a:p>
            <a:pPr marL="0" marR="0" lvl="0" indent="0" algn="l" rtl="0">
              <a:spcBef>
                <a:spcPts val="0"/>
              </a:spcBef>
              <a:spcAft>
                <a:spcPts val="0"/>
              </a:spcAft>
              <a:buNone/>
            </a:pPr>
            <a:endParaRPr sz="1100" b="1">
              <a:solidFill>
                <a:srgbClr val="5470E2"/>
              </a:solidFill>
              <a:latin typeface="Calibri"/>
              <a:ea typeface="Calibri"/>
              <a:cs typeface="Calibri"/>
              <a:sym typeface="Calibri"/>
            </a:endParaRPr>
          </a:p>
          <a:p>
            <a:pPr marL="914400" marR="0" lvl="0" indent="0" algn="l" rtl="0">
              <a:spcBef>
                <a:spcPts val="0"/>
              </a:spcBef>
              <a:spcAft>
                <a:spcPts val="0"/>
              </a:spcAft>
              <a:buNone/>
            </a:pPr>
            <a:r>
              <a:rPr lang="en" sz="1100" b="1">
                <a:solidFill>
                  <a:srgbClr val="5470E2"/>
                </a:solidFill>
                <a:latin typeface="Calibri"/>
                <a:ea typeface="Calibri"/>
                <a:cs typeface="Calibri"/>
                <a:sym typeface="Calibri"/>
              </a:rPr>
              <a:t>         Image analysis</a:t>
            </a:r>
            <a:endParaRPr sz="900"/>
          </a:p>
          <a:p>
            <a:pPr marL="0" marR="0" lvl="0" indent="0" algn="l" rtl="0">
              <a:spcBef>
                <a:spcPts val="0"/>
              </a:spcBef>
              <a:spcAft>
                <a:spcPts val="0"/>
              </a:spcAft>
              <a:buNone/>
            </a:pPr>
            <a:endParaRPr sz="1100" b="1">
              <a:solidFill>
                <a:srgbClr val="5470E2"/>
              </a:solidFill>
              <a:latin typeface="Calibri"/>
              <a:ea typeface="Calibri"/>
              <a:cs typeface="Calibri"/>
              <a:sym typeface="Calibri"/>
            </a:endParaRPr>
          </a:p>
          <a:p>
            <a:pPr marL="0" marR="0" lvl="0" indent="0" algn="l" rtl="0">
              <a:spcBef>
                <a:spcPts val="0"/>
              </a:spcBef>
              <a:spcAft>
                <a:spcPts val="0"/>
              </a:spcAft>
              <a:buNone/>
            </a:pPr>
            <a:endParaRPr sz="1100" b="1">
              <a:solidFill>
                <a:srgbClr val="5470E2"/>
              </a:solidFill>
              <a:latin typeface="Calibri"/>
              <a:ea typeface="Calibri"/>
              <a:cs typeface="Calibri"/>
              <a:sym typeface="Calibri"/>
            </a:endParaRPr>
          </a:p>
          <a:p>
            <a:pPr marL="0" marR="0" lvl="0" indent="0" algn="l" rtl="0">
              <a:spcBef>
                <a:spcPts val="0"/>
              </a:spcBef>
              <a:spcAft>
                <a:spcPts val="0"/>
              </a:spcAft>
              <a:buNone/>
            </a:pPr>
            <a:endParaRPr sz="1100" b="1">
              <a:solidFill>
                <a:srgbClr val="5470E2"/>
              </a:solidFill>
              <a:latin typeface="Calibri"/>
              <a:ea typeface="Calibri"/>
              <a:cs typeface="Calibri"/>
              <a:sym typeface="Calibri"/>
            </a:endParaRPr>
          </a:p>
          <a:p>
            <a:pPr marL="457200" marR="0" lvl="0" indent="0" algn="l" rtl="0">
              <a:spcBef>
                <a:spcPts val="0"/>
              </a:spcBef>
              <a:spcAft>
                <a:spcPts val="0"/>
              </a:spcAft>
              <a:buNone/>
            </a:pPr>
            <a:r>
              <a:rPr lang="en" sz="1100" b="1">
                <a:solidFill>
                  <a:srgbClr val="5470E2"/>
                </a:solidFill>
                <a:latin typeface="Calibri"/>
                <a:ea typeface="Calibri"/>
                <a:cs typeface="Calibri"/>
                <a:sym typeface="Calibri"/>
              </a:rPr>
              <a:t>           Cluster morphological profiles</a:t>
            </a:r>
            <a:endParaRPr sz="900"/>
          </a:p>
        </p:txBody>
      </p:sp>
      <p:pic>
        <p:nvPicPr>
          <p:cNvPr id="1101" name="Google Shape;1101;p51"/>
          <p:cNvPicPr preferRelativeResize="0"/>
          <p:nvPr/>
        </p:nvPicPr>
        <p:blipFill rotWithShape="1">
          <a:blip r:embed="rId8">
            <a:alphaModFix/>
          </a:blip>
          <a:srcRect b="64818"/>
          <a:stretch/>
        </p:blipFill>
        <p:spPr>
          <a:xfrm>
            <a:off x="1427167" y="2605352"/>
            <a:ext cx="815564" cy="277119"/>
          </a:xfrm>
          <a:prstGeom prst="rect">
            <a:avLst/>
          </a:prstGeom>
          <a:noFill/>
          <a:ln>
            <a:noFill/>
          </a:ln>
        </p:spPr>
      </p:pic>
      <p:pic>
        <p:nvPicPr>
          <p:cNvPr id="1102" name="Google Shape;1102;p51"/>
          <p:cNvPicPr preferRelativeResize="0"/>
          <p:nvPr/>
        </p:nvPicPr>
        <p:blipFill>
          <a:blip r:embed="rId9">
            <a:alphaModFix/>
          </a:blip>
          <a:stretch>
            <a:fillRect/>
          </a:stretch>
        </p:blipFill>
        <p:spPr>
          <a:xfrm>
            <a:off x="1028720" y="1575551"/>
            <a:ext cx="508611" cy="508608"/>
          </a:xfrm>
          <a:prstGeom prst="rect">
            <a:avLst/>
          </a:prstGeom>
          <a:noFill/>
          <a:ln>
            <a:noFill/>
          </a:ln>
        </p:spPr>
      </p:pic>
      <p:pic>
        <p:nvPicPr>
          <p:cNvPr id="1103" name="Google Shape;1103;p51"/>
          <p:cNvPicPr preferRelativeResize="0"/>
          <p:nvPr/>
        </p:nvPicPr>
        <p:blipFill>
          <a:blip r:embed="rId10">
            <a:alphaModFix/>
          </a:blip>
          <a:stretch>
            <a:fillRect/>
          </a:stretch>
        </p:blipFill>
        <p:spPr>
          <a:xfrm>
            <a:off x="2077715" y="1575543"/>
            <a:ext cx="508611" cy="5086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52"/>
          <p:cNvSpPr txBox="1">
            <a:spLocks noGrp="1"/>
          </p:cNvSpPr>
          <p:nvPr>
            <p:ph type="title"/>
          </p:nvPr>
        </p:nvSpPr>
        <p:spPr>
          <a:xfrm>
            <a:off x="0" y="0"/>
            <a:ext cx="7503300" cy="4098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Cell Painting profiles are interpretable</a:t>
            </a:r>
            <a:endParaRPr/>
          </a:p>
        </p:txBody>
      </p:sp>
      <p:sp>
        <p:nvSpPr>
          <p:cNvPr id="1109" name="Google Shape;1109;p52"/>
          <p:cNvSpPr txBox="1">
            <a:spLocks noGrp="1"/>
          </p:cNvSpPr>
          <p:nvPr>
            <p:ph type="body" idx="1"/>
          </p:nvPr>
        </p:nvSpPr>
        <p:spPr>
          <a:xfrm>
            <a:off x="0" y="4782593"/>
            <a:ext cx="7503300" cy="360300"/>
          </a:xfrm>
          <a:prstGeom prst="rect">
            <a:avLst/>
          </a:prstGeom>
          <a:noFill/>
          <a:ln>
            <a:noFill/>
          </a:ln>
        </p:spPr>
        <p:txBody>
          <a:bodyPr spcFirstLastPara="1" wrap="square" lIns="60500" tIns="30250" rIns="60500" bIns="30250" anchor="t" anchorCtr="0">
            <a:noAutofit/>
          </a:bodyPr>
          <a:lstStyle/>
          <a:p>
            <a:pPr marL="25400" lvl="0" indent="0" algn="ctr" rtl="0">
              <a:spcBef>
                <a:spcPts val="0"/>
              </a:spcBef>
              <a:spcAft>
                <a:spcPts val="0"/>
              </a:spcAft>
              <a:buSzPts val="900"/>
              <a:buFont typeface="Calibri"/>
              <a:buNone/>
            </a:pPr>
            <a:r>
              <a:rPr lang="en"/>
              <a:t>Goldsborough, et al. BioRxiv 2017 and Lafarge, et al. MIDL 2019</a:t>
            </a:r>
            <a:endParaRPr/>
          </a:p>
        </p:txBody>
      </p:sp>
      <p:grpSp>
        <p:nvGrpSpPr>
          <p:cNvPr id="1110" name="Google Shape;1110;p52"/>
          <p:cNvGrpSpPr/>
          <p:nvPr/>
        </p:nvGrpSpPr>
        <p:grpSpPr>
          <a:xfrm>
            <a:off x="1266156" y="690476"/>
            <a:ext cx="4971080" cy="3260271"/>
            <a:chOff x="2697761" y="1682347"/>
            <a:chExt cx="5403935" cy="3544158"/>
          </a:xfrm>
        </p:grpSpPr>
        <p:pic>
          <p:nvPicPr>
            <p:cNvPr id="1111" name="Google Shape;1111;p52" descr="https://lh3.googleusercontent.com/S3FobV-nrvDm-UW6OX37tYXUQ1iopVVlW1H-64TDRzro09RbGwAslhvkwKnmoPY9OChW11SppWdpEa1nyV1BEIgiHnBW0C7dk4UX8nL-0-X7aCjPJMvx0JAuPOwUYCNq2F1qdmoAOyE"/>
            <p:cNvPicPr preferRelativeResize="0"/>
            <p:nvPr/>
          </p:nvPicPr>
          <p:blipFill rotWithShape="1">
            <a:blip r:embed="rId3">
              <a:alphaModFix/>
            </a:blip>
            <a:srcRect/>
            <a:stretch/>
          </p:blipFill>
          <p:spPr>
            <a:xfrm>
              <a:off x="3963021" y="2353089"/>
              <a:ext cx="2873416" cy="2873416"/>
            </a:xfrm>
            <a:prstGeom prst="rect">
              <a:avLst/>
            </a:prstGeom>
            <a:noFill/>
            <a:ln>
              <a:noFill/>
            </a:ln>
          </p:spPr>
        </p:pic>
        <p:sp>
          <p:nvSpPr>
            <p:cNvPr id="1112" name="Google Shape;1112;p52"/>
            <p:cNvSpPr txBox="1"/>
            <p:nvPr/>
          </p:nvSpPr>
          <p:spPr>
            <a:xfrm>
              <a:off x="2697761" y="1682347"/>
              <a:ext cx="5403935" cy="544512"/>
            </a:xfrm>
            <a:prstGeom prst="rect">
              <a:avLst/>
            </a:prstGeom>
            <a:noFill/>
            <a:ln>
              <a:noFill/>
            </a:ln>
          </p:spPr>
          <p:txBody>
            <a:bodyPr spcFirstLastPara="1" wrap="square" lIns="66550" tIns="66550" rIns="66550" bIns="66550" anchor="t" anchorCtr="0">
              <a:noAutofit/>
            </a:bodyPr>
            <a:lstStyle/>
            <a:p>
              <a:pPr marL="0" marR="38100" lvl="0" indent="0" algn="ctr" rtl="0">
                <a:spcBef>
                  <a:spcPts val="500"/>
                </a:spcBef>
                <a:spcAft>
                  <a:spcPts val="1200"/>
                </a:spcAft>
                <a:buSzPts val="1900"/>
                <a:buFont typeface="Calibri"/>
                <a:buNone/>
              </a:pPr>
              <a:r>
                <a:rPr lang="en" sz="1900">
                  <a:latin typeface="Calibri"/>
                  <a:ea typeface="Calibri"/>
                  <a:cs typeface="Calibri"/>
                  <a:sym typeface="Calibri"/>
                </a:rPr>
                <a:t>Generative Modeling of Cell Images</a:t>
              </a:r>
              <a:endParaRPr sz="900"/>
            </a:p>
          </p:txBody>
        </p:sp>
      </p:grpSp>
      <p:pic>
        <p:nvPicPr>
          <p:cNvPr id="1113" name="Google Shape;1113;p52"/>
          <p:cNvPicPr preferRelativeResize="0"/>
          <p:nvPr/>
        </p:nvPicPr>
        <p:blipFill rotWithShape="1">
          <a:blip r:embed="rId4">
            <a:alphaModFix/>
          </a:blip>
          <a:srcRect/>
          <a:stretch/>
        </p:blipFill>
        <p:spPr>
          <a:xfrm>
            <a:off x="8518451" y="1440295"/>
            <a:ext cx="525611" cy="670705"/>
          </a:xfrm>
          <a:prstGeom prst="rect">
            <a:avLst/>
          </a:prstGeom>
          <a:noFill/>
          <a:ln>
            <a:noFill/>
          </a:ln>
        </p:spPr>
      </p:pic>
      <p:sp>
        <p:nvSpPr>
          <p:cNvPr id="1114" name="Google Shape;1114;p52"/>
          <p:cNvSpPr txBox="1"/>
          <p:nvPr/>
        </p:nvSpPr>
        <p:spPr>
          <a:xfrm>
            <a:off x="8430325" y="2102118"/>
            <a:ext cx="657900" cy="280500"/>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800" b="1">
                <a:latin typeface="Calibri"/>
                <a:ea typeface="Calibri"/>
                <a:cs typeface="Calibri"/>
                <a:sym typeface="Calibri"/>
              </a:rPr>
              <a:t>Juan</a:t>
            </a:r>
            <a:r>
              <a:rPr lang="en" sz="800" b="1">
                <a:solidFill>
                  <a:srgbClr val="000000"/>
                </a:solidFill>
                <a:latin typeface="Arial"/>
                <a:ea typeface="Arial"/>
                <a:cs typeface="Arial"/>
                <a:sym typeface="Arial"/>
              </a:rPr>
              <a:t> </a:t>
            </a:r>
            <a:r>
              <a:rPr lang="en" sz="800" b="1">
                <a:latin typeface="Calibri"/>
                <a:ea typeface="Calibri"/>
                <a:cs typeface="Calibri"/>
                <a:sym typeface="Calibri"/>
              </a:rPr>
              <a:t>Caicedo</a:t>
            </a:r>
            <a:endParaRPr sz="800" b="1">
              <a:latin typeface="Calibri"/>
              <a:ea typeface="Calibri"/>
              <a:cs typeface="Calibri"/>
              <a:sym typeface="Calibri"/>
            </a:endParaRPr>
          </a:p>
        </p:txBody>
      </p:sp>
      <p:sp>
        <p:nvSpPr>
          <p:cNvPr id="1115" name="Google Shape;1115;p52"/>
          <p:cNvSpPr txBox="1"/>
          <p:nvPr/>
        </p:nvSpPr>
        <p:spPr>
          <a:xfrm>
            <a:off x="7573138" y="1088397"/>
            <a:ext cx="8652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Nick Pawlowski</a:t>
            </a:r>
            <a:endParaRPr sz="800" b="1">
              <a:latin typeface="Calibri"/>
              <a:ea typeface="Calibri"/>
              <a:cs typeface="Calibri"/>
              <a:sym typeface="Calibri"/>
            </a:endParaRPr>
          </a:p>
        </p:txBody>
      </p:sp>
      <p:pic>
        <p:nvPicPr>
          <p:cNvPr id="1116" name="Google Shape;1116;p52"/>
          <p:cNvPicPr preferRelativeResize="0"/>
          <p:nvPr/>
        </p:nvPicPr>
        <p:blipFill rotWithShape="1">
          <a:blip r:embed="rId5">
            <a:alphaModFix/>
          </a:blip>
          <a:srcRect t="2042" b="2042"/>
          <a:stretch/>
        </p:blipFill>
        <p:spPr>
          <a:xfrm>
            <a:off x="7754673" y="409798"/>
            <a:ext cx="502200" cy="671700"/>
          </a:xfrm>
          <a:prstGeom prst="rect">
            <a:avLst/>
          </a:prstGeom>
          <a:noFill/>
          <a:ln>
            <a:noFill/>
          </a:ln>
        </p:spPr>
      </p:pic>
      <p:sp>
        <p:nvSpPr>
          <p:cNvPr id="1117" name="Google Shape;1117;p52"/>
          <p:cNvSpPr txBox="1"/>
          <p:nvPr/>
        </p:nvSpPr>
        <p:spPr>
          <a:xfrm>
            <a:off x="8326629" y="1088397"/>
            <a:ext cx="8652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Peter Goldsborough</a:t>
            </a:r>
            <a:endParaRPr sz="800" b="1">
              <a:latin typeface="Calibri"/>
              <a:ea typeface="Calibri"/>
              <a:cs typeface="Calibri"/>
              <a:sym typeface="Calibri"/>
            </a:endParaRPr>
          </a:p>
        </p:txBody>
      </p:sp>
      <p:pic>
        <p:nvPicPr>
          <p:cNvPr id="1118" name="Google Shape;1118;p52"/>
          <p:cNvPicPr preferRelativeResize="0"/>
          <p:nvPr/>
        </p:nvPicPr>
        <p:blipFill rotWithShape="1">
          <a:blip r:embed="rId6">
            <a:alphaModFix/>
          </a:blip>
          <a:srcRect l="3104" r="3104"/>
          <a:stretch/>
        </p:blipFill>
        <p:spPr>
          <a:xfrm>
            <a:off x="8508165" y="409798"/>
            <a:ext cx="502200" cy="671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grpSp>
        <p:nvGrpSpPr>
          <p:cNvPr id="1124" name="Google Shape;1124;p53"/>
          <p:cNvGrpSpPr/>
          <p:nvPr/>
        </p:nvGrpSpPr>
        <p:grpSpPr>
          <a:xfrm>
            <a:off x="-7" y="184619"/>
            <a:ext cx="4473424" cy="4958356"/>
            <a:chOff x="108176" y="533249"/>
            <a:chExt cx="6760502" cy="7493360"/>
          </a:xfrm>
        </p:grpSpPr>
        <p:pic>
          <p:nvPicPr>
            <p:cNvPr id="1125" name="Google Shape;1125;p53" descr="sparkle-clip-art-elaine-sparkles-graphics-set-sparkle-clip-art-300_300.jpg"/>
            <p:cNvPicPr preferRelativeResize="0"/>
            <p:nvPr/>
          </p:nvPicPr>
          <p:blipFill rotWithShape="1">
            <a:blip r:embed="rId3">
              <a:alphaModFix/>
            </a:blip>
            <a:srcRect l="24511" r="27680" b="12903"/>
            <a:stretch/>
          </p:blipFill>
          <p:spPr>
            <a:xfrm rot="-5400000">
              <a:off x="4633000" y="5705031"/>
              <a:ext cx="1584616" cy="2886739"/>
            </a:xfrm>
            <a:prstGeom prst="rect">
              <a:avLst/>
            </a:prstGeom>
            <a:noFill/>
            <a:ln>
              <a:noFill/>
            </a:ln>
          </p:spPr>
        </p:pic>
        <p:sp>
          <p:nvSpPr>
            <p:cNvPr id="1126" name="Google Shape;1126;p53"/>
            <p:cNvSpPr/>
            <p:nvPr/>
          </p:nvSpPr>
          <p:spPr>
            <a:xfrm rot="3841939" flipH="1">
              <a:off x="217415" y="1050110"/>
              <a:ext cx="2137354" cy="1579418"/>
            </a:xfrm>
            <a:prstGeom prst="wave">
              <a:avLst>
                <a:gd name="adj1" fmla="val 12500"/>
                <a:gd name="adj2" fmla="val -10000"/>
              </a:avLst>
            </a:prstGeom>
            <a:solidFill>
              <a:srgbClr val="42A3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127" name="Google Shape;1127;p53"/>
            <p:cNvSpPr/>
            <p:nvPr/>
          </p:nvSpPr>
          <p:spPr>
            <a:xfrm rot="3841939" flipH="1">
              <a:off x="964976" y="2569964"/>
              <a:ext cx="2137354" cy="1579418"/>
            </a:xfrm>
            <a:prstGeom prst="wave">
              <a:avLst>
                <a:gd name="adj1" fmla="val 12500"/>
                <a:gd name="adj2" fmla="val -10000"/>
              </a:avLst>
            </a:prstGeom>
            <a:solidFill>
              <a:srgbClr val="024B90"/>
            </a:solidFill>
            <a:ln>
              <a:noFill/>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128" name="Google Shape;1128;p53"/>
            <p:cNvSpPr/>
            <p:nvPr/>
          </p:nvSpPr>
          <p:spPr>
            <a:xfrm rot="3841939" flipH="1">
              <a:off x="1716565" y="4100388"/>
              <a:ext cx="2137354" cy="1579418"/>
            </a:xfrm>
            <a:prstGeom prst="wave">
              <a:avLst>
                <a:gd name="adj1" fmla="val 12500"/>
                <a:gd name="adj2" fmla="val -10000"/>
              </a:avLst>
            </a:prstGeom>
            <a:solidFill>
              <a:srgbClr val="81C1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129" name="Google Shape;1129;p53"/>
            <p:cNvSpPr/>
            <p:nvPr/>
          </p:nvSpPr>
          <p:spPr>
            <a:xfrm rot="3841939" flipH="1">
              <a:off x="2465705" y="5645384"/>
              <a:ext cx="2137354" cy="1579418"/>
            </a:xfrm>
            <a:prstGeom prst="wave">
              <a:avLst>
                <a:gd name="adj1" fmla="val 12500"/>
                <a:gd name="adj2" fmla="val -10000"/>
              </a:avLst>
            </a:prstGeom>
            <a:solidFill>
              <a:srgbClr val="BFE0FF"/>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130" name="Google Shape;1130;p53"/>
            <p:cNvSpPr txBox="1"/>
            <p:nvPr/>
          </p:nvSpPr>
          <p:spPr>
            <a:xfrm>
              <a:off x="4228447" y="5616264"/>
              <a:ext cx="1841500" cy="656592"/>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Preclinical studies</a:t>
              </a:r>
              <a:endParaRPr sz="900"/>
            </a:p>
            <a:p>
              <a:pPr marL="0" marR="0" lvl="0" indent="0" algn="ctr" rtl="0">
                <a:spcBef>
                  <a:spcPts val="0"/>
                </a:spcBef>
                <a:spcAft>
                  <a:spcPts val="0"/>
                </a:spcAft>
                <a:buNone/>
              </a:pPr>
              <a:r>
                <a:rPr lang="en" sz="1200">
                  <a:solidFill>
                    <a:srgbClr val="000000"/>
                  </a:solidFill>
                  <a:latin typeface="Calibri"/>
                  <a:ea typeface="Calibri"/>
                  <a:cs typeface="Calibri"/>
                  <a:sym typeface="Calibri"/>
                </a:rPr>
                <a:t>Clinical trials</a:t>
              </a:r>
              <a:endParaRPr sz="1200">
                <a:solidFill>
                  <a:srgbClr val="000000"/>
                </a:solidFill>
                <a:latin typeface="Calibri"/>
                <a:ea typeface="Calibri"/>
                <a:cs typeface="Calibri"/>
                <a:sym typeface="Calibri"/>
              </a:endParaRPr>
            </a:p>
          </p:txBody>
        </p:sp>
        <p:sp>
          <p:nvSpPr>
            <p:cNvPr id="1131" name="Google Shape;1131;p53"/>
            <p:cNvSpPr txBox="1"/>
            <p:nvPr/>
          </p:nvSpPr>
          <p:spPr>
            <a:xfrm>
              <a:off x="2862655" y="2618161"/>
              <a:ext cx="2425244"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Small molecule library</a:t>
              </a:r>
              <a:endParaRPr sz="1200">
                <a:solidFill>
                  <a:srgbClr val="000000"/>
                </a:solidFill>
                <a:latin typeface="Calibri"/>
                <a:ea typeface="Calibri"/>
                <a:cs typeface="Calibri"/>
                <a:sym typeface="Calibri"/>
              </a:endParaRPr>
            </a:p>
          </p:txBody>
        </p:sp>
        <p:sp>
          <p:nvSpPr>
            <p:cNvPr id="1132" name="Google Shape;1132;p53"/>
            <p:cNvSpPr txBox="1"/>
            <p:nvPr/>
          </p:nvSpPr>
          <p:spPr>
            <a:xfrm>
              <a:off x="2157450" y="1096173"/>
              <a:ext cx="890542"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Assay</a:t>
              </a:r>
              <a:endParaRPr sz="1200">
                <a:solidFill>
                  <a:srgbClr val="000000"/>
                </a:solidFill>
                <a:latin typeface="Calibri"/>
                <a:ea typeface="Calibri"/>
                <a:cs typeface="Calibri"/>
                <a:sym typeface="Calibri"/>
              </a:endParaRPr>
            </a:p>
          </p:txBody>
        </p:sp>
        <p:sp>
          <p:nvSpPr>
            <p:cNvPr id="1133" name="Google Shape;1133;p53"/>
            <p:cNvSpPr txBox="1"/>
            <p:nvPr/>
          </p:nvSpPr>
          <p:spPr>
            <a:xfrm>
              <a:off x="3658672" y="4191635"/>
              <a:ext cx="1841500"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Hits </a:t>
              </a:r>
              <a:r>
                <a:rPr lang="en" sz="1200">
                  <a:latin typeface="Noto Sans Symbols"/>
                  <a:ea typeface="Noto Sans Symbols"/>
                  <a:cs typeface="Noto Sans Symbols"/>
                  <a:sym typeface="Noto Sans Symbols"/>
                </a:rPr>
                <a:t>   </a:t>
              </a:r>
              <a:r>
                <a:rPr lang="en" sz="1200">
                  <a:solidFill>
                    <a:srgbClr val="000000"/>
                  </a:solidFill>
                  <a:latin typeface="Calibri"/>
                  <a:ea typeface="Calibri"/>
                  <a:cs typeface="Calibri"/>
                  <a:sym typeface="Calibri"/>
                </a:rPr>
                <a:t> leads</a:t>
              </a:r>
              <a:endParaRPr sz="1200">
                <a:solidFill>
                  <a:srgbClr val="000000"/>
                </a:solidFill>
                <a:latin typeface="Calibri"/>
                <a:ea typeface="Calibri"/>
                <a:cs typeface="Calibri"/>
                <a:sym typeface="Calibri"/>
              </a:endParaRPr>
            </a:p>
          </p:txBody>
        </p:sp>
        <p:pic>
          <p:nvPicPr>
            <p:cNvPr id="1134" name="Google Shape;1134;p53" descr="800px-Dillapiol.png"/>
            <p:cNvPicPr preferRelativeResize="0"/>
            <p:nvPr/>
          </p:nvPicPr>
          <p:blipFill rotWithShape="1">
            <a:blip r:embed="rId4">
              <a:alphaModFix/>
            </a:blip>
            <a:srcRect/>
            <a:stretch/>
          </p:blipFill>
          <p:spPr>
            <a:xfrm>
              <a:off x="1640868" y="2483671"/>
              <a:ext cx="457200" cy="706581"/>
            </a:xfrm>
            <a:prstGeom prst="rect">
              <a:avLst/>
            </a:prstGeom>
            <a:noFill/>
            <a:ln>
              <a:noFill/>
            </a:ln>
          </p:spPr>
        </p:pic>
        <p:pic>
          <p:nvPicPr>
            <p:cNvPr id="1135" name="Google Shape;1135;p53" descr="1280px-Caffeine.svg.png"/>
            <p:cNvPicPr preferRelativeResize="0"/>
            <p:nvPr/>
          </p:nvPicPr>
          <p:blipFill rotWithShape="1">
            <a:blip r:embed="rId5">
              <a:alphaModFix/>
            </a:blip>
            <a:srcRect/>
            <a:stretch/>
          </p:blipFill>
          <p:spPr>
            <a:xfrm>
              <a:off x="2318866" y="4381432"/>
              <a:ext cx="1046634" cy="845830"/>
            </a:xfrm>
            <a:prstGeom prst="rect">
              <a:avLst/>
            </a:prstGeom>
            <a:noFill/>
            <a:ln>
              <a:noFill/>
            </a:ln>
          </p:spPr>
        </p:pic>
        <p:pic>
          <p:nvPicPr>
            <p:cNvPr id="1136" name="Google Shape;1136;p53" descr="275px-Xylitol-2D-structure.svg.png"/>
            <p:cNvPicPr preferRelativeResize="0"/>
            <p:nvPr/>
          </p:nvPicPr>
          <p:blipFill rotWithShape="1">
            <a:blip r:embed="rId6">
              <a:alphaModFix/>
            </a:blip>
            <a:srcRect/>
            <a:stretch/>
          </p:blipFill>
          <p:spPr>
            <a:xfrm>
              <a:off x="1797427" y="3643959"/>
              <a:ext cx="831214" cy="389274"/>
            </a:xfrm>
            <a:prstGeom prst="rect">
              <a:avLst/>
            </a:prstGeom>
            <a:noFill/>
            <a:ln>
              <a:noFill/>
            </a:ln>
          </p:spPr>
        </p:pic>
        <p:pic>
          <p:nvPicPr>
            <p:cNvPr id="1137" name="Google Shape;1137;p53" descr="420px-Leukotriene_E4.svg.png"/>
            <p:cNvPicPr preferRelativeResize="0"/>
            <p:nvPr/>
          </p:nvPicPr>
          <p:blipFill rotWithShape="1">
            <a:blip r:embed="rId7">
              <a:alphaModFix/>
            </a:blip>
            <a:srcRect/>
            <a:stretch/>
          </p:blipFill>
          <p:spPr>
            <a:xfrm>
              <a:off x="1332261" y="2997753"/>
              <a:ext cx="543364" cy="326567"/>
            </a:xfrm>
            <a:prstGeom prst="rect">
              <a:avLst/>
            </a:prstGeom>
            <a:noFill/>
            <a:ln>
              <a:noFill/>
            </a:ln>
          </p:spPr>
        </p:pic>
        <p:pic>
          <p:nvPicPr>
            <p:cNvPr id="1138" name="Google Shape;1138;p53" descr="Coriandrin.png"/>
            <p:cNvPicPr preferRelativeResize="0"/>
            <p:nvPr/>
          </p:nvPicPr>
          <p:blipFill rotWithShape="1">
            <a:blip r:embed="rId8">
              <a:alphaModFix/>
            </a:blip>
            <a:srcRect/>
            <a:stretch/>
          </p:blipFill>
          <p:spPr>
            <a:xfrm rot="846372">
              <a:off x="1995959" y="3026561"/>
              <a:ext cx="760730" cy="431924"/>
            </a:xfrm>
            <a:prstGeom prst="rect">
              <a:avLst/>
            </a:prstGeom>
            <a:noFill/>
            <a:ln>
              <a:noFill/>
            </a:ln>
          </p:spPr>
        </p:pic>
        <p:pic>
          <p:nvPicPr>
            <p:cNvPr id="1139" name="Google Shape;1139;p53" descr="VBM1.jpg"/>
            <p:cNvPicPr preferRelativeResize="0"/>
            <p:nvPr/>
          </p:nvPicPr>
          <p:blipFill rotWithShape="1">
            <a:blip r:embed="rId9">
              <a:alphaModFix/>
            </a:blip>
            <a:srcRect/>
            <a:stretch/>
          </p:blipFill>
          <p:spPr>
            <a:xfrm>
              <a:off x="3010634" y="5944558"/>
              <a:ext cx="971303" cy="918517"/>
            </a:xfrm>
            <a:prstGeom prst="rect">
              <a:avLst/>
            </a:prstGeom>
            <a:noFill/>
            <a:ln>
              <a:noFill/>
            </a:ln>
          </p:spPr>
        </p:pic>
        <p:pic>
          <p:nvPicPr>
            <p:cNvPr id="1140" name="Google Shape;1140;p53" descr="Diiodotyrosine.png"/>
            <p:cNvPicPr preferRelativeResize="0"/>
            <p:nvPr/>
          </p:nvPicPr>
          <p:blipFill rotWithShape="1">
            <a:blip r:embed="rId10">
              <a:alphaModFix/>
            </a:blip>
            <a:srcRect/>
            <a:stretch/>
          </p:blipFill>
          <p:spPr>
            <a:xfrm>
              <a:off x="1465354" y="3271987"/>
              <a:ext cx="747680" cy="484017"/>
            </a:xfrm>
            <a:prstGeom prst="rect">
              <a:avLst/>
            </a:prstGeom>
            <a:noFill/>
            <a:ln>
              <a:noFill/>
            </a:ln>
          </p:spPr>
        </p:pic>
        <p:grpSp>
          <p:nvGrpSpPr>
            <p:cNvPr id="1141" name="Google Shape;1141;p53"/>
            <p:cNvGrpSpPr/>
            <p:nvPr/>
          </p:nvGrpSpPr>
          <p:grpSpPr>
            <a:xfrm>
              <a:off x="777609" y="1285970"/>
              <a:ext cx="1256531" cy="1231235"/>
              <a:chOff x="0" y="0"/>
              <a:chExt cx="1991864" cy="1838643"/>
            </a:xfrm>
          </p:grpSpPr>
          <p:pic>
            <p:nvPicPr>
              <p:cNvPr id="1142" name="Google Shape;1142;p53"/>
              <p:cNvPicPr preferRelativeResize="0"/>
              <p:nvPr/>
            </p:nvPicPr>
            <p:blipFill rotWithShape="1">
              <a:blip r:embed="rId11">
                <a:alphaModFix/>
              </a:blip>
              <a:srcRect l="42264" r="28364" b="4465"/>
              <a:stretch/>
            </p:blipFill>
            <p:spPr>
              <a:xfrm>
                <a:off x="0" y="158905"/>
                <a:ext cx="756704" cy="658273"/>
              </a:xfrm>
              <a:prstGeom prst="rect">
                <a:avLst/>
              </a:prstGeom>
              <a:noFill/>
              <a:ln>
                <a:noFill/>
              </a:ln>
            </p:spPr>
          </p:pic>
          <p:pic>
            <p:nvPicPr>
              <p:cNvPr id="1143" name="Google Shape;1143;p53"/>
              <p:cNvPicPr preferRelativeResize="0"/>
              <p:nvPr/>
            </p:nvPicPr>
            <p:blipFill rotWithShape="1">
              <a:blip r:embed="rId11">
                <a:alphaModFix/>
              </a:blip>
              <a:srcRect l="42264" r="28364" b="4464"/>
              <a:stretch/>
            </p:blipFill>
            <p:spPr>
              <a:xfrm rot="5250626">
                <a:off x="1135121" y="243908"/>
                <a:ext cx="574580" cy="499839"/>
              </a:xfrm>
              <a:prstGeom prst="rect">
                <a:avLst/>
              </a:prstGeom>
              <a:noFill/>
              <a:ln>
                <a:noFill/>
              </a:ln>
            </p:spPr>
          </p:pic>
          <p:pic>
            <p:nvPicPr>
              <p:cNvPr id="1144" name="Google Shape;1144;p53"/>
              <p:cNvPicPr preferRelativeResize="0"/>
              <p:nvPr/>
            </p:nvPicPr>
            <p:blipFill rotWithShape="1">
              <a:blip r:embed="rId11">
                <a:alphaModFix/>
              </a:blip>
              <a:srcRect l="42265" r="28364" b="4465"/>
              <a:stretch/>
            </p:blipFill>
            <p:spPr>
              <a:xfrm rot="3542175">
                <a:off x="911405" y="971606"/>
                <a:ext cx="756701" cy="658263"/>
              </a:xfrm>
              <a:prstGeom prst="rect">
                <a:avLst/>
              </a:prstGeom>
              <a:noFill/>
              <a:ln>
                <a:noFill/>
              </a:ln>
            </p:spPr>
          </p:pic>
          <p:pic>
            <p:nvPicPr>
              <p:cNvPr id="1145" name="Google Shape;1145;p53"/>
              <p:cNvPicPr preferRelativeResize="0"/>
              <p:nvPr/>
            </p:nvPicPr>
            <p:blipFill rotWithShape="1">
              <a:blip r:embed="rId11">
                <a:alphaModFix/>
              </a:blip>
              <a:srcRect l="22076" t="30676" r="55621" b="2611"/>
              <a:stretch/>
            </p:blipFill>
            <p:spPr>
              <a:xfrm>
                <a:off x="663952" y="1378980"/>
                <a:ext cx="574580" cy="459663"/>
              </a:xfrm>
              <a:prstGeom prst="rect">
                <a:avLst/>
              </a:prstGeom>
              <a:noFill/>
              <a:ln>
                <a:noFill/>
              </a:ln>
            </p:spPr>
          </p:pic>
          <p:pic>
            <p:nvPicPr>
              <p:cNvPr id="1146" name="Google Shape;1146;p53"/>
              <p:cNvPicPr preferRelativeResize="0"/>
              <p:nvPr/>
            </p:nvPicPr>
            <p:blipFill rotWithShape="1">
              <a:blip r:embed="rId11">
                <a:alphaModFix/>
              </a:blip>
              <a:srcRect l="22076" t="30677" r="55621" b="2611"/>
              <a:stretch/>
            </p:blipFill>
            <p:spPr>
              <a:xfrm>
                <a:off x="663952" y="0"/>
                <a:ext cx="574580" cy="459663"/>
              </a:xfrm>
              <a:prstGeom prst="rect">
                <a:avLst/>
              </a:prstGeom>
              <a:noFill/>
              <a:ln>
                <a:noFill/>
              </a:ln>
            </p:spPr>
          </p:pic>
          <p:pic>
            <p:nvPicPr>
              <p:cNvPr id="1147" name="Google Shape;1147;p53"/>
              <p:cNvPicPr preferRelativeResize="0"/>
              <p:nvPr/>
            </p:nvPicPr>
            <p:blipFill rotWithShape="1">
              <a:blip r:embed="rId11">
                <a:alphaModFix/>
              </a:blip>
              <a:srcRect l="22076" t="30677" r="55621" b="2611"/>
              <a:stretch/>
            </p:blipFill>
            <p:spPr>
              <a:xfrm>
                <a:off x="1417284" y="485197"/>
                <a:ext cx="574580" cy="459663"/>
              </a:xfrm>
              <a:prstGeom prst="rect">
                <a:avLst/>
              </a:prstGeom>
              <a:noFill/>
              <a:ln>
                <a:noFill/>
              </a:ln>
            </p:spPr>
          </p:pic>
          <p:pic>
            <p:nvPicPr>
              <p:cNvPr id="1148" name="Google Shape;1148;p53"/>
              <p:cNvPicPr preferRelativeResize="0"/>
              <p:nvPr/>
            </p:nvPicPr>
            <p:blipFill rotWithShape="1">
              <a:blip r:embed="rId11">
                <a:alphaModFix/>
              </a:blip>
              <a:srcRect l="42264" r="28363" b="4462"/>
              <a:stretch/>
            </p:blipFill>
            <p:spPr>
              <a:xfrm rot="10199521">
                <a:off x="299865" y="654239"/>
                <a:ext cx="574576" cy="499837"/>
              </a:xfrm>
              <a:prstGeom prst="rect">
                <a:avLst/>
              </a:prstGeom>
              <a:noFill/>
              <a:ln>
                <a:noFill/>
              </a:ln>
            </p:spPr>
          </p:pic>
          <p:pic>
            <p:nvPicPr>
              <p:cNvPr id="1149" name="Google Shape;1149;p53"/>
              <p:cNvPicPr preferRelativeResize="0"/>
              <p:nvPr/>
            </p:nvPicPr>
            <p:blipFill rotWithShape="1">
              <a:blip r:embed="rId11">
                <a:alphaModFix/>
              </a:blip>
              <a:srcRect l="22076" t="30677" r="55621" b="2611"/>
              <a:stretch/>
            </p:blipFill>
            <p:spPr>
              <a:xfrm>
                <a:off x="178756" y="1121060"/>
                <a:ext cx="817181" cy="653744"/>
              </a:xfrm>
              <a:prstGeom prst="rect">
                <a:avLst/>
              </a:prstGeom>
              <a:noFill/>
              <a:ln>
                <a:noFill/>
              </a:ln>
            </p:spPr>
          </p:pic>
        </p:grpSp>
        <p:sp>
          <p:nvSpPr>
            <p:cNvPr id="1150" name="Google Shape;1150;p53"/>
            <p:cNvSpPr/>
            <p:nvPr/>
          </p:nvSpPr>
          <p:spPr>
            <a:xfrm>
              <a:off x="4918065" y="7016758"/>
              <a:ext cx="1841500" cy="1009851"/>
            </a:xfrm>
            <a:prstGeom prst="ellipse">
              <a:avLst/>
            </a:prstGeom>
            <a:solidFill>
              <a:schemeClr val="lt1">
                <a:alpha val="87843"/>
              </a:schemeClr>
            </a:solid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pic>
          <p:nvPicPr>
            <p:cNvPr id="1151" name="Google Shape;1151;p53" descr="92px-Pill_Bottle.svg.png"/>
            <p:cNvPicPr preferRelativeResize="0"/>
            <p:nvPr/>
          </p:nvPicPr>
          <p:blipFill rotWithShape="1">
            <a:blip r:embed="rId12">
              <a:alphaModFix/>
            </a:blip>
            <a:srcRect/>
            <a:stretch/>
          </p:blipFill>
          <p:spPr>
            <a:xfrm>
              <a:off x="4579422" y="6945162"/>
              <a:ext cx="442321" cy="827239"/>
            </a:xfrm>
            <a:prstGeom prst="rect">
              <a:avLst/>
            </a:prstGeom>
            <a:noFill/>
            <a:ln>
              <a:noFill/>
            </a:ln>
          </p:spPr>
        </p:pic>
        <p:sp>
          <p:nvSpPr>
            <p:cNvPr id="1152" name="Google Shape;1152;p53"/>
            <p:cNvSpPr txBox="1"/>
            <p:nvPr/>
          </p:nvSpPr>
          <p:spPr>
            <a:xfrm>
              <a:off x="4918065" y="7148401"/>
              <a:ext cx="1841500" cy="379593"/>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Effective drug</a:t>
              </a:r>
              <a:endParaRPr sz="1200">
                <a:solidFill>
                  <a:srgbClr val="000000"/>
                </a:solidFill>
                <a:latin typeface="Calibri"/>
                <a:ea typeface="Calibri"/>
                <a:cs typeface="Calibri"/>
                <a:sym typeface="Calibri"/>
              </a:endParaRPr>
            </a:p>
          </p:txBody>
        </p:sp>
      </p:grpSp>
      <p:sp>
        <p:nvSpPr>
          <p:cNvPr id="1153" name="Google Shape;1153;p53"/>
          <p:cNvSpPr txBox="1">
            <a:spLocks noGrp="1"/>
          </p:cNvSpPr>
          <p:nvPr>
            <p:ph type="title"/>
          </p:nvPr>
        </p:nvSpPr>
        <p:spPr>
          <a:xfrm>
            <a:off x="0" y="0"/>
            <a:ext cx="7499100" cy="409500"/>
          </a:xfrm>
          <a:prstGeom prst="rect">
            <a:avLst/>
          </a:prstGeom>
          <a:noFill/>
          <a:ln>
            <a:noFill/>
          </a:ln>
        </p:spPr>
        <p:txBody>
          <a:bodyPr spcFirstLastPara="1" wrap="square" lIns="67425" tIns="33700" rIns="67425" bIns="33700" anchor="t" anchorCtr="0">
            <a:noAutofit/>
          </a:bodyPr>
          <a:lstStyle/>
          <a:p>
            <a:pPr marL="0" marR="0" lvl="0" indent="0" algn="ctr" rtl="0">
              <a:spcBef>
                <a:spcPts val="0"/>
              </a:spcBef>
              <a:spcAft>
                <a:spcPts val="0"/>
              </a:spcAft>
              <a:buNone/>
            </a:pPr>
            <a:r>
              <a:rPr lang="en"/>
              <a:t>Transforming drug discovery via Cell Painting</a:t>
            </a:r>
            <a:endParaRPr/>
          </a:p>
        </p:txBody>
      </p:sp>
      <p:grpSp>
        <p:nvGrpSpPr>
          <p:cNvPr id="1154" name="Google Shape;1154;p53"/>
          <p:cNvGrpSpPr/>
          <p:nvPr/>
        </p:nvGrpSpPr>
        <p:grpSpPr>
          <a:xfrm>
            <a:off x="9399595" y="1495560"/>
            <a:ext cx="2548271" cy="1981673"/>
            <a:chOff x="1581726" y="1137846"/>
            <a:chExt cx="3500853" cy="3212308"/>
          </a:xfrm>
        </p:grpSpPr>
        <p:sp>
          <p:nvSpPr>
            <p:cNvPr id="1155" name="Google Shape;1155;p53"/>
            <p:cNvSpPr/>
            <p:nvPr/>
          </p:nvSpPr>
          <p:spPr>
            <a:xfrm>
              <a:off x="1581726" y="2276006"/>
              <a:ext cx="3500853" cy="852844"/>
            </a:xfrm>
            <a:prstGeom prst="rect">
              <a:avLst/>
            </a:prstGeom>
            <a:solidFill>
              <a:schemeClr val="lt1"/>
            </a:solidFill>
            <a:ln w="12700" cap="flat" cmpd="sng">
              <a:solidFill>
                <a:srgbClr val="BFE0FF"/>
              </a:solidFill>
              <a:prstDash val="solid"/>
              <a:miter lim="400000"/>
              <a:headEnd type="none" w="sm" len="sm"/>
              <a:tailEnd type="none" w="sm" len="sm"/>
            </a:ln>
            <a:effectLst>
              <a:outerShdw blurRad="38100" dist="25400" dir="12000000" rotWithShape="0">
                <a:srgbClr val="024B9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156" name="Google Shape;1156;p53"/>
            <p:cNvSpPr/>
            <p:nvPr/>
          </p:nvSpPr>
          <p:spPr>
            <a:xfrm>
              <a:off x="2050701" y="1137846"/>
              <a:ext cx="2089547" cy="355144"/>
            </a:xfrm>
            <a:prstGeom prst="rect">
              <a:avLst/>
            </a:prstGeom>
            <a:noFill/>
            <a:ln>
              <a:noFill/>
            </a:ln>
          </p:spPr>
          <p:txBody>
            <a:bodyPr spcFirstLastPara="1" wrap="square" lIns="17725" tIns="17725" rIns="17725" bIns="17725" anchor="t" anchorCtr="0">
              <a:noAutofit/>
            </a:bodyPr>
            <a:lstStyle/>
            <a:p>
              <a:pPr marL="0" marR="38100" lvl="0" indent="0" algn="ctr" rtl="0">
                <a:spcBef>
                  <a:spcPts val="0"/>
                </a:spcBef>
                <a:spcAft>
                  <a:spcPts val="0"/>
                </a:spcAft>
                <a:buNone/>
              </a:pPr>
              <a:r>
                <a:rPr lang="en" sz="1200">
                  <a:latin typeface="Calibri"/>
                  <a:ea typeface="Calibri"/>
                  <a:cs typeface="Calibri"/>
                  <a:sym typeface="Calibri"/>
                </a:rPr>
                <a:t>“query” gene</a:t>
              </a:r>
              <a:endParaRPr sz="1200">
                <a:latin typeface="Calibri"/>
                <a:ea typeface="Calibri"/>
                <a:cs typeface="Calibri"/>
                <a:sym typeface="Calibri"/>
              </a:endParaRPr>
            </a:p>
          </p:txBody>
        </p:sp>
        <p:grpSp>
          <p:nvGrpSpPr>
            <p:cNvPr id="1157" name="Google Shape;1157;p53"/>
            <p:cNvGrpSpPr/>
            <p:nvPr/>
          </p:nvGrpSpPr>
          <p:grpSpPr>
            <a:xfrm>
              <a:off x="1835049" y="1518335"/>
              <a:ext cx="2946798" cy="2831819"/>
              <a:chOff x="4095748" y="4143231"/>
              <a:chExt cx="4191002" cy="4027475"/>
            </a:xfrm>
          </p:grpSpPr>
          <p:grpSp>
            <p:nvGrpSpPr>
              <p:cNvPr id="1158" name="Google Shape;1158;p53"/>
              <p:cNvGrpSpPr/>
              <p:nvPr/>
            </p:nvGrpSpPr>
            <p:grpSpPr>
              <a:xfrm>
                <a:off x="4095748" y="4841453"/>
                <a:ext cx="4191002" cy="3329253"/>
                <a:chOff x="4095748" y="4841453"/>
                <a:chExt cx="4191002" cy="3329253"/>
              </a:xfrm>
            </p:grpSpPr>
            <p:pic>
              <p:nvPicPr>
                <p:cNvPr id="1159" name="Google Shape;1159;p53"/>
                <p:cNvPicPr preferRelativeResize="0"/>
                <p:nvPr/>
              </p:nvPicPr>
              <p:blipFill rotWithShape="1">
                <a:blip r:embed="rId13">
                  <a:alphaModFix/>
                </a:blip>
                <a:srcRect/>
                <a:stretch/>
              </p:blipFill>
              <p:spPr>
                <a:xfrm rot="10800000">
                  <a:off x="5010794" y="4841453"/>
                  <a:ext cx="2363458" cy="1767790"/>
                </a:xfrm>
                <a:prstGeom prst="rect">
                  <a:avLst/>
                </a:prstGeom>
                <a:noFill/>
                <a:ln>
                  <a:noFill/>
                </a:ln>
              </p:spPr>
            </p:pic>
            <p:grpSp>
              <p:nvGrpSpPr>
                <p:cNvPr id="1160" name="Google Shape;1160;p53"/>
                <p:cNvGrpSpPr/>
                <p:nvPr/>
              </p:nvGrpSpPr>
              <p:grpSpPr>
                <a:xfrm>
                  <a:off x="4095748" y="6674733"/>
                  <a:ext cx="4191002" cy="1495973"/>
                  <a:chOff x="607634" y="3918833"/>
                  <a:chExt cx="4191001" cy="1495973"/>
                </a:xfrm>
              </p:grpSpPr>
              <p:sp>
                <p:nvSpPr>
                  <p:cNvPr id="1161" name="Google Shape;1161;p53"/>
                  <p:cNvSpPr/>
                  <p:nvPr/>
                </p:nvSpPr>
                <p:spPr>
                  <a:xfrm>
                    <a:off x="607634" y="3918833"/>
                    <a:ext cx="4191001" cy="1336497"/>
                  </a:xfrm>
                  <a:custGeom>
                    <a:avLst/>
                    <a:gdLst/>
                    <a:ahLst/>
                    <a:cxnLst/>
                    <a:rect l="l" t="t" r="r" b="b"/>
                    <a:pathLst>
                      <a:path w="21600" h="21600" extrusionOk="0">
                        <a:moveTo>
                          <a:pt x="0" y="6428"/>
                        </a:moveTo>
                        <a:lnTo>
                          <a:pt x="8668" y="6428"/>
                        </a:lnTo>
                        <a:lnTo>
                          <a:pt x="8668" y="4490"/>
                        </a:lnTo>
                        <a:lnTo>
                          <a:pt x="7124" y="4490"/>
                        </a:lnTo>
                        <a:lnTo>
                          <a:pt x="10800" y="0"/>
                        </a:lnTo>
                        <a:lnTo>
                          <a:pt x="14476" y="4490"/>
                        </a:lnTo>
                        <a:lnTo>
                          <a:pt x="12932" y="4490"/>
                        </a:lnTo>
                        <a:lnTo>
                          <a:pt x="12932" y="6428"/>
                        </a:lnTo>
                        <a:lnTo>
                          <a:pt x="21600" y="6428"/>
                        </a:lnTo>
                        <a:lnTo>
                          <a:pt x="21600" y="21600"/>
                        </a:lnTo>
                        <a:lnTo>
                          <a:pt x="0" y="21600"/>
                        </a:lnTo>
                        <a:close/>
                      </a:path>
                    </a:pathLst>
                  </a:custGeom>
                  <a:noFill/>
                  <a:ln w="9525" cap="flat" cmpd="sng">
                    <a:solidFill>
                      <a:srgbClr val="B5B5B5"/>
                    </a:solidFill>
                    <a:prstDash val="solid"/>
                    <a:round/>
                    <a:headEnd type="none" w="sm" len="sm"/>
                    <a:tailEnd type="none" w="sm" len="sm"/>
                  </a:ln>
                </p:spPr>
                <p:txBody>
                  <a:bodyPr spcFirstLastPara="1" wrap="square" lIns="0" tIns="0" rIns="0" bIns="0" anchor="t" anchorCtr="0">
                    <a:noAutofit/>
                  </a:bodyPr>
                  <a:lstStyle/>
                  <a:p>
                    <a:pPr marL="0" marR="38100" lvl="0" indent="0" algn="ctr" rtl="0">
                      <a:spcBef>
                        <a:spcPts val="0"/>
                      </a:spcBef>
                      <a:spcAft>
                        <a:spcPts val="0"/>
                      </a:spcAft>
                      <a:buNone/>
                    </a:pPr>
                    <a:endParaRPr sz="800">
                      <a:latin typeface="Calibri"/>
                      <a:ea typeface="Calibri"/>
                      <a:cs typeface="Calibri"/>
                      <a:sym typeface="Calibri"/>
                    </a:endParaRPr>
                  </a:p>
                </p:txBody>
              </p:sp>
              <p:sp>
                <p:nvSpPr>
                  <p:cNvPr id="1162" name="Google Shape;1162;p53"/>
                  <p:cNvSpPr/>
                  <p:nvPr/>
                </p:nvSpPr>
                <p:spPr>
                  <a:xfrm>
                    <a:off x="679866" y="4357991"/>
                    <a:ext cx="4064000" cy="1056815"/>
                  </a:xfrm>
                  <a:prstGeom prst="rect">
                    <a:avLst/>
                  </a:prstGeom>
                  <a:noFill/>
                  <a:ln>
                    <a:noFill/>
                  </a:ln>
                </p:spPr>
                <p:txBody>
                  <a:bodyPr spcFirstLastPara="1" wrap="square" lIns="25225" tIns="25225" rIns="25225" bIns="25225" anchor="t" anchorCtr="0">
                    <a:noAutofit/>
                  </a:bodyPr>
                  <a:lstStyle/>
                  <a:p>
                    <a:pPr marL="0" marR="38100" lvl="0" indent="0" algn="ctr" rtl="0">
                      <a:spcBef>
                        <a:spcPts val="0"/>
                      </a:spcBef>
                      <a:spcAft>
                        <a:spcPts val="0"/>
                      </a:spcAft>
                      <a:buNone/>
                    </a:pPr>
                    <a:r>
                      <a:rPr lang="en" sz="1300" b="1">
                        <a:latin typeface="Arial"/>
                        <a:ea typeface="Arial"/>
                        <a:cs typeface="Arial"/>
                        <a:sym typeface="Arial"/>
                      </a:rPr>
                      <a:t>Library of well-characterized compounds</a:t>
                    </a:r>
                    <a:endParaRPr sz="900"/>
                  </a:p>
                </p:txBody>
              </p:sp>
            </p:grpSp>
          </p:grpSp>
          <p:pic>
            <p:nvPicPr>
              <p:cNvPr id="1163" name="Google Shape;1163;p53"/>
              <p:cNvPicPr preferRelativeResize="0"/>
              <p:nvPr/>
            </p:nvPicPr>
            <p:blipFill rotWithShape="1">
              <a:blip r:embed="rId13">
                <a:alphaModFix/>
              </a:blip>
              <a:srcRect t="44532" b="43101"/>
              <a:stretch/>
            </p:blipFill>
            <p:spPr>
              <a:xfrm rot="10800000">
                <a:off x="4343399" y="4143231"/>
                <a:ext cx="2169342" cy="184369"/>
              </a:xfrm>
              <a:prstGeom prst="rect">
                <a:avLst/>
              </a:prstGeom>
              <a:noFill/>
              <a:ln w="12700" cap="flat" cmpd="sng">
                <a:solidFill>
                  <a:srgbClr val="7F7F7F"/>
                </a:solidFill>
                <a:prstDash val="solid"/>
                <a:miter lim="400000"/>
                <a:headEnd type="none" w="sm" len="sm"/>
                <a:tailEnd type="none" w="sm" len="sm"/>
              </a:ln>
              <a:effectLst>
                <a:outerShdw blurRad="50800" dist="38100" dir="5400000" algn="t" rotWithShape="0">
                  <a:srgbClr val="000000">
                    <a:alpha val="40000"/>
                  </a:srgbClr>
                </a:outerShdw>
              </a:effectLst>
            </p:spPr>
          </p:pic>
          <p:sp>
            <p:nvSpPr>
              <p:cNvPr id="1164" name="Google Shape;1164;p53"/>
              <p:cNvSpPr/>
              <p:nvPr/>
            </p:nvSpPr>
            <p:spPr>
              <a:xfrm rot="5400000">
                <a:off x="5275669" y="3533976"/>
                <a:ext cx="304800" cy="2169343"/>
              </a:xfrm>
              <a:prstGeom prst="rightBrace">
                <a:avLst>
                  <a:gd name="adj1" fmla="val 8333"/>
                  <a:gd name="adj2" fmla="val 50000"/>
                </a:avLst>
              </a:prstGeom>
              <a:noFill/>
              <a:ln w="25400" cap="flat" cmpd="sng">
                <a:solidFill>
                  <a:srgbClr val="000000"/>
                </a:solidFill>
                <a:prstDash val="solid"/>
                <a:miter lim="400000"/>
                <a:headEnd type="none" w="sm" len="sm"/>
                <a:tailEnd type="none" w="sm" len="sm"/>
              </a:ln>
            </p:spPr>
            <p:txBody>
              <a:bodyPr spcFirstLastPara="1" wrap="square" lIns="60500" tIns="30250" rIns="60500" bIns="30250" anchor="t" anchorCtr="0">
                <a:noAutofit/>
              </a:bodyPr>
              <a:lstStyle/>
              <a:p>
                <a:pPr marL="0" marR="0" lvl="0" indent="0" algn="ctr" rtl="0">
                  <a:spcBef>
                    <a:spcPts val="0"/>
                  </a:spcBef>
                  <a:spcAft>
                    <a:spcPts val="0"/>
                  </a:spcAft>
                  <a:buNone/>
                </a:pPr>
                <a:endParaRPr sz="1400">
                  <a:latin typeface="Calibri"/>
                  <a:ea typeface="Calibri"/>
                  <a:cs typeface="Calibri"/>
                  <a:sym typeface="Calibri"/>
                </a:endParaRPr>
              </a:p>
            </p:txBody>
          </p:sp>
        </p:grpSp>
      </p:grpSp>
      <p:cxnSp>
        <p:nvCxnSpPr>
          <p:cNvPr id="1165" name="Google Shape;1165;p53"/>
          <p:cNvCxnSpPr/>
          <p:nvPr/>
        </p:nvCxnSpPr>
        <p:spPr>
          <a:xfrm>
            <a:off x="2650235" y="2740467"/>
            <a:ext cx="122700" cy="0"/>
          </a:xfrm>
          <a:prstGeom prst="straightConnector1">
            <a:avLst/>
          </a:prstGeom>
          <a:noFill/>
          <a:ln w="19050" cap="flat" cmpd="sng">
            <a:solidFill>
              <a:srgbClr val="000000"/>
            </a:solidFill>
            <a:prstDash val="solid"/>
            <a:round/>
            <a:headEnd type="none" w="med" len="med"/>
            <a:tailEnd type="triangle" w="med" len="med"/>
          </a:ln>
        </p:spPr>
      </p:cxnSp>
      <p:sp>
        <p:nvSpPr>
          <p:cNvPr id="1166" name="Google Shape;1166;p53"/>
          <p:cNvSpPr/>
          <p:nvPr/>
        </p:nvSpPr>
        <p:spPr>
          <a:xfrm>
            <a:off x="2027983" y="547233"/>
            <a:ext cx="3320100" cy="6708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SzPts val="800"/>
              <a:buNone/>
            </a:pPr>
            <a:r>
              <a:rPr lang="en" sz="1600">
                <a:solidFill>
                  <a:srgbClr val="024B90"/>
                </a:solidFill>
                <a:latin typeface="Nunito Light"/>
                <a:ea typeface="Nunito Light"/>
                <a:cs typeface="Nunito Light"/>
                <a:sym typeface="Nunito Light"/>
              </a:rPr>
              <a:t>Can we identify chemical regulators of gene/disease profiles?</a:t>
            </a:r>
            <a:endParaRPr sz="1600">
              <a:solidFill>
                <a:srgbClr val="024B90"/>
              </a:solidFill>
              <a:latin typeface="Nunito Light"/>
              <a:ea typeface="Nunito Light"/>
              <a:cs typeface="Nunito Light"/>
              <a:sym typeface="Nunito Light"/>
            </a:endParaRPr>
          </a:p>
        </p:txBody>
      </p:sp>
      <p:sp>
        <p:nvSpPr>
          <p:cNvPr id="1167" name="Google Shape;1167;p53"/>
          <p:cNvSpPr/>
          <p:nvPr/>
        </p:nvSpPr>
        <p:spPr>
          <a:xfrm>
            <a:off x="1798180" y="356716"/>
            <a:ext cx="229800" cy="861300"/>
          </a:xfrm>
          <a:prstGeom prst="rightBrace">
            <a:avLst>
              <a:gd name="adj1" fmla="val 8333"/>
              <a:gd name="adj2" fmla="val 50000"/>
            </a:avLst>
          </a:prstGeom>
          <a:noFill/>
          <a:ln w="9525" cap="flat" cmpd="sng">
            <a:solidFill>
              <a:schemeClr val="dk2"/>
            </a:solidFill>
            <a:prstDash val="solid"/>
            <a:round/>
            <a:headEnd type="none" w="sm" len="sm"/>
            <a:tailEnd type="none" w="sm" len="sm"/>
          </a:ln>
          <a:effectLst>
            <a:outerShdw blurRad="50800" dist="38100" dir="2700000" algn="tl" rotWithShape="0">
              <a:srgbClr val="7F7F7F">
                <a:alpha val="42750"/>
              </a:srgbClr>
            </a:outerShdw>
          </a:effectLst>
        </p:spPr>
        <p:txBody>
          <a:bodyPr spcFirstLastPara="1" wrap="square" lIns="60500" tIns="60500" rIns="60500" bIns="60500" anchor="t" anchorCtr="0">
            <a:noAutofit/>
          </a:bodyPr>
          <a:lstStyle/>
          <a:p>
            <a:pPr marL="0" lvl="0" indent="0" algn="l" rtl="0">
              <a:spcBef>
                <a:spcPts val="0"/>
              </a:spcBef>
              <a:spcAft>
                <a:spcPts val="0"/>
              </a:spcAft>
              <a:buNone/>
            </a:pPr>
            <a:endParaRPr/>
          </a:p>
        </p:txBody>
      </p:sp>
      <p:grpSp>
        <p:nvGrpSpPr>
          <p:cNvPr id="1168" name="Google Shape;1168;p53"/>
          <p:cNvGrpSpPr/>
          <p:nvPr/>
        </p:nvGrpSpPr>
        <p:grpSpPr>
          <a:xfrm>
            <a:off x="9144000" y="1091008"/>
            <a:ext cx="2665867" cy="2654369"/>
            <a:chOff x="1684553" y="1118888"/>
            <a:chExt cx="3297300" cy="3186900"/>
          </a:xfrm>
        </p:grpSpPr>
        <p:sp>
          <p:nvSpPr>
            <p:cNvPr id="1169" name="Google Shape;1169;p53"/>
            <p:cNvSpPr/>
            <p:nvPr/>
          </p:nvSpPr>
          <p:spPr>
            <a:xfrm>
              <a:off x="1684553" y="1118888"/>
              <a:ext cx="3297300" cy="3186900"/>
            </a:xfrm>
            <a:prstGeom prst="rect">
              <a:avLst/>
            </a:prstGeom>
            <a:solidFill>
              <a:schemeClr val="lt1"/>
            </a:solidFill>
            <a:ln w="12700" cap="flat" cmpd="sng">
              <a:solidFill>
                <a:srgbClr val="BFE0FF"/>
              </a:solidFill>
              <a:prstDash val="solid"/>
              <a:miter lim="400000"/>
              <a:headEnd type="none" w="sm" len="sm"/>
              <a:tailEnd type="none" w="sm" len="sm"/>
            </a:ln>
            <a:effectLst>
              <a:outerShdw blurRad="38100" dist="25400" dir="12000000" rotWithShape="0">
                <a:srgbClr val="024B9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170" name="Google Shape;1170;p53"/>
            <p:cNvSpPr/>
            <p:nvPr/>
          </p:nvSpPr>
          <p:spPr>
            <a:xfrm>
              <a:off x="1835048" y="1137848"/>
              <a:ext cx="2524800" cy="292200"/>
            </a:xfrm>
            <a:prstGeom prst="rect">
              <a:avLst/>
            </a:prstGeom>
            <a:noFill/>
            <a:ln>
              <a:noFill/>
            </a:ln>
          </p:spPr>
          <p:txBody>
            <a:bodyPr spcFirstLastPara="1" wrap="square" lIns="17725" tIns="17725" rIns="17725" bIns="17725" anchor="t" anchorCtr="0">
              <a:noAutofit/>
            </a:bodyPr>
            <a:lstStyle/>
            <a:p>
              <a:pPr marL="0" marR="38100" lvl="0" indent="0" algn="ctr" rtl="0">
                <a:spcBef>
                  <a:spcPts val="0"/>
                </a:spcBef>
                <a:spcAft>
                  <a:spcPts val="0"/>
                </a:spcAft>
                <a:buNone/>
              </a:pPr>
              <a:r>
                <a:rPr lang="en" sz="1200" b="0" i="0" u="none" strike="noStrike" cap="none">
                  <a:latin typeface="Calibri"/>
                  <a:ea typeface="Calibri"/>
                  <a:cs typeface="Calibri"/>
                  <a:sym typeface="Calibri"/>
                </a:rPr>
                <a:t>“query” </a:t>
              </a:r>
              <a:r>
                <a:rPr lang="en" sz="1200">
                  <a:latin typeface="Calibri"/>
                  <a:ea typeface="Calibri"/>
                  <a:cs typeface="Calibri"/>
                  <a:sym typeface="Calibri"/>
                </a:rPr>
                <a:t>gene or disease profile</a:t>
              </a:r>
              <a:endParaRPr sz="1200" b="0" i="0" u="none" strike="noStrike" cap="none">
                <a:latin typeface="Calibri"/>
                <a:ea typeface="Calibri"/>
                <a:cs typeface="Calibri"/>
                <a:sym typeface="Calibri"/>
              </a:endParaRPr>
            </a:p>
          </p:txBody>
        </p:sp>
        <p:grpSp>
          <p:nvGrpSpPr>
            <p:cNvPr id="1171" name="Google Shape;1171;p53"/>
            <p:cNvGrpSpPr/>
            <p:nvPr/>
          </p:nvGrpSpPr>
          <p:grpSpPr>
            <a:xfrm>
              <a:off x="1834947" y="1518231"/>
              <a:ext cx="2946688" cy="2719592"/>
              <a:chOff x="4095748" y="4143231"/>
              <a:chExt cx="4190994" cy="3868002"/>
            </a:xfrm>
          </p:grpSpPr>
          <p:grpSp>
            <p:nvGrpSpPr>
              <p:cNvPr id="1172" name="Google Shape;1172;p53"/>
              <p:cNvGrpSpPr/>
              <p:nvPr/>
            </p:nvGrpSpPr>
            <p:grpSpPr>
              <a:xfrm>
                <a:off x="4095748" y="4841453"/>
                <a:ext cx="4190994" cy="3169780"/>
                <a:chOff x="4095748" y="4841453"/>
                <a:chExt cx="4190994" cy="3169780"/>
              </a:xfrm>
            </p:grpSpPr>
            <p:pic>
              <p:nvPicPr>
                <p:cNvPr id="1173" name="Google Shape;1173;p53"/>
                <p:cNvPicPr preferRelativeResize="0"/>
                <p:nvPr/>
              </p:nvPicPr>
              <p:blipFill rotWithShape="1">
                <a:blip r:embed="rId13">
                  <a:alphaModFix/>
                </a:blip>
                <a:srcRect/>
                <a:stretch/>
              </p:blipFill>
              <p:spPr>
                <a:xfrm rot="10800000">
                  <a:off x="5010794" y="4841453"/>
                  <a:ext cx="2363458" cy="1767790"/>
                </a:xfrm>
                <a:prstGeom prst="rect">
                  <a:avLst/>
                </a:prstGeom>
                <a:noFill/>
                <a:ln>
                  <a:noFill/>
                </a:ln>
              </p:spPr>
            </p:pic>
            <p:grpSp>
              <p:nvGrpSpPr>
                <p:cNvPr id="1174" name="Google Shape;1174;p53"/>
                <p:cNvGrpSpPr/>
                <p:nvPr/>
              </p:nvGrpSpPr>
              <p:grpSpPr>
                <a:xfrm>
                  <a:off x="4095748" y="6674733"/>
                  <a:ext cx="4190994" cy="1336500"/>
                  <a:chOff x="607634" y="3918833"/>
                  <a:chExt cx="4190994" cy="1336500"/>
                </a:xfrm>
              </p:grpSpPr>
              <p:sp>
                <p:nvSpPr>
                  <p:cNvPr id="1175" name="Google Shape;1175;p53"/>
                  <p:cNvSpPr/>
                  <p:nvPr/>
                </p:nvSpPr>
                <p:spPr>
                  <a:xfrm>
                    <a:off x="607634" y="3918833"/>
                    <a:ext cx="4190994" cy="1336500"/>
                  </a:xfrm>
                  <a:custGeom>
                    <a:avLst/>
                    <a:gdLst/>
                    <a:ahLst/>
                    <a:cxnLst/>
                    <a:rect l="l" t="t" r="r" b="b"/>
                    <a:pathLst>
                      <a:path w="21600" h="21600" extrusionOk="0">
                        <a:moveTo>
                          <a:pt x="0" y="6428"/>
                        </a:moveTo>
                        <a:lnTo>
                          <a:pt x="8668" y="6428"/>
                        </a:lnTo>
                        <a:lnTo>
                          <a:pt x="8668" y="4490"/>
                        </a:lnTo>
                        <a:lnTo>
                          <a:pt x="7124" y="4490"/>
                        </a:lnTo>
                        <a:lnTo>
                          <a:pt x="10800" y="0"/>
                        </a:lnTo>
                        <a:lnTo>
                          <a:pt x="14476" y="4490"/>
                        </a:lnTo>
                        <a:lnTo>
                          <a:pt x="12932" y="4490"/>
                        </a:lnTo>
                        <a:lnTo>
                          <a:pt x="12932" y="6428"/>
                        </a:lnTo>
                        <a:lnTo>
                          <a:pt x="21600" y="6428"/>
                        </a:lnTo>
                        <a:lnTo>
                          <a:pt x="21600" y="21600"/>
                        </a:lnTo>
                        <a:lnTo>
                          <a:pt x="0" y="21600"/>
                        </a:lnTo>
                        <a:close/>
                      </a:path>
                    </a:pathLst>
                  </a:custGeom>
                  <a:noFill/>
                  <a:ln w="9525" cap="flat" cmpd="sng">
                    <a:solidFill>
                      <a:srgbClr val="B5B5B5"/>
                    </a:solidFill>
                    <a:prstDash val="solid"/>
                    <a:round/>
                    <a:headEnd type="none" w="sm" len="sm"/>
                    <a:tailEnd type="none" w="sm" len="sm"/>
                  </a:ln>
                </p:spPr>
                <p:txBody>
                  <a:bodyPr spcFirstLastPara="1" wrap="square" lIns="0" tIns="0" rIns="0" bIns="0" anchor="t" anchorCtr="0">
                    <a:noAutofit/>
                  </a:bodyPr>
                  <a:lstStyle/>
                  <a:p>
                    <a:pPr marL="0" marR="38100" lvl="0" indent="0" algn="ctr" rtl="0">
                      <a:spcBef>
                        <a:spcPts val="0"/>
                      </a:spcBef>
                      <a:spcAft>
                        <a:spcPts val="0"/>
                      </a:spcAft>
                      <a:buNone/>
                    </a:pPr>
                    <a:endParaRPr sz="800" b="0" i="0" u="none" strike="noStrike" cap="none">
                      <a:latin typeface="Calibri"/>
                      <a:ea typeface="Calibri"/>
                      <a:cs typeface="Calibri"/>
                      <a:sym typeface="Calibri"/>
                    </a:endParaRPr>
                  </a:p>
                </p:txBody>
              </p:sp>
              <p:sp>
                <p:nvSpPr>
                  <p:cNvPr id="1176" name="Google Shape;1176;p53"/>
                  <p:cNvSpPr/>
                  <p:nvPr/>
                </p:nvSpPr>
                <p:spPr>
                  <a:xfrm>
                    <a:off x="679866" y="4357991"/>
                    <a:ext cx="4064100" cy="869400"/>
                  </a:xfrm>
                  <a:prstGeom prst="rect">
                    <a:avLst/>
                  </a:prstGeom>
                  <a:noFill/>
                  <a:ln>
                    <a:noFill/>
                  </a:ln>
                </p:spPr>
                <p:txBody>
                  <a:bodyPr spcFirstLastPara="1" wrap="square" lIns="25225" tIns="25225" rIns="25225" bIns="25225" anchor="t" anchorCtr="0">
                    <a:noAutofit/>
                  </a:bodyPr>
                  <a:lstStyle/>
                  <a:p>
                    <a:pPr marL="0" marR="38100" lvl="0" indent="0" algn="ctr" rtl="0">
                      <a:spcBef>
                        <a:spcPts val="0"/>
                      </a:spcBef>
                      <a:spcAft>
                        <a:spcPts val="0"/>
                      </a:spcAft>
                      <a:buNone/>
                    </a:pPr>
                    <a:r>
                      <a:rPr lang="en" sz="1300" b="1" i="0" u="none" strike="noStrike" cap="none">
                        <a:latin typeface="Arial"/>
                        <a:ea typeface="Arial"/>
                        <a:cs typeface="Arial"/>
                        <a:sym typeface="Arial"/>
                      </a:rPr>
                      <a:t>Library of chemical perturbations</a:t>
                    </a:r>
                    <a:endParaRPr sz="1300" b="1" i="0" u="none" strike="noStrike" cap="none">
                      <a:latin typeface="Arial"/>
                      <a:ea typeface="Arial"/>
                      <a:cs typeface="Arial"/>
                      <a:sym typeface="Arial"/>
                    </a:endParaRPr>
                  </a:p>
                </p:txBody>
              </p:sp>
            </p:grpSp>
          </p:grpSp>
          <p:pic>
            <p:nvPicPr>
              <p:cNvPr id="1177" name="Google Shape;1177;p53"/>
              <p:cNvPicPr preferRelativeResize="0"/>
              <p:nvPr/>
            </p:nvPicPr>
            <p:blipFill rotWithShape="1">
              <a:blip r:embed="rId13">
                <a:alphaModFix/>
              </a:blip>
              <a:srcRect t="44532" b="43100"/>
              <a:stretch/>
            </p:blipFill>
            <p:spPr>
              <a:xfrm rot="10800000">
                <a:off x="4343399" y="4143231"/>
                <a:ext cx="2169342" cy="184369"/>
              </a:xfrm>
              <a:prstGeom prst="rect">
                <a:avLst/>
              </a:prstGeom>
              <a:noFill/>
              <a:ln w="12700" cap="flat" cmpd="sng">
                <a:solidFill>
                  <a:srgbClr val="7F7F7F"/>
                </a:solidFill>
                <a:prstDash val="solid"/>
                <a:miter lim="400000"/>
                <a:headEnd type="none" w="sm" len="sm"/>
                <a:tailEnd type="none" w="sm" len="sm"/>
              </a:ln>
              <a:effectLst>
                <a:outerShdw blurRad="50800" dist="38100" dir="5400000" algn="t" rotWithShape="0">
                  <a:srgbClr val="000000">
                    <a:alpha val="40000"/>
                  </a:srgbClr>
                </a:outerShdw>
              </a:effectLst>
            </p:spPr>
          </p:pic>
          <p:sp>
            <p:nvSpPr>
              <p:cNvPr id="1178" name="Google Shape;1178;p53"/>
              <p:cNvSpPr/>
              <p:nvPr/>
            </p:nvSpPr>
            <p:spPr>
              <a:xfrm rot="5400000">
                <a:off x="5275691" y="3533998"/>
                <a:ext cx="304800" cy="2169300"/>
              </a:xfrm>
              <a:prstGeom prst="rightBrace">
                <a:avLst>
                  <a:gd name="adj1" fmla="val 8333"/>
                  <a:gd name="adj2" fmla="val 50000"/>
                </a:avLst>
              </a:prstGeom>
              <a:noFill/>
              <a:ln w="25400" cap="flat" cmpd="sng">
                <a:solidFill>
                  <a:srgbClr val="000000"/>
                </a:solidFill>
                <a:prstDash val="solid"/>
                <a:miter lim="400000"/>
                <a:headEnd type="none" w="sm" len="sm"/>
                <a:tailEnd type="none" w="sm" len="sm"/>
              </a:ln>
            </p:spPr>
            <p:txBody>
              <a:bodyPr spcFirstLastPara="1" wrap="square" lIns="60500" tIns="30250" rIns="60500" bIns="30250" anchor="t" anchorCtr="0">
                <a:noAutofit/>
              </a:bodyPr>
              <a:lstStyle/>
              <a:p>
                <a:pPr marL="0" marR="0" lvl="0" indent="0" algn="ctr" rtl="0">
                  <a:spcBef>
                    <a:spcPts val="0"/>
                  </a:spcBef>
                  <a:spcAft>
                    <a:spcPts val="0"/>
                  </a:spcAft>
                  <a:buNone/>
                </a:pPr>
                <a:endParaRPr sz="1400">
                  <a:latin typeface="Calibri"/>
                  <a:ea typeface="Calibri"/>
                  <a:cs typeface="Calibri"/>
                  <a:sym typeface="Calibri"/>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grpSp>
        <p:nvGrpSpPr>
          <p:cNvPr id="1184" name="Google Shape;1184;p54"/>
          <p:cNvGrpSpPr/>
          <p:nvPr/>
        </p:nvGrpSpPr>
        <p:grpSpPr>
          <a:xfrm>
            <a:off x="1912099" y="3489539"/>
            <a:ext cx="2564685" cy="1593319"/>
            <a:chOff x="1568994" y="5497461"/>
            <a:chExt cx="2905500" cy="1831191"/>
          </a:xfrm>
        </p:grpSpPr>
        <p:sp>
          <p:nvSpPr>
            <p:cNvPr id="1185" name="Google Shape;1185;p54"/>
            <p:cNvSpPr/>
            <p:nvPr/>
          </p:nvSpPr>
          <p:spPr>
            <a:xfrm rot="-5400000">
              <a:off x="2047996" y="5842799"/>
              <a:ext cx="302699" cy="671611"/>
            </a:xfrm>
            <a:prstGeom prst="down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grpSp>
          <p:nvGrpSpPr>
            <p:cNvPr id="1186" name="Google Shape;1186;p54"/>
            <p:cNvGrpSpPr/>
            <p:nvPr/>
          </p:nvGrpSpPr>
          <p:grpSpPr>
            <a:xfrm>
              <a:off x="2431140" y="5497461"/>
              <a:ext cx="935838" cy="1012834"/>
              <a:chOff x="2442000" y="4429795"/>
              <a:chExt cx="1007106" cy="1089964"/>
            </a:xfrm>
          </p:grpSpPr>
          <p:sp>
            <p:nvSpPr>
              <p:cNvPr id="1187" name="Google Shape;1187;p54"/>
              <p:cNvSpPr/>
              <p:nvPr/>
            </p:nvSpPr>
            <p:spPr>
              <a:xfrm rot="-1337876">
                <a:off x="2503708" y="4622649"/>
                <a:ext cx="405115" cy="405114"/>
              </a:xfrm>
              <a:prstGeom prst="chord">
                <a:avLst>
                  <a:gd name="adj1" fmla="val 2700000"/>
                  <a:gd name="adj2" fmla="val 16200000"/>
                </a:avLst>
              </a:prstGeom>
              <a:solidFill>
                <a:srgbClr val="009193"/>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1188" name="Google Shape;1188;p54"/>
              <p:cNvSpPr/>
              <p:nvPr/>
            </p:nvSpPr>
            <p:spPr>
              <a:xfrm>
                <a:off x="2927587" y="4429795"/>
                <a:ext cx="458677" cy="395411"/>
              </a:xfrm>
              <a:prstGeom prst="hexagon">
                <a:avLst>
                  <a:gd name="adj" fmla="val 25000"/>
                  <a:gd name="vf" fmla="val 115470"/>
                </a:avLst>
              </a:prstGeom>
              <a:solidFill>
                <a:srgbClr val="009193"/>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1189" name="Google Shape;1189;p54"/>
              <p:cNvSpPr/>
              <p:nvPr/>
            </p:nvSpPr>
            <p:spPr>
              <a:xfrm rot="3808466">
                <a:off x="2898278" y="4888271"/>
                <a:ext cx="358815" cy="651136"/>
              </a:xfrm>
              <a:prstGeom prst="ellipse">
                <a:avLst/>
              </a:prstGeom>
              <a:solidFill>
                <a:srgbClr val="009193"/>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grpSp>
        <p:sp>
          <p:nvSpPr>
            <p:cNvPr id="1190" name="Google Shape;1190;p54"/>
            <p:cNvSpPr/>
            <p:nvPr/>
          </p:nvSpPr>
          <p:spPr>
            <a:xfrm>
              <a:off x="1846406" y="5589790"/>
              <a:ext cx="153126" cy="667512"/>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91" name="Google Shape;1191;p54"/>
            <p:cNvSpPr txBox="1"/>
            <p:nvPr/>
          </p:nvSpPr>
          <p:spPr>
            <a:xfrm>
              <a:off x="1568994" y="6506052"/>
              <a:ext cx="2905500" cy="822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i="0" u="none" strike="noStrike" cap="none">
                  <a:solidFill>
                    <a:schemeClr val="dk1"/>
                  </a:solidFill>
                  <a:latin typeface="Avenir"/>
                  <a:ea typeface="Avenir"/>
                  <a:cs typeface="Avenir"/>
                  <a:sym typeface="Avenir"/>
                </a:rPr>
                <a:t>~300 drugs predicted to target YAP1, a </a:t>
              </a:r>
              <a:r>
                <a:rPr lang="en" sz="1400" b="1" i="0" u="none" strike="noStrike" cap="none">
                  <a:solidFill>
                    <a:srgbClr val="009193"/>
                  </a:solidFill>
                  <a:latin typeface="Avenir"/>
                  <a:ea typeface="Avenir"/>
                  <a:cs typeface="Avenir"/>
                  <a:sym typeface="Avenir"/>
                </a:rPr>
                <a:t>99% reduction </a:t>
              </a:r>
              <a:r>
                <a:rPr lang="en" sz="1400" b="1" i="0" u="none" strike="noStrike" cap="none">
                  <a:solidFill>
                    <a:schemeClr val="dk1"/>
                  </a:solidFill>
                  <a:latin typeface="Avenir"/>
                  <a:ea typeface="Avenir"/>
                  <a:cs typeface="Avenir"/>
                  <a:sym typeface="Avenir"/>
                </a:rPr>
                <a:t>in drugs for wet lab testing!</a:t>
              </a:r>
              <a:endParaRPr sz="1100"/>
            </a:p>
          </p:txBody>
        </p:sp>
      </p:grpSp>
      <p:grpSp>
        <p:nvGrpSpPr>
          <p:cNvPr id="1192" name="Google Shape;1192;p54"/>
          <p:cNvGrpSpPr/>
          <p:nvPr/>
        </p:nvGrpSpPr>
        <p:grpSpPr>
          <a:xfrm>
            <a:off x="1081681" y="772900"/>
            <a:ext cx="4316907" cy="3024402"/>
            <a:chOff x="1502569" y="2368796"/>
            <a:chExt cx="4890571" cy="3475924"/>
          </a:xfrm>
        </p:grpSpPr>
        <p:sp>
          <p:nvSpPr>
            <p:cNvPr id="1193" name="Google Shape;1193;p54"/>
            <p:cNvSpPr/>
            <p:nvPr/>
          </p:nvSpPr>
          <p:spPr>
            <a:xfrm>
              <a:off x="1600834" y="3790899"/>
              <a:ext cx="2391767" cy="863955"/>
            </a:xfrm>
            <a:prstGeom prst="ellipse">
              <a:avLst/>
            </a:prstGeom>
            <a:gradFill>
              <a:gsLst>
                <a:gs pos="0">
                  <a:srgbClr val="91C9CA"/>
                </a:gs>
                <a:gs pos="50000">
                  <a:srgbClr val="BDDDDD"/>
                </a:gs>
                <a:gs pos="100000">
                  <a:srgbClr val="DFEDED"/>
                </a:gs>
              </a:gsLst>
              <a:lin ang="54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1194" name="Google Shape;1194;p54"/>
            <p:cNvSpPr/>
            <p:nvPr/>
          </p:nvSpPr>
          <p:spPr>
            <a:xfrm>
              <a:off x="1502569" y="3684833"/>
              <a:ext cx="2595716" cy="2159887"/>
            </a:xfrm>
            <a:custGeom>
              <a:avLst/>
              <a:gdLst/>
              <a:ahLst/>
              <a:cxnLst/>
              <a:rect l="l" t="t" r="r" b="b"/>
              <a:pathLst>
                <a:path w="120000" h="120000" extrusionOk="0">
                  <a:moveTo>
                    <a:pt x="584" y="34175"/>
                  </a:move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921" y="30000"/>
                  </a:moveTo>
                  <a:lnTo>
                    <a:pt x="4921" y="30000"/>
                  </a:lnTo>
                  <a:cubicBezTo>
                    <a:pt x="4921" y="43255"/>
                    <a:pt x="29581" y="54000"/>
                    <a:pt x="60000" y="54000"/>
                  </a:cubicBezTo>
                  <a:cubicBezTo>
                    <a:pt x="90419" y="54000"/>
                    <a:pt x="115079" y="43255"/>
                    <a:pt x="115079" y="30000"/>
                  </a:cubicBezTo>
                  <a:cubicBezTo>
                    <a:pt x="115079" y="16745"/>
                    <a:pt x="90419" y="6000"/>
                    <a:pt x="60000" y="6000"/>
                  </a:cubicBezTo>
                  <a:cubicBezTo>
                    <a:pt x="29581" y="6000"/>
                    <a:pt x="4921" y="16745"/>
                    <a:pt x="4921" y="30000"/>
                  </a:cubicBezTo>
                  <a:close/>
                </a:path>
              </a:pathLst>
            </a:custGeom>
            <a:solidFill>
              <a:schemeClr val="lt1">
                <a:alpha val="40000"/>
              </a:schemeClr>
            </a:solidFill>
            <a:ln w="9525" cap="flat" cmpd="sng">
              <a:solidFill>
                <a:schemeClr val="dk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5" name="Google Shape;1195;p54"/>
            <p:cNvSpPr txBox="1"/>
            <p:nvPr/>
          </p:nvSpPr>
          <p:spPr>
            <a:xfrm>
              <a:off x="1795346" y="4087858"/>
              <a:ext cx="2064000" cy="327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venir"/>
                  <a:ea typeface="Avenir"/>
                  <a:cs typeface="Avenir"/>
                  <a:sym typeface="Avenir"/>
                </a:rPr>
                <a:t>Matching</a:t>
              </a:r>
              <a:endParaRPr sz="1100"/>
            </a:p>
          </p:txBody>
        </p:sp>
        <p:grpSp>
          <p:nvGrpSpPr>
            <p:cNvPr id="1196" name="Google Shape;1196;p54"/>
            <p:cNvGrpSpPr/>
            <p:nvPr/>
          </p:nvGrpSpPr>
          <p:grpSpPr>
            <a:xfrm>
              <a:off x="1525997" y="2368796"/>
              <a:ext cx="2566436" cy="1248261"/>
              <a:chOff x="634106" y="1082052"/>
              <a:chExt cx="2761879" cy="1343319"/>
            </a:xfrm>
          </p:grpSpPr>
          <p:sp>
            <p:nvSpPr>
              <p:cNvPr id="1197" name="Google Shape;1197;p54"/>
              <p:cNvSpPr/>
              <p:nvPr/>
            </p:nvSpPr>
            <p:spPr>
              <a:xfrm>
                <a:off x="2901693" y="1111834"/>
                <a:ext cx="458677" cy="458677"/>
              </a:xfrm>
              <a:prstGeom prst="ellipse">
                <a:avLst/>
              </a:prstGeom>
              <a:solidFill>
                <a:srgbClr val="DDEAF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198" name="Google Shape;1198;p54"/>
              <p:cNvSpPr/>
              <p:nvPr/>
            </p:nvSpPr>
            <p:spPr>
              <a:xfrm rot="2850253">
                <a:off x="1635793" y="1618097"/>
                <a:ext cx="358815" cy="651136"/>
              </a:xfrm>
              <a:prstGeom prst="ellipse">
                <a:avLst/>
              </a:prstGeom>
              <a:solidFill>
                <a:srgbClr val="DDEAF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199" name="Google Shape;1199;p54"/>
              <p:cNvSpPr/>
              <p:nvPr/>
            </p:nvSpPr>
            <p:spPr>
              <a:xfrm rot="-1337876">
                <a:off x="695814" y="1958549"/>
                <a:ext cx="405114" cy="405114"/>
              </a:xfrm>
              <a:prstGeom prst="chord">
                <a:avLst>
                  <a:gd name="adj1" fmla="val 2700000"/>
                  <a:gd name="adj2" fmla="val 16200000"/>
                </a:avLst>
              </a:prstGeom>
              <a:solidFill>
                <a:srgbClr val="FBE4D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00" name="Google Shape;1200;p54"/>
              <p:cNvSpPr/>
              <p:nvPr/>
            </p:nvSpPr>
            <p:spPr>
              <a:xfrm>
                <a:off x="2077629" y="1746469"/>
                <a:ext cx="528578" cy="528578"/>
              </a:xfrm>
              <a:prstGeom prst="diamond">
                <a:avLst/>
              </a:prstGeom>
              <a:solidFill>
                <a:srgbClr val="FBE4D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01" name="Google Shape;1201;p54"/>
              <p:cNvSpPr/>
              <p:nvPr/>
            </p:nvSpPr>
            <p:spPr>
              <a:xfrm>
                <a:off x="939189" y="1703053"/>
                <a:ext cx="458677" cy="395411"/>
              </a:xfrm>
              <a:prstGeom prst="hexagon">
                <a:avLst>
                  <a:gd name="adj" fmla="val 25000"/>
                  <a:gd name="vf" fmla="val 115470"/>
                </a:avLst>
              </a:prstGeom>
              <a:solidFill>
                <a:srgbClr val="009193"/>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02" name="Google Shape;1202;p54"/>
              <p:cNvSpPr/>
              <p:nvPr/>
            </p:nvSpPr>
            <p:spPr>
              <a:xfrm>
                <a:off x="2347821" y="1221336"/>
                <a:ext cx="458677" cy="395411"/>
              </a:xfrm>
              <a:prstGeom prst="hexagon">
                <a:avLst>
                  <a:gd name="adj" fmla="val 25000"/>
                  <a:gd name="vf" fmla="val 115470"/>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03" name="Google Shape;1203;p54"/>
              <p:cNvSpPr/>
              <p:nvPr/>
            </p:nvSpPr>
            <p:spPr>
              <a:xfrm rot="-5992860">
                <a:off x="2959116" y="1936826"/>
                <a:ext cx="405114" cy="405114"/>
              </a:xfrm>
              <a:prstGeom prst="chord">
                <a:avLst>
                  <a:gd name="adj1" fmla="val 2700000"/>
                  <a:gd name="adj2" fmla="val 16200000"/>
                </a:avLst>
              </a:prstGeom>
              <a:solidFill>
                <a:srgbClr val="009193"/>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04" name="Google Shape;1204;p54"/>
              <p:cNvSpPr/>
              <p:nvPr/>
            </p:nvSpPr>
            <p:spPr>
              <a:xfrm>
                <a:off x="646943" y="1107031"/>
                <a:ext cx="528578" cy="528578"/>
              </a:xfrm>
              <a:prstGeom prst="diamond">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05" name="Google Shape;1205;p54"/>
              <p:cNvSpPr/>
              <p:nvPr/>
            </p:nvSpPr>
            <p:spPr>
              <a:xfrm>
                <a:off x="1815201" y="1143493"/>
                <a:ext cx="458677" cy="458677"/>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06" name="Google Shape;1206;p54"/>
              <p:cNvSpPr/>
              <p:nvPr/>
            </p:nvSpPr>
            <p:spPr>
              <a:xfrm rot="3808466">
                <a:off x="2795633" y="1544910"/>
                <a:ext cx="358815" cy="651136"/>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07" name="Google Shape;1207;p54"/>
              <p:cNvSpPr/>
              <p:nvPr/>
            </p:nvSpPr>
            <p:spPr>
              <a:xfrm rot="-2094584">
                <a:off x="1314253" y="1126140"/>
                <a:ext cx="358815" cy="651136"/>
              </a:xfrm>
              <a:prstGeom prst="ellipse">
                <a:avLst/>
              </a:prstGeom>
              <a:solidFill>
                <a:srgbClr val="FBE4D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grpSp>
        <p:sp>
          <p:nvSpPr>
            <p:cNvPr id="1208" name="Google Shape;1208;p54"/>
            <p:cNvSpPr/>
            <p:nvPr/>
          </p:nvSpPr>
          <p:spPr>
            <a:xfrm>
              <a:off x="2649078" y="3370929"/>
              <a:ext cx="302699" cy="671611"/>
            </a:xfrm>
            <a:prstGeom prst="down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209" name="Google Shape;1209;p54"/>
            <p:cNvSpPr txBox="1"/>
            <p:nvPr/>
          </p:nvSpPr>
          <p:spPr>
            <a:xfrm>
              <a:off x="4196240" y="2573399"/>
              <a:ext cx="2196900" cy="57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venir"/>
                  <a:ea typeface="Avenir"/>
                  <a:cs typeface="Avenir"/>
                  <a:sym typeface="Avenir"/>
                </a:rPr>
                <a:t>Drug image profiles (~31,000)</a:t>
              </a:r>
              <a:endParaRPr sz="1400" b="1">
                <a:solidFill>
                  <a:srgbClr val="009193"/>
                </a:solidFill>
                <a:latin typeface="Avenir"/>
                <a:ea typeface="Avenir"/>
                <a:cs typeface="Avenir"/>
                <a:sym typeface="Avenir"/>
              </a:endParaRPr>
            </a:p>
          </p:txBody>
        </p:sp>
        <p:pic>
          <p:nvPicPr>
            <p:cNvPr id="1210" name="Google Shape;1210;p54"/>
            <p:cNvPicPr preferRelativeResize="0"/>
            <p:nvPr/>
          </p:nvPicPr>
          <p:blipFill rotWithShape="1">
            <a:blip r:embed="rId3">
              <a:alphaModFix/>
            </a:blip>
            <a:srcRect l="19954" t="33228" r="5001" b="51509"/>
            <a:stretch/>
          </p:blipFill>
          <p:spPr>
            <a:xfrm>
              <a:off x="4584899" y="3305008"/>
              <a:ext cx="1419531" cy="187085"/>
            </a:xfrm>
            <a:prstGeom prst="rect">
              <a:avLst/>
            </a:prstGeom>
            <a:noFill/>
            <a:ln>
              <a:noFill/>
            </a:ln>
          </p:spPr>
        </p:pic>
      </p:grpSp>
      <p:sp>
        <p:nvSpPr>
          <p:cNvPr id="1211" name="Google Shape;1211;p54"/>
          <p:cNvSpPr txBox="1">
            <a:spLocks noGrp="1"/>
          </p:cNvSpPr>
          <p:nvPr>
            <p:ph type="title"/>
          </p:nvPr>
        </p:nvSpPr>
        <p:spPr>
          <a:xfrm>
            <a:off x="0" y="0"/>
            <a:ext cx="74991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Identifying candidate drugs by virtual screen</a:t>
            </a:r>
            <a:endParaRPr/>
          </a:p>
        </p:txBody>
      </p:sp>
      <p:grpSp>
        <p:nvGrpSpPr>
          <p:cNvPr id="1212" name="Google Shape;1212;p54"/>
          <p:cNvGrpSpPr/>
          <p:nvPr/>
        </p:nvGrpSpPr>
        <p:grpSpPr>
          <a:xfrm>
            <a:off x="154438" y="2740425"/>
            <a:ext cx="2895157" cy="1000125"/>
            <a:chOff x="1310388" y="2803288"/>
            <a:chExt cx="2895157" cy="1000125"/>
          </a:xfrm>
        </p:grpSpPr>
        <p:grpSp>
          <p:nvGrpSpPr>
            <p:cNvPr id="1213" name="Google Shape;1213;p54"/>
            <p:cNvGrpSpPr/>
            <p:nvPr/>
          </p:nvGrpSpPr>
          <p:grpSpPr>
            <a:xfrm>
              <a:off x="2540419" y="2803299"/>
              <a:ext cx="1665125" cy="588542"/>
              <a:chOff x="1845594" y="4630072"/>
              <a:chExt cx="1886400" cy="676407"/>
            </a:xfrm>
          </p:grpSpPr>
          <p:sp>
            <p:nvSpPr>
              <p:cNvPr id="1214" name="Google Shape;1214;p54"/>
              <p:cNvSpPr txBox="1"/>
              <p:nvPr/>
            </p:nvSpPr>
            <p:spPr>
              <a:xfrm>
                <a:off x="1845594" y="4630072"/>
                <a:ext cx="1886400" cy="327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venir"/>
                    <a:ea typeface="Avenir"/>
                    <a:cs typeface="Avenir"/>
                    <a:sym typeface="Avenir"/>
                  </a:rPr>
                  <a:t>YAP1 image profile</a:t>
                </a:r>
                <a:endParaRPr sz="1100"/>
              </a:p>
            </p:txBody>
          </p:sp>
          <p:pic>
            <p:nvPicPr>
              <p:cNvPr id="1215" name="Google Shape;1215;p54"/>
              <p:cNvPicPr preferRelativeResize="0"/>
              <p:nvPr/>
            </p:nvPicPr>
            <p:blipFill rotWithShape="1">
              <a:blip r:embed="rId3">
                <a:alphaModFix/>
              </a:blip>
              <a:srcRect l="19510" t="12877" r="5194" b="80878"/>
              <a:stretch/>
            </p:blipFill>
            <p:spPr>
              <a:xfrm>
                <a:off x="2233237" y="5244915"/>
                <a:ext cx="1107174" cy="61564"/>
              </a:xfrm>
              <a:prstGeom prst="rect">
                <a:avLst/>
              </a:prstGeom>
              <a:noFill/>
              <a:ln>
                <a:noFill/>
              </a:ln>
            </p:spPr>
          </p:pic>
        </p:grpSp>
        <p:pic>
          <p:nvPicPr>
            <p:cNvPr id="1216" name="Google Shape;1216;p54"/>
            <p:cNvPicPr preferRelativeResize="0"/>
            <p:nvPr/>
          </p:nvPicPr>
          <p:blipFill>
            <a:blip r:embed="rId4">
              <a:alphaModFix/>
            </a:blip>
            <a:stretch>
              <a:fillRect/>
            </a:stretch>
          </p:blipFill>
          <p:spPr>
            <a:xfrm>
              <a:off x="1310388" y="2803288"/>
              <a:ext cx="1057275" cy="1000125"/>
            </a:xfrm>
            <a:prstGeom prst="rect">
              <a:avLst/>
            </a:prstGeom>
            <a:noFill/>
            <a:ln>
              <a:noFill/>
            </a:ln>
          </p:spPr>
        </p:pic>
      </p:grpSp>
      <p:sp>
        <p:nvSpPr>
          <p:cNvPr id="1217" name="Google Shape;1217;p54"/>
          <p:cNvSpPr txBox="1"/>
          <p:nvPr/>
        </p:nvSpPr>
        <p:spPr>
          <a:xfrm>
            <a:off x="7851541" y="4787098"/>
            <a:ext cx="7224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SzPts val="800"/>
              <a:buFont typeface="Calibri"/>
              <a:buNone/>
            </a:pPr>
            <a:r>
              <a:rPr lang="en" sz="800" b="1">
                <a:latin typeface="Calibri"/>
                <a:ea typeface="Calibri"/>
                <a:cs typeface="Calibri"/>
                <a:sym typeface="Calibri"/>
              </a:rPr>
              <a:t>Mohammad Rohban</a:t>
            </a:r>
            <a:endParaRPr sz="800" b="1">
              <a:latin typeface="Calibri"/>
              <a:ea typeface="Calibri"/>
              <a:cs typeface="Calibri"/>
              <a:sym typeface="Calibri"/>
            </a:endParaRPr>
          </a:p>
          <a:p>
            <a:pPr marL="25400" marR="38100" lvl="0" indent="0" algn="ctr" rtl="0">
              <a:spcBef>
                <a:spcPts val="500"/>
              </a:spcBef>
              <a:spcAft>
                <a:spcPts val="0"/>
              </a:spcAft>
              <a:buSzPts val="800"/>
              <a:buFont typeface="Calibri"/>
              <a:buNone/>
            </a:pPr>
            <a:endParaRPr sz="800" b="1">
              <a:latin typeface="Calibri"/>
              <a:ea typeface="Calibri"/>
              <a:cs typeface="Calibri"/>
              <a:sym typeface="Calibri"/>
            </a:endParaRPr>
          </a:p>
          <a:p>
            <a:pPr marL="25400" marR="38100" lvl="0" indent="0" algn="ctr" rtl="0">
              <a:spcBef>
                <a:spcPts val="500"/>
              </a:spcBef>
              <a:spcAft>
                <a:spcPts val="0"/>
              </a:spcAft>
              <a:buSzPts val="800"/>
              <a:buFont typeface="Calibri"/>
              <a:buNone/>
            </a:pPr>
            <a:endParaRPr sz="800" b="1">
              <a:latin typeface="Calibri"/>
              <a:ea typeface="Calibri"/>
              <a:cs typeface="Calibri"/>
              <a:sym typeface="Calibri"/>
            </a:endParaRPr>
          </a:p>
        </p:txBody>
      </p:sp>
      <p:sp>
        <p:nvSpPr>
          <p:cNvPr id="1218" name="Google Shape;1218;p54"/>
          <p:cNvSpPr txBox="1"/>
          <p:nvPr/>
        </p:nvSpPr>
        <p:spPr>
          <a:xfrm>
            <a:off x="8457374" y="4787098"/>
            <a:ext cx="6084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SzPts val="800"/>
              <a:buFont typeface="Calibri"/>
              <a:buNone/>
            </a:pPr>
            <a:r>
              <a:rPr lang="en" sz="800" b="1">
                <a:latin typeface="Calibri"/>
                <a:ea typeface="Calibri"/>
                <a:cs typeface="Calibri"/>
                <a:sym typeface="Calibri"/>
              </a:rPr>
              <a:t>Shantanu Singh</a:t>
            </a:r>
            <a:endParaRPr sz="800" b="1">
              <a:latin typeface="Calibri"/>
              <a:ea typeface="Calibri"/>
              <a:cs typeface="Calibri"/>
              <a:sym typeface="Calibri"/>
            </a:endParaRPr>
          </a:p>
        </p:txBody>
      </p:sp>
      <p:pic>
        <p:nvPicPr>
          <p:cNvPr id="1219" name="Google Shape;1219;p54" descr="shantanu-singh-crop.jpg"/>
          <p:cNvPicPr preferRelativeResize="0"/>
          <p:nvPr/>
        </p:nvPicPr>
        <p:blipFill rotWithShape="1">
          <a:blip r:embed="rId5">
            <a:alphaModFix/>
          </a:blip>
          <a:srcRect l="12502" r="12495"/>
          <a:stretch/>
        </p:blipFill>
        <p:spPr>
          <a:xfrm>
            <a:off x="8513689" y="4096889"/>
            <a:ext cx="504265" cy="672353"/>
          </a:xfrm>
          <a:prstGeom prst="rect">
            <a:avLst/>
          </a:prstGeom>
          <a:noFill/>
          <a:ln>
            <a:noFill/>
          </a:ln>
        </p:spPr>
      </p:pic>
      <p:pic>
        <p:nvPicPr>
          <p:cNvPr id="1220" name="Google Shape;1220;p54" descr="mohammad-rohban-crop.jpg"/>
          <p:cNvPicPr preferRelativeResize="0"/>
          <p:nvPr/>
        </p:nvPicPr>
        <p:blipFill rotWithShape="1">
          <a:blip r:embed="rId6">
            <a:alphaModFix/>
          </a:blip>
          <a:srcRect l="12502" r="12495"/>
          <a:stretch/>
        </p:blipFill>
        <p:spPr>
          <a:xfrm>
            <a:off x="7910632" y="4096889"/>
            <a:ext cx="504265" cy="672353"/>
          </a:xfrm>
          <a:prstGeom prst="rect">
            <a:avLst/>
          </a:prstGeom>
          <a:noFill/>
          <a:ln>
            <a:noFill/>
          </a:ln>
        </p:spPr>
      </p:pic>
      <p:sp>
        <p:nvSpPr>
          <p:cNvPr id="1221" name="Google Shape;1221;p54"/>
          <p:cNvSpPr txBox="1"/>
          <p:nvPr/>
        </p:nvSpPr>
        <p:spPr>
          <a:xfrm>
            <a:off x="4521975" y="4863300"/>
            <a:ext cx="1920600" cy="360300"/>
          </a:xfrm>
          <a:prstGeom prst="rect">
            <a:avLst/>
          </a:prstGeom>
          <a:noFill/>
          <a:ln>
            <a:noFill/>
          </a:ln>
        </p:spPr>
        <p:txBody>
          <a:bodyPr spcFirstLastPara="1" wrap="square" lIns="60500" tIns="30250" rIns="60500" bIns="30250" anchor="t" anchorCtr="0">
            <a:noAutofit/>
          </a:bodyPr>
          <a:lstStyle/>
          <a:p>
            <a:pPr marL="25400" lvl="0" indent="0" algn="ctr" rtl="0">
              <a:spcBef>
                <a:spcPts val="0"/>
              </a:spcBef>
              <a:spcAft>
                <a:spcPts val="0"/>
              </a:spcAft>
              <a:buNone/>
            </a:pPr>
            <a:r>
              <a:rPr lang="en" sz="900" i="1">
                <a:latin typeface="Calibri"/>
                <a:ea typeface="Calibri"/>
                <a:cs typeface="Calibri"/>
                <a:sym typeface="Calibri"/>
              </a:rPr>
              <a:t>Rohban et al. Cell Systems 2022</a:t>
            </a:r>
            <a:endParaRPr sz="900" i="1">
              <a:latin typeface="Calibri"/>
              <a:ea typeface="Calibri"/>
              <a:cs typeface="Calibri"/>
              <a:sym typeface="Calibri"/>
            </a:endParaRPr>
          </a:p>
        </p:txBody>
      </p:sp>
      <p:sp>
        <p:nvSpPr>
          <p:cNvPr id="1222" name="Google Shape;1222;p54"/>
          <p:cNvSpPr txBox="1"/>
          <p:nvPr/>
        </p:nvSpPr>
        <p:spPr>
          <a:xfrm>
            <a:off x="154450" y="5085225"/>
            <a:ext cx="5244300" cy="84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dk1"/>
                </a:solidFill>
              </a:rPr>
              <a:t>Test it on already-known gene-compound pairs:</a:t>
            </a:r>
            <a:endParaRPr sz="1300" b="1">
              <a:solidFill>
                <a:schemeClr val="dk1"/>
              </a:solidFill>
            </a:endParaRPr>
          </a:p>
          <a:p>
            <a:pPr marL="0" lvl="0" indent="0" algn="l" rtl="0">
              <a:lnSpc>
                <a:spcPct val="115000"/>
              </a:lnSpc>
              <a:spcBef>
                <a:spcPts val="0"/>
              </a:spcBef>
              <a:spcAft>
                <a:spcPts val="0"/>
              </a:spcAft>
              <a:buNone/>
            </a:pPr>
            <a:r>
              <a:rPr lang="en" sz="1300">
                <a:solidFill>
                  <a:srgbClr val="9900FF"/>
                </a:solidFill>
              </a:rPr>
              <a:t>20</a:t>
            </a:r>
            <a:r>
              <a:rPr lang="en" sz="1300">
                <a:solidFill>
                  <a:schemeClr val="dk1"/>
                </a:solidFill>
              </a:rPr>
              <a:t> genes out of 63 tested (</a:t>
            </a:r>
            <a:r>
              <a:rPr lang="en" sz="1300">
                <a:solidFill>
                  <a:srgbClr val="9900FF"/>
                </a:solidFill>
              </a:rPr>
              <a:t>32%</a:t>
            </a:r>
            <a:r>
              <a:rPr lang="en" sz="1300">
                <a:solidFill>
                  <a:schemeClr val="dk1"/>
                </a:solidFill>
              </a:rPr>
              <a:t>) had correct compounds in the top 1% of the list (p = 0.026)</a:t>
            </a:r>
            <a:endParaRPr sz="1300">
              <a:solidFill>
                <a:schemeClr val="dk1"/>
              </a:solidFill>
            </a:endParaRPr>
          </a:p>
        </p:txBody>
      </p:sp>
      <p:sp>
        <p:nvSpPr>
          <p:cNvPr id="1223" name="Google Shape;1223;p54"/>
          <p:cNvSpPr txBox="1">
            <a:spLocks noGrp="1"/>
          </p:cNvSpPr>
          <p:nvPr>
            <p:ph type="body" idx="1"/>
          </p:nvPr>
        </p:nvSpPr>
        <p:spPr>
          <a:xfrm>
            <a:off x="5938075" y="534050"/>
            <a:ext cx="3158100" cy="11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9900FF"/>
                </a:solidFill>
              </a:rPr>
              <a:t>30-50% </a:t>
            </a:r>
            <a:r>
              <a:rPr lang="en" sz="1300">
                <a:solidFill>
                  <a:schemeClr val="dk1"/>
                </a:solidFill>
              </a:rPr>
              <a:t>success rate finding compounds that work</a:t>
            </a:r>
            <a:endParaRPr sz="1300">
              <a:solidFill>
                <a:schemeClr val="dk1"/>
              </a:solidFill>
            </a:endParaRPr>
          </a:p>
          <a:p>
            <a:pPr marL="0" lvl="0" indent="0" algn="l" rtl="0">
              <a:spcBef>
                <a:spcPts val="0"/>
              </a:spcBef>
              <a:spcAft>
                <a:spcPts val="0"/>
              </a:spcAft>
              <a:buNone/>
            </a:pPr>
            <a:r>
              <a:rPr lang="en" sz="1300"/>
              <a:t> </a:t>
            </a:r>
            <a:endParaRPr sz="1300"/>
          </a:p>
          <a:p>
            <a:pPr marL="0" lvl="0" indent="0" algn="l" rtl="0">
              <a:spcBef>
                <a:spcPts val="0"/>
              </a:spcBef>
              <a:spcAft>
                <a:spcPts val="0"/>
              </a:spcAft>
              <a:buNone/>
            </a:pPr>
            <a:r>
              <a:rPr lang="en" sz="1300">
                <a:solidFill>
                  <a:srgbClr val="9900FF"/>
                </a:solidFill>
              </a:rPr>
              <a:t>YAP1</a:t>
            </a:r>
            <a:r>
              <a:rPr lang="en" sz="1300"/>
              <a:t>: found pathway regulators that kill sarcoma cells</a:t>
            </a:r>
            <a:endParaRPr sz="1100" i="1"/>
          </a:p>
        </p:txBody>
      </p:sp>
      <p:grpSp>
        <p:nvGrpSpPr>
          <p:cNvPr id="1224" name="Google Shape;1224;p54"/>
          <p:cNvGrpSpPr/>
          <p:nvPr/>
        </p:nvGrpSpPr>
        <p:grpSpPr>
          <a:xfrm>
            <a:off x="5938075" y="3529650"/>
            <a:ext cx="3129726" cy="384900"/>
            <a:chOff x="5938075" y="3529650"/>
            <a:chExt cx="3129726" cy="384900"/>
          </a:xfrm>
        </p:grpSpPr>
        <p:pic>
          <p:nvPicPr>
            <p:cNvPr id="1225" name="Google Shape;1225;p54"/>
            <p:cNvPicPr preferRelativeResize="0"/>
            <p:nvPr/>
          </p:nvPicPr>
          <p:blipFill>
            <a:blip r:embed="rId7">
              <a:alphaModFix/>
            </a:blip>
            <a:stretch>
              <a:fillRect/>
            </a:stretch>
          </p:blipFill>
          <p:spPr>
            <a:xfrm>
              <a:off x="8046626" y="3581999"/>
              <a:ext cx="1021176" cy="280200"/>
            </a:xfrm>
            <a:prstGeom prst="rect">
              <a:avLst/>
            </a:prstGeom>
            <a:noFill/>
            <a:ln>
              <a:noFill/>
            </a:ln>
          </p:spPr>
        </p:pic>
        <p:sp>
          <p:nvSpPr>
            <p:cNvPr id="1226" name="Google Shape;1226;p54"/>
            <p:cNvSpPr txBox="1"/>
            <p:nvPr/>
          </p:nvSpPr>
          <p:spPr>
            <a:xfrm>
              <a:off x="5938075" y="3529650"/>
              <a:ext cx="2173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rPr>
                <a:t>→ </a:t>
              </a:r>
              <a:r>
                <a:rPr lang="en" sz="1100" i="1">
                  <a:solidFill>
                    <a:schemeClr val="dk1"/>
                  </a:solidFill>
                </a:rPr>
                <a:t>Founded SyzOnc to pursue</a:t>
              </a:r>
              <a:endParaRPr sz="1100" i="1">
                <a:solidFill>
                  <a:schemeClr val="dk1"/>
                </a:solidFill>
              </a:endParaRPr>
            </a:p>
          </p:txBody>
        </p:sp>
      </p:grpSp>
      <p:grpSp>
        <p:nvGrpSpPr>
          <p:cNvPr id="1227" name="Google Shape;1227;p54"/>
          <p:cNvGrpSpPr/>
          <p:nvPr/>
        </p:nvGrpSpPr>
        <p:grpSpPr>
          <a:xfrm>
            <a:off x="5663200" y="1477275"/>
            <a:ext cx="3549450" cy="2027600"/>
            <a:chOff x="5663200" y="1477275"/>
            <a:chExt cx="3549450" cy="2027600"/>
          </a:xfrm>
        </p:grpSpPr>
        <p:pic>
          <p:nvPicPr>
            <p:cNvPr id="1228" name="Google Shape;1228;p54"/>
            <p:cNvPicPr preferRelativeResize="0"/>
            <p:nvPr/>
          </p:nvPicPr>
          <p:blipFill>
            <a:blip r:embed="rId8">
              <a:alphaModFix/>
            </a:blip>
            <a:stretch>
              <a:fillRect/>
            </a:stretch>
          </p:blipFill>
          <p:spPr>
            <a:xfrm>
              <a:off x="5663200" y="1788650"/>
              <a:ext cx="3549450" cy="1716225"/>
            </a:xfrm>
            <a:prstGeom prst="rect">
              <a:avLst/>
            </a:prstGeom>
            <a:noFill/>
            <a:ln>
              <a:noFill/>
            </a:ln>
          </p:spPr>
        </p:pic>
        <p:sp>
          <p:nvSpPr>
            <p:cNvPr id="1229" name="Google Shape;1229;p54"/>
            <p:cNvSpPr txBox="1"/>
            <p:nvPr/>
          </p:nvSpPr>
          <p:spPr>
            <a:xfrm rot="-5400000">
              <a:off x="4965400" y="2175075"/>
              <a:ext cx="1675800" cy="280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Sarcoma cell growth</a:t>
              </a:r>
              <a:endParaRPr sz="1200"/>
            </a:p>
          </p:txBody>
        </p:sp>
      </p:grpSp>
      <p:pic>
        <p:nvPicPr>
          <p:cNvPr id="1230" name="Google Shape;1230;p54"/>
          <p:cNvPicPr preferRelativeResize="0"/>
          <p:nvPr/>
        </p:nvPicPr>
        <p:blipFill rotWithShape="1">
          <a:blip r:embed="rId9">
            <a:alphaModFix/>
          </a:blip>
          <a:srcRect l="19560" t="7645" r="15474" b="34694"/>
          <a:stretch/>
        </p:blipFill>
        <p:spPr>
          <a:xfrm>
            <a:off x="6632725" y="4096890"/>
            <a:ext cx="504250" cy="672350"/>
          </a:xfrm>
          <a:prstGeom prst="rect">
            <a:avLst/>
          </a:prstGeom>
          <a:noFill/>
          <a:ln>
            <a:noFill/>
          </a:ln>
        </p:spPr>
      </p:pic>
      <p:sp>
        <p:nvSpPr>
          <p:cNvPr id="1231" name="Google Shape;1231;p54"/>
          <p:cNvSpPr txBox="1"/>
          <p:nvPr/>
        </p:nvSpPr>
        <p:spPr>
          <a:xfrm>
            <a:off x="6487800" y="4742175"/>
            <a:ext cx="7941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500"/>
              </a:spcBef>
              <a:spcAft>
                <a:spcPts val="0"/>
              </a:spcAft>
              <a:buSzPts val="800"/>
              <a:buFont typeface="Calibri"/>
              <a:buNone/>
            </a:pPr>
            <a:r>
              <a:rPr lang="en" sz="800" b="1">
                <a:latin typeface="Calibri"/>
                <a:ea typeface="Calibri"/>
                <a:cs typeface="Calibri"/>
                <a:sym typeface="Calibri"/>
              </a:rPr>
              <a:t>Karin Eisinger, U Penn</a:t>
            </a:r>
            <a:endParaRPr sz="800" b="1">
              <a:latin typeface="Calibri"/>
              <a:ea typeface="Calibri"/>
              <a:cs typeface="Calibri"/>
              <a:sym typeface="Calibri"/>
            </a:endParaRPr>
          </a:p>
          <a:p>
            <a:pPr marL="25400" marR="38100" lvl="0" indent="0" algn="ctr" rtl="0">
              <a:spcBef>
                <a:spcPts val="500"/>
              </a:spcBef>
              <a:spcAft>
                <a:spcPts val="0"/>
              </a:spcAft>
              <a:buSzPts val="800"/>
              <a:buFont typeface="Calibri"/>
              <a:buNone/>
            </a:pPr>
            <a:endParaRPr sz="800" b="1">
              <a:latin typeface="Calibri"/>
              <a:ea typeface="Calibri"/>
              <a:cs typeface="Calibri"/>
              <a:sym typeface="Calibri"/>
            </a:endParaRPr>
          </a:p>
        </p:txBody>
      </p:sp>
      <p:sp>
        <p:nvSpPr>
          <p:cNvPr id="1232" name="Google Shape;1232;p54"/>
          <p:cNvSpPr txBox="1"/>
          <p:nvPr/>
        </p:nvSpPr>
        <p:spPr>
          <a:xfrm>
            <a:off x="7205500" y="4742175"/>
            <a:ext cx="6366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500"/>
              </a:spcBef>
              <a:spcAft>
                <a:spcPts val="0"/>
              </a:spcAft>
              <a:buSzPts val="800"/>
              <a:buFont typeface="Calibri"/>
              <a:buNone/>
            </a:pPr>
            <a:r>
              <a:rPr lang="en" sz="800" b="1">
                <a:latin typeface="Calibri"/>
                <a:ea typeface="Calibri"/>
                <a:cs typeface="Calibri"/>
                <a:sym typeface="Calibri"/>
              </a:rPr>
              <a:t>Ashley Fuller</a:t>
            </a:r>
            <a:endParaRPr sz="800" b="1">
              <a:latin typeface="Calibri"/>
              <a:ea typeface="Calibri"/>
              <a:cs typeface="Calibri"/>
              <a:sym typeface="Calibri"/>
            </a:endParaRPr>
          </a:p>
        </p:txBody>
      </p:sp>
      <p:pic>
        <p:nvPicPr>
          <p:cNvPr id="1233" name="Google Shape;1233;p54"/>
          <p:cNvPicPr preferRelativeResize="0"/>
          <p:nvPr/>
        </p:nvPicPr>
        <p:blipFill rotWithShape="1">
          <a:blip r:embed="rId10">
            <a:alphaModFix/>
          </a:blip>
          <a:srcRect l="17076" r="16060" b="21383"/>
          <a:stretch/>
        </p:blipFill>
        <p:spPr>
          <a:xfrm>
            <a:off x="7235768" y="4096890"/>
            <a:ext cx="576071" cy="6723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fade">
                                      <p:cBhvr>
                                        <p:cTn id="7" dur="500"/>
                                        <p:tgtEl>
                                          <p:spTgt spid="1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4"/>
                                        </p:tgtEl>
                                        <p:attrNameLst>
                                          <p:attrName>style.visibility</p:attrName>
                                        </p:attrNameLst>
                                      </p:cBhvr>
                                      <p:to>
                                        <p:strVal val="visible"/>
                                      </p:to>
                                    </p:set>
                                    <p:animEffect transition="in" filter="fade">
                                      <p:cBhvr>
                                        <p:cTn id="12" dur="500"/>
                                        <p:tgtEl>
                                          <p:spTgt spid="11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3"/>
                                        </p:tgtEl>
                                        <p:attrNameLst>
                                          <p:attrName>style.visibility</p:attrName>
                                        </p:attrNameLst>
                                      </p:cBhvr>
                                      <p:to>
                                        <p:strVal val="visible"/>
                                      </p:to>
                                    </p:set>
                                    <p:animEffect transition="in" filter="fade">
                                      <p:cBhvr>
                                        <p:cTn id="17" dur="1000"/>
                                        <p:tgtEl>
                                          <p:spTgt spid="12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7"/>
                                        </p:tgtEl>
                                        <p:attrNameLst>
                                          <p:attrName>style.visibility</p:attrName>
                                        </p:attrNameLst>
                                      </p:cBhvr>
                                      <p:to>
                                        <p:strVal val="visible"/>
                                      </p:to>
                                    </p:set>
                                    <p:animEffect transition="in" filter="fade">
                                      <p:cBhvr>
                                        <p:cTn id="22" dur="1000"/>
                                        <p:tgtEl>
                                          <p:spTgt spid="12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4"/>
                                        </p:tgtEl>
                                        <p:attrNameLst>
                                          <p:attrName>style.visibility</p:attrName>
                                        </p:attrNameLst>
                                      </p:cBhvr>
                                      <p:to>
                                        <p:strVal val="visible"/>
                                      </p:to>
                                    </p:set>
                                    <p:animEffect transition="in" filter="fade">
                                      <p:cBhvr>
                                        <p:cTn id="27" dur="1000"/>
                                        <p:tgtEl>
                                          <p:spTgt spid="1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grpSp>
        <p:nvGrpSpPr>
          <p:cNvPr id="1239" name="Google Shape;1239;p55"/>
          <p:cNvGrpSpPr/>
          <p:nvPr/>
        </p:nvGrpSpPr>
        <p:grpSpPr>
          <a:xfrm>
            <a:off x="-7" y="184619"/>
            <a:ext cx="4473424" cy="4958356"/>
            <a:chOff x="108176" y="533249"/>
            <a:chExt cx="6760502" cy="7493360"/>
          </a:xfrm>
        </p:grpSpPr>
        <p:pic>
          <p:nvPicPr>
            <p:cNvPr id="1240" name="Google Shape;1240;p55" descr="sparkle-clip-art-elaine-sparkles-graphics-set-sparkle-clip-art-300_300.jpg"/>
            <p:cNvPicPr preferRelativeResize="0"/>
            <p:nvPr/>
          </p:nvPicPr>
          <p:blipFill rotWithShape="1">
            <a:blip r:embed="rId3">
              <a:alphaModFix/>
            </a:blip>
            <a:srcRect l="24511" r="27680" b="12903"/>
            <a:stretch/>
          </p:blipFill>
          <p:spPr>
            <a:xfrm rot="-5400000">
              <a:off x="4633000" y="5705031"/>
              <a:ext cx="1584616" cy="2886739"/>
            </a:xfrm>
            <a:prstGeom prst="rect">
              <a:avLst/>
            </a:prstGeom>
            <a:noFill/>
            <a:ln>
              <a:noFill/>
            </a:ln>
          </p:spPr>
        </p:pic>
        <p:sp>
          <p:nvSpPr>
            <p:cNvPr id="1241" name="Google Shape;1241;p55"/>
            <p:cNvSpPr/>
            <p:nvPr/>
          </p:nvSpPr>
          <p:spPr>
            <a:xfrm rot="3841939" flipH="1">
              <a:off x="217415" y="1050110"/>
              <a:ext cx="2137354" cy="1579418"/>
            </a:xfrm>
            <a:prstGeom prst="wave">
              <a:avLst>
                <a:gd name="adj1" fmla="val 12500"/>
                <a:gd name="adj2" fmla="val -10000"/>
              </a:avLst>
            </a:prstGeom>
            <a:solidFill>
              <a:srgbClr val="42A3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242" name="Google Shape;1242;p55"/>
            <p:cNvSpPr/>
            <p:nvPr/>
          </p:nvSpPr>
          <p:spPr>
            <a:xfrm rot="3841939" flipH="1">
              <a:off x="964976" y="2569964"/>
              <a:ext cx="2137354" cy="1579418"/>
            </a:xfrm>
            <a:prstGeom prst="wave">
              <a:avLst>
                <a:gd name="adj1" fmla="val 12500"/>
                <a:gd name="adj2" fmla="val -10000"/>
              </a:avLst>
            </a:prstGeom>
            <a:solidFill>
              <a:srgbClr val="024B90"/>
            </a:solidFill>
            <a:ln>
              <a:noFill/>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243" name="Google Shape;1243;p55"/>
            <p:cNvSpPr/>
            <p:nvPr/>
          </p:nvSpPr>
          <p:spPr>
            <a:xfrm rot="3841939" flipH="1">
              <a:off x="1716565" y="4100388"/>
              <a:ext cx="2137354" cy="1579418"/>
            </a:xfrm>
            <a:prstGeom prst="wave">
              <a:avLst>
                <a:gd name="adj1" fmla="val 12500"/>
                <a:gd name="adj2" fmla="val -10000"/>
              </a:avLst>
            </a:prstGeom>
            <a:solidFill>
              <a:srgbClr val="81C1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244" name="Google Shape;1244;p55"/>
            <p:cNvSpPr/>
            <p:nvPr/>
          </p:nvSpPr>
          <p:spPr>
            <a:xfrm rot="3841939" flipH="1">
              <a:off x="2465705" y="5645384"/>
              <a:ext cx="2137354" cy="1579418"/>
            </a:xfrm>
            <a:prstGeom prst="wave">
              <a:avLst>
                <a:gd name="adj1" fmla="val 12500"/>
                <a:gd name="adj2" fmla="val -10000"/>
              </a:avLst>
            </a:prstGeom>
            <a:solidFill>
              <a:srgbClr val="BFE0FF"/>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245" name="Google Shape;1245;p55"/>
            <p:cNvSpPr txBox="1"/>
            <p:nvPr/>
          </p:nvSpPr>
          <p:spPr>
            <a:xfrm>
              <a:off x="4228447" y="5616264"/>
              <a:ext cx="1841500" cy="656592"/>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Preclinical studies</a:t>
              </a:r>
              <a:endParaRPr sz="900"/>
            </a:p>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Clinical trials</a:t>
              </a:r>
              <a:endParaRPr sz="1200" b="0" i="0" u="none" strike="noStrike" cap="none">
                <a:solidFill>
                  <a:srgbClr val="000000"/>
                </a:solidFill>
                <a:latin typeface="Calibri"/>
                <a:ea typeface="Calibri"/>
                <a:cs typeface="Calibri"/>
                <a:sym typeface="Calibri"/>
              </a:endParaRPr>
            </a:p>
          </p:txBody>
        </p:sp>
        <p:sp>
          <p:nvSpPr>
            <p:cNvPr id="1246" name="Google Shape;1246;p55"/>
            <p:cNvSpPr txBox="1"/>
            <p:nvPr/>
          </p:nvSpPr>
          <p:spPr>
            <a:xfrm>
              <a:off x="2862655" y="2618161"/>
              <a:ext cx="2425244"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Small molecule library</a:t>
              </a:r>
              <a:endParaRPr sz="1200" b="0" i="0" u="none" strike="noStrike" cap="none">
                <a:solidFill>
                  <a:srgbClr val="000000"/>
                </a:solidFill>
                <a:latin typeface="Calibri"/>
                <a:ea typeface="Calibri"/>
                <a:cs typeface="Calibri"/>
                <a:sym typeface="Calibri"/>
              </a:endParaRPr>
            </a:p>
          </p:txBody>
        </p:sp>
        <p:sp>
          <p:nvSpPr>
            <p:cNvPr id="1247" name="Google Shape;1247;p55"/>
            <p:cNvSpPr txBox="1"/>
            <p:nvPr/>
          </p:nvSpPr>
          <p:spPr>
            <a:xfrm>
              <a:off x="2157450" y="1096173"/>
              <a:ext cx="890542"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Assay</a:t>
              </a:r>
              <a:endParaRPr sz="1200" b="0" i="0" u="none" strike="noStrike" cap="none">
                <a:solidFill>
                  <a:srgbClr val="000000"/>
                </a:solidFill>
                <a:latin typeface="Calibri"/>
                <a:ea typeface="Calibri"/>
                <a:cs typeface="Calibri"/>
                <a:sym typeface="Calibri"/>
              </a:endParaRPr>
            </a:p>
          </p:txBody>
        </p:sp>
        <p:sp>
          <p:nvSpPr>
            <p:cNvPr id="1248" name="Google Shape;1248;p55"/>
            <p:cNvSpPr txBox="1"/>
            <p:nvPr/>
          </p:nvSpPr>
          <p:spPr>
            <a:xfrm>
              <a:off x="3658672" y="4191635"/>
              <a:ext cx="1841500"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Hits </a:t>
              </a:r>
              <a:r>
                <a:rPr lang="en" sz="1200">
                  <a:latin typeface="Noto Sans Symbols"/>
                  <a:ea typeface="Noto Sans Symbols"/>
                  <a:cs typeface="Noto Sans Symbols"/>
                  <a:sym typeface="Noto Sans Symbols"/>
                </a:rPr>
                <a:t>   </a:t>
              </a:r>
              <a:r>
                <a:rPr lang="en" sz="1200" b="0" i="0" u="none" strike="noStrike" cap="none">
                  <a:solidFill>
                    <a:srgbClr val="000000"/>
                  </a:solidFill>
                  <a:latin typeface="Calibri"/>
                  <a:ea typeface="Calibri"/>
                  <a:cs typeface="Calibri"/>
                  <a:sym typeface="Calibri"/>
                </a:rPr>
                <a:t> leads</a:t>
              </a:r>
              <a:endParaRPr sz="1200" b="0" i="0" u="none" strike="noStrike" cap="none">
                <a:solidFill>
                  <a:srgbClr val="000000"/>
                </a:solidFill>
                <a:latin typeface="Calibri"/>
                <a:ea typeface="Calibri"/>
                <a:cs typeface="Calibri"/>
                <a:sym typeface="Calibri"/>
              </a:endParaRPr>
            </a:p>
          </p:txBody>
        </p:sp>
        <p:pic>
          <p:nvPicPr>
            <p:cNvPr id="1249" name="Google Shape;1249;p55" descr="800px-Dillapiol.png"/>
            <p:cNvPicPr preferRelativeResize="0"/>
            <p:nvPr/>
          </p:nvPicPr>
          <p:blipFill rotWithShape="1">
            <a:blip r:embed="rId4">
              <a:alphaModFix/>
            </a:blip>
            <a:srcRect/>
            <a:stretch/>
          </p:blipFill>
          <p:spPr>
            <a:xfrm>
              <a:off x="1640868" y="2483671"/>
              <a:ext cx="457200" cy="706581"/>
            </a:xfrm>
            <a:prstGeom prst="rect">
              <a:avLst/>
            </a:prstGeom>
            <a:noFill/>
            <a:ln>
              <a:noFill/>
            </a:ln>
          </p:spPr>
        </p:pic>
        <p:pic>
          <p:nvPicPr>
            <p:cNvPr id="1250" name="Google Shape;1250;p55" descr="1280px-Caffeine.svg.png"/>
            <p:cNvPicPr preferRelativeResize="0"/>
            <p:nvPr/>
          </p:nvPicPr>
          <p:blipFill rotWithShape="1">
            <a:blip r:embed="rId5">
              <a:alphaModFix/>
            </a:blip>
            <a:srcRect/>
            <a:stretch/>
          </p:blipFill>
          <p:spPr>
            <a:xfrm>
              <a:off x="2318866" y="4381432"/>
              <a:ext cx="1046634" cy="845830"/>
            </a:xfrm>
            <a:prstGeom prst="rect">
              <a:avLst/>
            </a:prstGeom>
            <a:noFill/>
            <a:ln>
              <a:noFill/>
            </a:ln>
          </p:spPr>
        </p:pic>
        <p:pic>
          <p:nvPicPr>
            <p:cNvPr id="1251" name="Google Shape;1251;p55" descr="275px-Xylitol-2D-structure.svg.png"/>
            <p:cNvPicPr preferRelativeResize="0"/>
            <p:nvPr/>
          </p:nvPicPr>
          <p:blipFill rotWithShape="1">
            <a:blip r:embed="rId6">
              <a:alphaModFix/>
            </a:blip>
            <a:srcRect/>
            <a:stretch/>
          </p:blipFill>
          <p:spPr>
            <a:xfrm>
              <a:off x="1797427" y="3643959"/>
              <a:ext cx="831214" cy="389274"/>
            </a:xfrm>
            <a:prstGeom prst="rect">
              <a:avLst/>
            </a:prstGeom>
            <a:noFill/>
            <a:ln>
              <a:noFill/>
            </a:ln>
          </p:spPr>
        </p:pic>
        <p:pic>
          <p:nvPicPr>
            <p:cNvPr id="1252" name="Google Shape;1252;p55" descr="420px-Leukotriene_E4.svg.png"/>
            <p:cNvPicPr preferRelativeResize="0"/>
            <p:nvPr/>
          </p:nvPicPr>
          <p:blipFill rotWithShape="1">
            <a:blip r:embed="rId7">
              <a:alphaModFix/>
            </a:blip>
            <a:srcRect/>
            <a:stretch/>
          </p:blipFill>
          <p:spPr>
            <a:xfrm>
              <a:off x="1332261" y="2997753"/>
              <a:ext cx="543364" cy="326567"/>
            </a:xfrm>
            <a:prstGeom prst="rect">
              <a:avLst/>
            </a:prstGeom>
            <a:noFill/>
            <a:ln>
              <a:noFill/>
            </a:ln>
          </p:spPr>
        </p:pic>
        <p:pic>
          <p:nvPicPr>
            <p:cNvPr id="1253" name="Google Shape;1253;p55" descr="Coriandrin.png"/>
            <p:cNvPicPr preferRelativeResize="0"/>
            <p:nvPr/>
          </p:nvPicPr>
          <p:blipFill rotWithShape="1">
            <a:blip r:embed="rId8">
              <a:alphaModFix/>
            </a:blip>
            <a:srcRect/>
            <a:stretch/>
          </p:blipFill>
          <p:spPr>
            <a:xfrm rot="846372">
              <a:off x="1995959" y="3026561"/>
              <a:ext cx="760730" cy="431924"/>
            </a:xfrm>
            <a:prstGeom prst="rect">
              <a:avLst/>
            </a:prstGeom>
            <a:noFill/>
            <a:ln>
              <a:noFill/>
            </a:ln>
          </p:spPr>
        </p:pic>
        <p:pic>
          <p:nvPicPr>
            <p:cNvPr id="1254" name="Google Shape;1254;p55" descr="VBM1.jpg"/>
            <p:cNvPicPr preferRelativeResize="0"/>
            <p:nvPr/>
          </p:nvPicPr>
          <p:blipFill rotWithShape="1">
            <a:blip r:embed="rId9">
              <a:alphaModFix/>
            </a:blip>
            <a:srcRect/>
            <a:stretch/>
          </p:blipFill>
          <p:spPr>
            <a:xfrm>
              <a:off x="3010634" y="5944558"/>
              <a:ext cx="971303" cy="918517"/>
            </a:xfrm>
            <a:prstGeom prst="rect">
              <a:avLst/>
            </a:prstGeom>
            <a:noFill/>
            <a:ln>
              <a:noFill/>
            </a:ln>
          </p:spPr>
        </p:pic>
        <p:pic>
          <p:nvPicPr>
            <p:cNvPr id="1255" name="Google Shape;1255;p55" descr="Diiodotyrosine.png"/>
            <p:cNvPicPr preferRelativeResize="0"/>
            <p:nvPr/>
          </p:nvPicPr>
          <p:blipFill rotWithShape="1">
            <a:blip r:embed="rId10">
              <a:alphaModFix/>
            </a:blip>
            <a:srcRect/>
            <a:stretch/>
          </p:blipFill>
          <p:spPr>
            <a:xfrm>
              <a:off x="1465354" y="3271987"/>
              <a:ext cx="747680" cy="484017"/>
            </a:xfrm>
            <a:prstGeom prst="rect">
              <a:avLst/>
            </a:prstGeom>
            <a:noFill/>
            <a:ln>
              <a:noFill/>
            </a:ln>
          </p:spPr>
        </p:pic>
        <p:grpSp>
          <p:nvGrpSpPr>
            <p:cNvPr id="1256" name="Google Shape;1256;p55"/>
            <p:cNvGrpSpPr/>
            <p:nvPr/>
          </p:nvGrpSpPr>
          <p:grpSpPr>
            <a:xfrm>
              <a:off x="777609" y="1285970"/>
              <a:ext cx="1256531" cy="1231235"/>
              <a:chOff x="0" y="0"/>
              <a:chExt cx="1991864" cy="1838643"/>
            </a:xfrm>
          </p:grpSpPr>
          <p:pic>
            <p:nvPicPr>
              <p:cNvPr id="1257" name="Google Shape;1257;p55"/>
              <p:cNvPicPr preferRelativeResize="0"/>
              <p:nvPr/>
            </p:nvPicPr>
            <p:blipFill rotWithShape="1">
              <a:blip r:embed="rId11">
                <a:alphaModFix/>
              </a:blip>
              <a:srcRect l="42264" r="28364" b="4465"/>
              <a:stretch/>
            </p:blipFill>
            <p:spPr>
              <a:xfrm>
                <a:off x="0" y="158905"/>
                <a:ext cx="756704" cy="658273"/>
              </a:xfrm>
              <a:prstGeom prst="rect">
                <a:avLst/>
              </a:prstGeom>
              <a:noFill/>
              <a:ln>
                <a:noFill/>
              </a:ln>
            </p:spPr>
          </p:pic>
          <p:pic>
            <p:nvPicPr>
              <p:cNvPr id="1258" name="Google Shape;1258;p55"/>
              <p:cNvPicPr preferRelativeResize="0"/>
              <p:nvPr/>
            </p:nvPicPr>
            <p:blipFill rotWithShape="1">
              <a:blip r:embed="rId11">
                <a:alphaModFix/>
              </a:blip>
              <a:srcRect l="42264" r="28364" b="4464"/>
              <a:stretch/>
            </p:blipFill>
            <p:spPr>
              <a:xfrm rot="5250626">
                <a:off x="1135121" y="243908"/>
                <a:ext cx="574580" cy="499839"/>
              </a:xfrm>
              <a:prstGeom prst="rect">
                <a:avLst/>
              </a:prstGeom>
              <a:noFill/>
              <a:ln>
                <a:noFill/>
              </a:ln>
            </p:spPr>
          </p:pic>
          <p:pic>
            <p:nvPicPr>
              <p:cNvPr id="1259" name="Google Shape;1259;p55"/>
              <p:cNvPicPr preferRelativeResize="0"/>
              <p:nvPr/>
            </p:nvPicPr>
            <p:blipFill rotWithShape="1">
              <a:blip r:embed="rId11">
                <a:alphaModFix/>
              </a:blip>
              <a:srcRect l="42265" r="28364" b="4465"/>
              <a:stretch/>
            </p:blipFill>
            <p:spPr>
              <a:xfrm rot="3542175">
                <a:off x="911405" y="971606"/>
                <a:ext cx="756701" cy="658263"/>
              </a:xfrm>
              <a:prstGeom prst="rect">
                <a:avLst/>
              </a:prstGeom>
              <a:noFill/>
              <a:ln>
                <a:noFill/>
              </a:ln>
            </p:spPr>
          </p:pic>
          <p:pic>
            <p:nvPicPr>
              <p:cNvPr id="1260" name="Google Shape;1260;p55"/>
              <p:cNvPicPr preferRelativeResize="0"/>
              <p:nvPr/>
            </p:nvPicPr>
            <p:blipFill rotWithShape="1">
              <a:blip r:embed="rId11">
                <a:alphaModFix/>
              </a:blip>
              <a:srcRect l="22076" t="30676" r="55621" b="2611"/>
              <a:stretch/>
            </p:blipFill>
            <p:spPr>
              <a:xfrm>
                <a:off x="663952" y="1378980"/>
                <a:ext cx="574580" cy="459663"/>
              </a:xfrm>
              <a:prstGeom prst="rect">
                <a:avLst/>
              </a:prstGeom>
              <a:noFill/>
              <a:ln>
                <a:noFill/>
              </a:ln>
            </p:spPr>
          </p:pic>
          <p:pic>
            <p:nvPicPr>
              <p:cNvPr id="1261" name="Google Shape;1261;p55"/>
              <p:cNvPicPr preferRelativeResize="0"/>
              <p:nvPr/>
            </p:nvPicPr>
            <p:blipFill rotWithShape="1">
              <a:blip r:embed="rId11">
                <a:alphaModFix/>
              </a:blip>
              <a:srcRect l="22076" t="30677" r="55621" b="2611"/>
              <a:stretch/>
            </p:blipFill>
            <p:spPr>
              <a:xfrm>
                <a:off x="663952" y="0"/>
                <a:ext cx="574580" cy="459663"/>
              </a:xfrm>
              <a:prstGeom prst="rect">
                <a:avLst/>
              </a:prstGeom>
              <a:noFill/>
              <a:ln>
                <a:noFill/>
              </a:ln>
            </p:spPr>
          </p:pic>
          <p:pic>
            <p:nvPicPr>
              <p:cNvPr id="1262" name="Google Shape;1262;p55"/>
              <p:cNvPicPr preferRelativeResize="0"/>
              <p:nvPr/>
            </p:nvPicPr>
            <p:blipFill rotWithShape="1">
              <a:blip r:embed="rId11">
                <a:alphaModFix/>
              </a:blip>
              <a:srcRect l="22076" t="30677" r="55621" b="2611"/>
              <a:stretch/>
            </p:blipFill>
            <p:spPr>
              <a:xfrm>
                <a:off x="1417284" y="485197"/>
                <a:ext cx="574580" cy="459663"/>
              </a:xfrm>
              <a:prstGeom prst="rect">
                <a:avLst/>
              </a:prstGeom>
              <a:noFill/>
              <a:ln>
                <a:noFill/>
              </a:ln>
            </p:spPr>
          </p:pic>
          <p:pic>
            <p:nvPicPr>
              <p:cNvPr id="1263" name="Google Shape;1263;p55"/>
              <p:cNvPicPr preferRelativeResize="0"/>
              <p:nvPr/>
            </p:nvPicPr>
            <p:blipFill rotWithShape="1">
              <a:blip r:embed="rId11">
                <a:alphaModFix/>
              </a:blip>
              <a:srcRect l="42264" r="28363" b="4462"/>
              <a:stretch/>
            </p:blipFill>
            <p:spPr>
              <a:xfrm rot="10199521">
                <a:off x="299865" y="654239"/>
                <a:ext cx="574576" cy="499837"/>
              </a:xfrm>
              <a:prstGeom prst="rect">
                <a:avLst/>
              </a:prstGeom>
              <a:noFill/>
              <a:ln>
                <a:noFill/>
              </a:ln>
            </p:spPr>
          </p:pic>
          <p:pic>
            <p:nvPicPr>
              <p:cNvPr id="1264" name="Google Shape;1264;p55"/>
              <p:cNvPicPr preferRelativeResize="0"/>
              <p:nvPr/>
            </p:nvPicPr>
            <p:blipFill rotWithShape="1">
              <a:blip r:embed="rId11">
                <a:alphaModFix/>
              </a:blip>
              <a:srcRect l="22076" t="30677" r="55621" b="2611"/>
              <a:stretch/>
            </p:blipFill>
            <p:spPr>
              <a:xfrm>
                <a:off x="178756" y="1121060"/>
                <a:ext cx="817181" cy="653744"/>
              </a:xfrm>
              <a:prstGeom prst="rect">
                <a:avLst/>
              </a:prstGeom>
              <a:noFill/>
              <a:ln>
                <a:noFill/>
              </a:ln>
            </p:spPr>
          </p:pic>
        </p:grpSp>
        <p:sp>
          <p:nvSpPr>
            <p:cNvPr id="1265" name="Google Shape;1265;p55"/>
            <p:cNvSpPr/>
            <p:nvPr/>
          </p:nvSpPr>
          <p:spPr>
            <a:xfrm>
              <a:off x="4918065" y="7016758"/>
              <a:ext cx="1841500" cy="1009851"/>
            </a:xfrm>
            <a:prstGeom prst="ellipse">
              <a:avLst/>
            </a:prstGeom>
            <a:solidFill>
              <a:schemeClr val="lt1">
                <a:alpha val="87843"/>
              </a:schemeClr>
            </a:solid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endParaRPr sz="2600" b="0" i="0" u="none" strike="noStrike" cap="none">
                <a:solidFill>
                  <a:srgbClr val="FFFFFF"/>
                </a:solidFill>
                <a:latin typeface="Calibri"/>
                <a:ea typeface="Calibri"/>
                <a:cs typeface="Calibri"/>
                <a:sym typeface="Calibri"/>
              </a:endParaRPr>
            </a:p>
          </p:txBody>
        </p:sp>
        <p:pic>
          <p:nvPicPr>
            <p:cNvPr id="1266" name="Google Shape;1266;p55" descr="92px-Pill_Bottle.svg.png"/>
            <p:cNvPicPr preferRelativeResize="0"/>
            <p:nvPr/>
          </p:nvPicPr>
          <p:blipFill rotWithShape="1">
            <a:blip r:embed="rId12">
              <a:alphaModFix/>
            </a:blip>
            <a:srcRect/>
            <a:stretch/>
          </p:blipFill>
          <p:spPr>
            <a:xfrm>
              <a:off x="4579422" y="6945162"/>
              <a:ext cx="442321" cy="827239"/>
            </a:xfrm>
            <a:prstGeom prst="rect">
              <a:avLst/>
            </a:prstGeom>
            <a:noFill/>
            <a:ln>
              <a:noFill/>
            </a:ln>
          </p:spPr>
        </p:pic>
        <p:sp>
          <p:nvSpPr>
            <p:cNvPr id="1267" name="Google Shape;1267;p55"/>
            <p:cNvSpPr txBox="1"/>
            <p:nvPr/>
          </p:nvSpPr>
          <p:spPr>
            <a:xfrm>
              <a:off x="4918065" y="7148401"/>
              <a:ext cx="1841500" cy="379593"/>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b="0" i="0" u="none" strike="noStrike" cap="none">
                  <a:solidFill>
                    <a:srgbClr val="000000"/>
                  </a:solidFill>
                  <a:latin typeface="Calibri"/>
                  <a:ea typeface="Calibri"/>
                  <a:cs typeface="Calibri"/>
                  <a:sym typeface="Calibri"/>
                </a:rPr>
                <a:t>Effective drug</a:t>
              </a:r>
              <a:endParaRPr sz="1200" b="0" i="0" u="none" strike="noStrike" cap="none">
                <a:solidFill>
                  <a:srgbClr val="000000"/>
                </a:solidFill>
                <a:latin typeface="Calibri"/>
                <a:ea typeface="Calibri"/>
                <a:cs typeface="Calibri"/>
                <a:sym typeface="Calibri"/>
              </a:endParaRPr>
            </a:p>
          </p:txBody>
        </p:sp>
      </p:grpSp>
      <p:sp>
        <p:nvSpPr>
          <p:cNvPr id="1268" name="Google Shape;1268;p55"/>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Transforming drug discovery via Cell Painting</a:t>
            </a:r>
            <a:endParaRPr/>
          </a:p>
        </p:txBody>
      </p:sp>
      <p:sp>
        <p:nvSpPr>
          <p:cNvPr id="1269" name="Google Shape;1269;p55"/>
          <p:cNvSpPr/>
          <p:nvPr/>
        </p:nvSpPr>
        <p:spPr>
          <a:xfrm>
            <a:off x="3446785" y="2296257"/>
            <a:ext cx="2796900" cy="8883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None/>
            </a:pPr>
            <a:r>
              <a:rPr lang="en" sz="1600" i="0" u="none" strike="noStrike" cap="none">
                <a:solidFill>
                  <a:srgbClr val="024B90"/>
                </a:solidFill>
                <a:latin typeface="Nunito Light"/>
                <a:ea typeface="Nunito Light"/>
                <a:cs typeface="Nunito Light"/>
                <a:sym typeface="Nunito Light"/>
              </a:rPr>
              <a:t>Can we assess the </a:t>
            </a:r>
            <a:r>
              <a:rPr lang="en" sz="1600">
                <a:solidFill>
                  <a:srgbClr val="024B90"/>
                </a:solidFill>
                <a:latin typeface="Nunito Light"/>
                <a:ea typeface="Nunito Light"/>
                <a:cs typeface="Nunito Light"/>
                <a:sym typeface="Nunito Light"/>
              </a:rPr>
              <a:t>mechanism</a:t>
            </a:r>
            <a:r>
              <a:rPr lang="en" sz="1600" i="0" u="none" strike="noStrike" cap="none">
                <a:solidFill>
                  <a:srgbClr val="024B90"/>
                </a:solidFill>
                <a:latin typeface="Nunito Light"/>
                <a:ea typeface="Nunito Light"/>
                <a:cs typeface="Nunito Light"/>
                <a:sym typeface="Nunito Light"/>
              </a:rPr>
              <a:t> of </a:t>
            </a:r>
            <a:r>
              <a:rPr lang="en" sz="1600">
                <a:solidFill>
                  <a:srgbClr val="024B90"/>
                </a:solidFill>
                <a:latin typeface="Nunito Light"/>
                <a:ea typeface="Nunito Light"/>
                <a:cs typeface="Nunito Light"/>
                <a:sym typeface="Nunito Light"/>
              </a:rPr>
              <a:t>potential</a:t>
            </a:r>
            <a:r>
              <a:rPr lang="en" sz="1600" i="0" u="none" strike="noStrike" cap="none">
                <a:solidFill>
                  <a:srgbClr val="024B90"/>
                </a:solidFill>
                <a:latin typeface="Nunito Light"/>
                <a:ea typeface="Nunito Light"/>
                <a:cs typeface="Nunito Light"/>
                <a:sym typeface="Nunito Light"/>
              </a:rPr>
              <a:t> </a:t>
            </a:r>
            <a:r>
              <a:rPr lang="en" sz="1600">
                <a:solidFill>
                  <a:srgbClr val="024B90"/>
                </a:solidFill>
                <a:latin typeface="Nunito Light"/>
                <a:ea typeface="Nunito Light"/>
                <a:cs typeface="Nunito Light"/>
                <a:sym typeface="Nunito Light"/>
              </a:rPr>
              <a:t>drugs</a:t>
            </a:r>
            <a:r>
              <a:rPr lang="en" sz="1600" i="0" u="none" strike="noStrike" cap="none">
                <a:solidFill>
                  <a:srgbClr val="024B90"/>
                </a:solidFill>
                <a:latin typeface="Nunito Light"/>
                <a:ea typeface="Nunito Light"/>
                <a:cs typeface="Nunito Light"/>
                <a:sym typeface="Nunito Light"/>
              </a:rPr>
              <a:t> based on their profiles?</a:t>
            </a:r>
            <a:endParaRPr sz="1600" i="0" u="none" strike="noStrike" cap="none">
              <a:solidFill>
                <a:srgbClr val="024C90"/>
              </a:solidFill>
              <a:latin typeface="Nunito Light"/>
              <a:ea typeface="Nunito Light"/>
              <a:cs typeface="Nunito Light"/>
              <a:sym typeface="Nunito Light"/>
            </a:endParaRPr>
          </a:p>
        </p:txBody>
      </p:sp>
      <p:grpSp>
        <p:nvGrpSpPr>
          <p:cNvPr id="1270" name="Google Shape;1270;p55"/>
          <p:cNvGrpSpPr/>
          <p:nvPr/>
        </p:nvGrpSpPr>
        <p:grpSpPr>
          <a:xfrm>
            <a:off x="9304522" y="2028211"/>
            <a:ext cx="3488666" cy="1914526"/>
            <a:chOff x="4397357" y="4381431"/>
            <a:chExt cx="5272278" cy="3057859"/>
          </a:xfrm>
        </p:grpSpPr>
        <p:pic>
          <p:nvPicPr>
            <p:cNvPr id="1271" name="Google Shape;1271;p55" descr="synthesis.tiff"/>
            <p:cNvPicPr preferRelativeResize="0"/>
            <p:nvPr/>
          </p:nvPicPr>
          <p:blipFill rotWithShape="1">
            <a:blip r:embed="rId13">
              <a:alphaModFix/>
            </a:blip>
            <a:srcRect/>
            <a:stretch/>
          </p:blipFill>
          <p:spPr>
            <a:xfrm>
              <a:off x="4397357" y="4381431"/>
              <a:ext cx="5272278" cy="3038579"/>
            </a:xfrm>
            <a:prstGeom prst="rect">
              <a:avLst/>
            </a:prstGeom>
            <a:noFill/>
            <a:ln w="9525" cap="flat" cmpd="sng">
              <a:solidFill>
                <a:srgbClr val="BFE0FF"/>
              </a:solidFill>
              <a:prstDash val="solid"/>
              <a:round/>
              <a:headEnd type="none" w="sm" len="sm"/>
              <a:tailEnd type="none" w="sm" len="sm"/>
            </a:ln>
            <a:effectLst>
              <a:outerShdw blurRad="50800" dist="38100" dir="2700000" algn="tl" rotWithShape="0">
                <a:srgbClr val="024B90">
                  <a:alpha val="42745"/>
                </a:srgbClr>
              </a:outerShdw>
            </a:effectLst>
          </p:spPr>
        </p:pic>
        <p:sp>
          <p:nvSpPr>
            <p:cNvPr id="1272" name="Google Shape;1272;p55"/>
            <p:cNvSpPr/>
            <p:nvPr/>
          </p:nvSpPr>
          <p:spPr>
            <a:xfrm>
              <a:off x="4640434" y="7081456"/>
              <a:ext cx="5029201" cy="357834"/>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100" b="0" i="1" u="none" strike="noStrike" cap="none">
                  <a:latin typeface="Calibri"/>
                  <a:ea typeface="Calibri"/>
                  <a:cs typeface="Calibri"/>
                  <a:sym typeface="Calibri"/>
                </a:rPr>
                <a:t>(Gerry, et al. JACS 2016)</a:t>
              </a:r>
              <a:endParaRPr sz="900"/>
            </a:p>
          </p:txBody>
        </p:sp>
      </p:grpSp>
      <p:sp>
        <p:nvSpPr>
          <p:cNvPr id="1273" name="Google Shape;1273;p55"/>
          <p:cNvSpPr/>
          <p:nvPr/>
        </p:nvSpPr>
        <p:spPr>
          <a:xfrm rot="-2431285" flipH="1">
            <a:off x="9045664" y="860712"/>
            <a:ext cx="1143702" cy="904308"/>
          </a:xfrm>
          <a:prstGeom prst="stripedRightArrow">
            <a:avLst>
              <a:gd name="adj1" fmla="val 42206"/>
              <a:gd name="adj2" fmla="val 50000"/>
            </a:avLst>
          </a:prstGeom>
          <a:solidFill>
            <a:srgbClr val="E3D4EE"/>
          </a:solidFill>
          <a:ln>
            <a:noFill/>
          </a:ln>
          <a:effectLst>
            <a:outerShdw blurRad="38100" dist="25400" dir="5400000" rotWithShape="0">
              <a:srgbClr val="000000">
                <a:alpha val="49803"/>
              </a:srgbClr>
            </a:outerShdw>
          </a:effectLst>
        </p:spPr>
        <p:txBody>
          <a:bodyPr spcFirstLastPara="1" wrap="square" lIns="37450" tIns="37450" rIns="37450" bIns="37450"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grpSp>
        <p:nvGrpSpPr>
          <p:cNvPr id="1274" name="Google Shape;1274;p55"/>
          <p:cNvGrpSpPr/>
          <p:nvPr/>
        </p:nvGrpSpPr>
        <p:grpSpPr>
          <a:xfrm>
            <a:off x="9144000" y="2242621"/>
            <a:ext cx="2665867" cy="2654369"/>
            <a:chOff x="1684553" y="1118888"/>
            <a:chExt cx="3297300" cy="3186900"/>
          </a:xfrm>
        </p:grpSpPr>
        <p:sp>
          <p:nvSpPr>
            <p:cNvPr id="1275" name="Google Shape;1275;p55"/>
            <p:cNvSpPr/>
            <p:nvPr/>
          </p:nvSpPr>
          <p:spPr>
            <a:xfrm>
              <a:off x="1684553" y="1118888"/>
              <a:ext cx="3297300" cy="3186900"/>
            </a:xfrm>
            <a:prstGeom prst="rect">
              <a:avLst/>
            </a:prstGeom>
            <a:solidFill>
              <a:schemeClr val="lt1"/>
            </a:solidFill>
            <a:ln w="12700" cap="flat" cmpd="sng">
              <a:solidFill>
                <a:srgbClr val="BFE0FF"/>
              </a:solidFill>
              <a:prstDash val="solid"/>
              <a:miter lim="400000"/>
              <a:headEnd type="none" w="sm" len="sm"/>
              <a:tailEnd type="none" w="sm" len="sm"/>
            </a:ln>
            <a:effectLst>
              <a:outerShdw blurRad="38100" dist="25400" dir="12000000" rotWithShape="0">
                <a:srgbClr val="024B9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b="0" i="0" u="none" strike="noStrike" cap="none">
                <a:solidFill>
                  <a:srgbClr val="FFFFFF"/>
                </a:solidFill>
                <a:latin typeface="Calibri"/>
                <a:ea typeface="Calibri"/>
                <a:cs typeface="Calibri"/>
                <a:sym typeface="Calibri"/>
              </a:endParaRPr>
            </a:p>
          </p:txBody>
        </p:sp>
        <p:sp>
          <p:nvSpPr>
            <p:cNvPr id="1276" name="Google Shape;1276;p55"/>
            <p:cNvSpPr/>
            <p:nvPr/>
          </p:nvSpPr>
          <p:spPr>
            <a:xfrm>
              <a:off x="1835048" y="1137846"/>
              <a:ext cx="2089548" cy="292142"/>
            </a:xfrm>
            <a:prstGeom prst="rect">
              <a:avLst/>
            </a:prstGeom>
            <a:noFill/>
            <a:ln>
              <a:noFill/>
            </a:ln>
          </p:spPr>
          <p:txBody>
            <a:bodyPr spcFirstLastPara="1" wrap="square" lIns="17725" tIns="17725" rIns="17725" bIns="17725" anchor="t" anchorCtr="0">
              <a:noAutofit/>
            </a:bodyPr>
            <a:lstStyle/>
            <a:p>
              <a:pPr marL="0" marR="38100" lvl="0" indent="0" algn="ctr" rtl="0">
                <a:spcBef>
                  <a:spcPts val="0"/>
                </a:spcBef>
                <a:spcAft>
                  <a:spcPts val="0"/>
                </a:spcAft>
                <a:buNone/>
              </a:pPr>
              <a:r>
                <a:rPr lang="en" sz="1200" b="0" i="0" u="none" strike="noStrike" cap="none">
                  <a:latin typeface="Calibri"/>
                  <a:ea typeface="Calibri"/>
                  <a:cs typeface="Calibri"/>
                  <a:sym typeface="Calibri"/>
                </a:rPr>
                <a:t>“query” compound</a:t>
              </a:r>
              <a:endParaRPr sz="1200" b="0" i="0" u="none" strike="noStrike" cap="none">
                <a:latin typeface="Calibri"/>
                <a:ea typeface="Calibri"/>
                <a:cs typeface="Calibri"/>
                <a:sym typeface="Calibri"/>
              </a:endParaRPr>
            </a:p>
          </p:txBody>
        </p:sp>
        <p:grpSp>
          <p:nvGrpSpPr>
            <p:cNvPr id="1277" name="Google Shape;1277;p55"/>
            <p:cNvGrpSpPr/>
            <p:nvPr/>
          </p:nvGrpSpPr>
          <p:grpSpPr>
            <a:xfrm>
              <a:off x="1835049" y="1518335"/>
              <a:ext cx="2946798" cy="2719687"/>
              <a:chOff x="4095748" y="4143231"/>
              <a:chExt cx="4191002" cy="3867999"/>
            </a:xfrm>
          </p:grpSpPr>
          <p:grpSp>
            <p:nvGrpSpPr>
              <p:cNvPr id="1278" name="Google Shape;1278;p55"/>
              <p:cNvGrpSpPr/>
              <p:nvPr/>
            </p:nvGrpSpPr>
            <p:grpSpPr>
              <a:xfrm>
                <a:off x="4095748" y="4841453"/>
                <a:ext cx="4191002" cy="3169777"/>
                <a:chOff x="4095748" y="4841453"/>
                <a:chExt cx="4191002" cy="3169777"/>
              </a:xfrm>
            </p:grpSpPr>
            <p:pic>
              <p:nvPicPr>
                <p:cNvPr id="1279" name="Google Shape;1279;p55"/>
                <p:cNvPicPr preferRelativeResize="0"/>
                <p:nvPr/>
              </p:nvPicPr>
              <p:blipFill rotWithShape="1">
                <a:blip r:embed="rId14">
                  <a:alphaModFix/>
                </a:blip>
                <a:srcRect/>
                <a:stretch/>
              </p:blipFill>
              <p:spPr>
                <a:xfrm rot="10800000">
                  <a:off x="5010794" y="4841453"/>
                  <a:ext cx="2363458" cy="1767790"/>
                </a:xfrm>
                <a:prstGeom prst="rect">
                  <a:avLst/>
                </a:prstGeom>
                <a:noFill/>
                <a:ln>
                  <a:noFill/>
                </a:ln>
              </p:spPr>
            </p:pic>
            <p:grpSp>
              <p:nvGrpSpPr>
                <p:cNvPr id="1280" name="Google Shape;1280;p55"/>
                <p:cNvGrpSpPr/>
                <p:nvPr/>
              </p:nvGrpSpPr>
              <p:grpSpPr>
                <a:xfrm>
                  <a:off x="4095748" y="6674733"/>
                  <a:ext cx="4191002" cy="1336497"/>
                  <a:chOff x="607634" y="3918833"/>
                  <a:chExt cx="4191001" cy="1336497"/>
                </a:xfrm>
              </p:grpSpPr>
              <p:sp>
                <p:nvSpPr>
                  <p:cNvPr id="1281" name="Google Shape;1281;p55"/>
                  <p:cNvSpPr/>
                  <p:nvPr/>
                </p:nvSpPr>
                <p:spPr>
                  <a:xfrm>
                    <a:off x="607634" y="3918833"/>
                    <a:ext cx="4191001" cy="1336497"/>
                  </a:xfrm>
                  <a:custGeom>
                    <a:avLst/>
                    <a:gdLst/>
                    <a:ahLst/>
                    <a:cxnLst/>
                    <a:rect l="l" t="t" r="r" b="b"/>
                    <a:pathLst>
                      <a:path w="21600" h="21600" extrusionOk="0">
                        <a:moveTo>
                          <a:pt x="0" y="6428"/>
                        </a:moveTo>
                        <a:lnTo>
                          <a:pt x="8668" y="6428"/>
                        </a:lnTo>
                        <a:lnTo>
                          <a:pt x="8668" y="4490"/>
                        </a:lnTo>
                        <a:lnTo>
                          <a:pt x="7124" y="4490"/>
                        </a:lnTo>
                        <a:lnTo>
                          <a:pt x="10800" y="0"/>
                        </a:lnTo>
                        <a:lnTo>
                          <a:pt x="14476" y="4490"/>
                        </a:lnTo>
                        <a:lnTo>
                          <a:pt x="12932" y="4490"/>
                        </a:lnTo>
                        <a:lnTo>
                          <a:pt x="12932" y="6428"/>
                        </a:lnTo>
                        <a:lnTo>
                          <a:pt x="21600" y="6428"/>
                        </a:lnTo>
                        <a:lnTo>
                          <a:pt x="21600" y="21600"/>
                        </a:lnTo>
                        <a:lnTo>
                          <a:pt x="0" y="21600"/>
                        </a:lnTo>
                        <a:close/>
                      </a:path>
                    </a:pathLst>
                  </a:custGeom>
                  <a:noFill/>
                  <a:ln w="9525" cap="flat" cmpd="sng">
                    <a:solidFill>
                      <a:srgbClr val="B5B5B5"/>
                    </a:solidFill>
                    <a:prstDash val="solid"/>
                    <a:round/>
                    <a:headEnd type="none" w="sm" len="sm"/>
                    <a:tailEnd type="none" w="sm" len="sm"/>
                  </a:ln>
                </p:spPr>
                <p:txBody>
                  <a:bodyPr spcFirstLastPara="1" wrap="square" lIns="0" tIns="0" rIns="0" bIns="0" anchor="t" anchorCtr="0">
                    <a:noAutofit/>
                  </a:bodyPr>
                  <a:lstStyle/>
                  <a:p>
                    <a:pPr marL="0" marR="38100" lvl="0" indent="0" algn="ctr" rtl="0">
                      <a:spcBef>
                        <a:spcPts val="0"/>
                      </a:spcBef>
                      <a:spcAft>
                        <a:spcPts val="0"/>
                      </a:spcAft>
                      <a:buNone/>
                    </a:pPr>
                    <a:endParaRPr sz="800" b="0" i="0" u="none" strike="noStrike" cap="none">
                      <a:latin typeface="Calibri"/>
                      <a:ea typeface="Calibri"/>
                      <a:cs typeface="Calibri"/>
                      <a:sym typeface="Calibri"/>
                    </a:endParaRPr>
                  </a:p>
                </p:txBody>
              </p:sp>
              <p:sp>
                <p:nvSpPr>
                  <p:cNvPr id="1282" name="Google Shape;1282;p55"/>
                  <p:cNvSpPr/>
                  <p:nvPr/>
                </p:nvSpPr>
                <p:spPr>
                  <a:xfrm>
                    <a:off x="679866" y="4357991"/>
                    <a:ext cx="4064000" cy="869338"/>
                  </a:xfrm>
                  <a:prstGeom prst="rect">
                    <a:avLst/>
                  </a:prstGeom>
                  <a:noFill/>
                  <a:ln>
                    <a:noFill/>
                  </a:ln>
                </p:spPr>
                <p:txBody>
                  <a:bodyPr spcFirstLastPara="1" wrap="square" lIns="25225" tIns="25225" rIns="25225" bIns="25225" anchor="t" anchorCtr="0">
                    <a:noAutofit/>
                  </a:bodyPr>
                  <a:lstStyle/>
                  <a:p>
                    <a:pPr marL="0" marR="38100" lvl="0" indent="0" algn="ctr" rtl="0">
                      <a:spcBef>
                        <a:spcPts val="0"/>
                      </a:spcBef>
                      <a:spcAft>
                        <a:spcPts val="0"/>
                      </a:spcAft>
                      <a:buNone/>
                    </a:pPr>
                    <a:r>
                      <a:rPr lang="en" sz="1300" b="1" i="0" u="none" strike="noStrike" cap="none">
                        <a:latin typeface="Arial"/>
                        <a:ea typeface="Arial"/>
                        <a:cs typeface="Arial"/>
                        <a:sym typeface="Arial"/>
                      </a:rPr>
                      <a:t>Library of chemical &amp; gene perturbations</a:t>
                    </a:r>
                    <a:endParaRPr sz="1300" b="1" i="0" u="none" strike="noStrike" cap="none">
                      <a:latin typeface="Arial"/>
                      <a:ea typeface="Arial"/>
                      <a:cs typeface="Arial"/>
                      <a:sym typeface="Arial"/>
                    </a:endParaRPr>
                  </a:p>
                </p:txBody>
              </p:sp>
            </p:grpSp>
          </p:grpSp>
          <p:pic>
            <p:nvPicPr>
              <p:cNvPr id="1283" name="Google Shape;1283;p55"/>
              <p:cNvPicPr preferRelativeResize="0"/>
              <p:nvPr/>
            </p:nvPicPr>
            <p:blipFill rotWithShape="1">
              <a:blip r:embed="rId14">
                <a:alphaModFix/>
              </a:blip>
              <a:srcRect t="44532" b="43101"/>
              <a:stretch/>
            </p:blipFill>
            <p:spPr>
              <a:xfrm rot="10800000">
                <a:off x="4343399" y="4143231"/>
                <a:ext cx="2169342" cy="184369"/>
              </a:xfrm>
              <a:prstGeom prst="rect">
                <a:avLst/>
              </a:prstGeom>
              <a:noFill/>
              <a:ln w="12700" cap="flat" cmpd="sng">
                <a:solidFill>
                  <a:srgbClr val="7F7F7F"/>
                </a:solidFill>
                <a:prstDash val="solid"/>
                <a:miter lim="400000"/>
                <a:headEnd type="none" w="sm" len="sm"/>
                <a:tailEnd type="none" w="sm" len="sm"/>
              </a:ln>
              <a:effectLst>
                <a:outerShdw blurRad="50800" dist="38100" dir="5400000" algn="t" rotWithShape="0">
                  <a:srgbClr val="000000">
                    <a:alpha val="40000"/>
                  </a:srgbClr>
                </a:outerShdw>
              </a:effectLst>
            </p:spPr>
          </p:pic>
          <p:sp>
            <p:nvSpPr>
              <p:cNvPr id="1284" name="Google Shape;1284;p55"/>
              <p:cNvSpPr/>
              <p:nvPr/>
            </p:nvSpPr>
            <p:spPr>
              <a:xfrm rot="5400000">
                <a:off x="5275669" y="3533976"/>
                <a:ext cx="304800" cy="2169343"/>
              </a:xfrm>
              <a:prstGeom prst="rightBrace">
                <a:avLst>
                  <a:gd name="adj1" fmla="val 8333"/>
                  <a:gd name="adj2" fmla="val 50000"/>
                </a:avLst>
              </a:prstGeom>
              <a:noFill/>
              <a:ln w="25400" cap="flat" cmpd="sng">
                <a:solidFill>
                  <a:srgbClr val="000000"/>
                </a:solidFill>
                <a:prstDash val="solid"/>
                <a:miter lim="400000"/>
                <a:headEnd type="none" w="sm" len="sm"/>
                <a:tailEnd type="none" w="sm" len="sm"/>
              </a:ln>
            </p:spPr>
            <p:txBody>
              <a:bodyPr spcFirstLastPara="1" wrap="square" lIns="60500" tIns="30250" rIns="60500" bIns="30250" anchor="t" anchorCtr="0">
                <a:noAutofit/>
              </a:bodyPr>
              <a:lstStyle/>
              <a:p>
                <a:pPr marL="0" marR="0" lvl="0" indent="0" algn="ctr" rtl="0">
                  <a:spcBef>
                    <a:spcPts val="0"/>
                  </a:spcBef>
                  <a:spcAft>
                    <a:spcPts val="0"/>
                  </a:spcAft>
                  <a:buNone/>
                </a:pPr>
                <a:endParaRPr sz="1400">
                  <a:latin typeface="Calibri"/>
                  <a:ea typeface="Calibri"/>
                  <a:cs typeface="Calibri"/>
                  <a:sym typeface="Calibri"/>
                </a:endParaRPr>
              </a:p>
            </p:txBody>
          </p:sp>
        </p:grpSp>
      </p:grpSp>
      <p:cxnSp>
        <p:nvCxnSpPr>
          <p:cNvPr id="1285" name="Google Shape;1285;p55"/>
          <p:cNvCxnSpPr/>
          <p:nvPr/>
        </p:nvCxnSpPr>
        <p:spPr>
          <a:xfrm>
            <a:off x="2650235" y="2740467"/>
            <a:ext cx="122700" cy="0"/>
          </a:xfrm>
          <a:prstGeom prst="straightConnector1">
            <a:avLst/>
          </a:prstGeom>
          <a:noFill/>
          <a:ln w="19050" cap="flat" cmpd="sng">
            <a:solidFill>
              <a:srgbClr val="000000"/>
            </a:solidFill>
            <a:prstDash val="solid"/>
            <a:round/>
            <a:headEnd type="none" w="med" len="med"/>
            <a:tailEnd type="triangle" w="med" len="med"/>
          </a:ln>
        </p:spPr>
      </p:cxnSp>
      <p:sp>
        <p:nvSpPr>
          <p:cNvPr id="1286" name="Google Shape;1286;p55"/>
          <p:cNvSpPr/>
          <p:nvPr/>
        </p:nvSpPr>
        <p:spPr>
          <a:xfrm>
            <a:off x="9216537" y="893517"/>
            <a:ext cx="1998300" cy="603300"/>
          </a:xfrm>
          <a:prstGeom prst="rect">
            <a:avLst/>
          </a:prstGeom>
          <a:solidFill>
            <a:srgbClr val="E3D4EE"/>
          </a:solidFill>
          <a:ln>
            <a:noFill/>
          </a:ln>
          <a:effectLst>
            <a:outerShdw blurRad="50800" dist="38100" dir="2700000" algn="tl" rotWithShape="0">
              <a:srgbClr val="7F7F7F">
                <a:alpha val="42750"/>
              </a:srgbClr>
            </a:outerShdw>
          </a:effectLst>
        </p:spPr>
        <p:txBody>
          <a:bodyPr spcFirstLastPara="1" wrap="square" lIns="26325" tIns="26325" rIns="26325" bIns="26325" anchor="t" anchorCtr="0">
            <a:noAutofit/>
          </a:bodyPr>
          <a:lstStyle/>
          <a:p>
            <a:pPr marL="0" marR="0" lvl="0" indent="0" algn="ctr" rtl="0">
              <a:spcBef>
                <a:spcPts val="0"/>
              </a:spcBef>
              <a:spcAft>
                <a:spcPts val="0"/>
              </a:spcAft>
              <a:buNone/>
            </a:pPr>
            <a:r>
              <a:rPr lang="en" sz="1600" i="0" u="none" strike="noStrike" cap="none">
                <a:solidFill>
                  <a:srgbClr val="024B90"/>
                </a:solidFill>
                <a:latin typeface="Nunito Light"/>
                <a:ea typeface="Nunito Light"/>
                <a:cs typeface="Nunito Light"/>
                <a:sym typeface="Nunito Light"/>
              </a:rPr>
              <a:t>Can we assess the function of  hit compounds based on their profiles?</a:t>
            </a:r>
            <a:endParaRPr sz="1600" i="0" u="none" strike="noStrike" cap="none">
              <a:solidFill>
                <a:srgbClr val="024C90"/>
              </a:solidFill>
              <a:latin typeface="Nunito Light"/>
              <a:ea typeface="Nunito Light"/>
              <a:cs typeface="Nunito Light"/>
              <a:sym typeface="Nunito Light"/>
            </a:endParaRPr>
          </a:p>
        </p:txBody>
      </p:sp>
      <p:sp>
        <p:nvSpPr>
          <p:cNvPr id="1287" name="Google Shape;1287;p55"/>
          <p:cNvSpPr/>
          <p:nvPr/>
        </p:nvSpPr>
        <p:spPr>
          <a:xfrm>
            <a:off x="3205144" y="2292750"/>
            <a:ext cx="229800" cy="861300"/>
          </a:xfrm>
          <a:prstGeom prst="rightBrace">
            <a:avLst>
              <a:gd name="adj1" fmla="val 8333"/>
              <a:gd name="adj2" fmla="val 50000"/>
            </a:avLst>
          </a:prstGeom>
          <a:noFill/>
          <a:ln w="9525" cap="flat" cmpd="sng">
            <a:solidFill>
              <a:schemeClr val="dk2"/>
            </a:solidFill>
            <a:prstDash val="solid"/>
            <a:round/>
            <a:headEnd type="none" w="sm" len="sm"/>
            <a:tailEnd type="none" w="sm" len="sm"/>
          </a:ln>
          <a:effectLst>
            <a:outerShdw blurRad="50800" dist="38100" dir="2700000" algn="tl" rotWithShape="0">
              <a:srgbClr val="7F7F7F">
                <a:alpha val="42750"/>
              </a:srgbClr>
            </a:outerShdw>
          </a:effectLst>
        </p:spPr>
        <p:txBody>
          <a:bodyPr spcFirstLastPara="1" wrap="square" lIns="60500" tIns="60500" rIns="60500" bIns="60500"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4"/>
                                        </p:tgtEl>
                                        <p:attrNameLst>
                                          <p:attrName>style.visibility</p:attrName>
                                        </p:attrNameLst>
                                      </p:cBhvr>
                                      <p:to>
                                        <p:strVal val="visible"/>
                                      </p:to>
                                    </p:set>
                                    <p:animEffect transition="in" filter="fade">
                                      <p:cBhvr>
                                        <p:cTn id="7" dur="1000"/>
                                        <p:tgtEl>
                                          <p:spTgt spid="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pic>
        <p:nvPicPr>
          <p:cNvPr id="1292" name="Google Shape;1292;p56"/>
          <p:cNvPicPr preferRelativeResize="0"/>
          <p:nvPr/>
        </p:nvPicPr>
        <p:blipFill rotWithShape="1">
          <a:blip r:embed="rId3">
            <a:alphaModFix/>
          </a:blip>
          <a:srcRect l="12241" t="39204" r="27957" b="-6"/>
          <a:stretch/>
        </p:blipFill>
        <p:spPr>
          <a:xfrm>
            <a:off x="522763" y="1533175"/>
            <a:ext cx="3420948" cy="3269485"/>
          </a:xfrm>
          <a:prstGeom prst="rect">
            <a:avLst/>
          </a:prstGeom>
          <a:noFill/>
          <a:ln>
            <a:noFill/>
          </a:ln>
        </p:spPr>
      </p:pic>
      <p:sp>
        <p:nvSpPr>
          <p:cNvPr id="1293" name="Google Shape;1293;p56"/>
          <p:cNvSpPr txBox="1">
            <a:spLocks noGrp="1"/>
          </p:cNvSpPr>
          <p:nvPr>
            <p:ph type="title"/>
          </p:nvPr>
        </p:nvSpPr>
        <p:spPr>
          <a:xfrm>
            <a:off x="0" y="0"/>
            <a:ext cx="73056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Image-based profiling can predict small molecule mechanism of action &amp; info is complementary to mRNA</a:t>
            </a:r>
            <a:endParaRPr/>
          </a:p>
        </p:txBody>
      </p:sp>
      <p:grpSp>
        <p:nvGrpSpPr>
          <p:cNvPr id="1294" name="Google Shape;1294;p56"/>
          <p:cNvGrpSpPr/>
          <p:nvPr/>
        </p:nvGrpSpPr>
        <p:grpSpPr>
          <a:xfrm>
            <a:off x="5424466" y="789675"/>
            <a:ext cx="3542582" cy="4022944"/>
            <a:chOff x="5911295" y="1423654"/>
            <a:chExt cx="3110257" cy="3531997"/>
          </a:xfrm>
        </p:grpSpPr>
        <p:sp>
          <p:nvSpPr>
            <p:cNvPr id="1295" name="Google Shape;1295;p56"/>
            <p:cNvSpPr txBox="1"/>
            <p:nvPr/>
          </p:nvSpPr>
          <p:spPr>
            <a:xfrm>
              <a:off x="6410031" y="1423654"/>
              <a:ext cx="2591100" cy="54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Supervised analysis: what is the AUPR for each MOA class?</a:t>
              </a:r>
              <a:endParaRPr/>
            </a:p>
          </p:txBody>
        </p:sp>
        <p:pic>
          <p:nvPicPr>
            <p:cNvPr id="1296" name="Google Shape;1296;p56"/>
            <p:cNvPicPr preferRelativeResize="0"/>
            <p:nvPr/>
          </p:nvPicPr>
          <p:blipFill>
            <a:blip r:embed="rId4">
              <a:alphaModFix/>
            </a:blip>
            <a:stretch>
              <a:fillRect/>
            </a:stretch>
          </p:blipFill>
          <p:spPr>
            <a:xfrm>
              <a:off x="5911295" y="1891000"/>
              <a:ext cx="3110257" cy="3064651"/>
            </a:xfrm>
            <a:prstGeom prst="rect">
              <a:avLst/>
            </a:prstGeom>
            <a:noFill/>
            <a:ln>
              <a:noFill/>
            </a:ln>
          </p:spPr>
        </p:pic>
        <p:sp>
          <p:nvSpPr>
            <p:cNvPr id="1297" name="Google Shape;1297;p56"/>
            <p:cNvSpPr txBox="1"/>
            <p:nvPr/>
          </p:nvSpPr>
          <p:spPr>
            <a:xfrm>
              <a:off x="7069556" y="4696569"/>
              <a:ext cx="1124700" cy="229800"/>
            </a:xfrm>
            <a:prstGeom prst="rect">
              <a:avLst/>
            </a:prstGeom>
            <a:solidFill>
              <a:schemeClr val="lt1"/>
            </a:solidFill>
            <a:ln>
              <a:noFill/>
            </a:ln>
          </p:spPr>
          <p:txBody>
            <a:bodyPr spcFirstLastPara="1" wrap="square" lIns="91425" tIns="45700" rIns="91425" bIns="0" anchor="t" anchorCtr="0">
              <a:spAutoFit/>
            </a:bodyPr>
            <a:lstStyle/>
            <a:p>
              <a:pPr marL="0" lvl="0" indent="0" algn="ctr" rtl="0">
                <a:spcBef>
                  <a:spcPts val="0"/>
                </a:spcBef>
                <a:spcAft>
                  <a:spcPts val="0"/>
                </a:spcAft>
                <a:buNone/>
              </a:pPr>
              <a:r>
                <a:rPr lang="en"/>
                <a:t>Cell Painting</a:t>
              </a:r>
              <a:endParaRPr/>
            </a:p>
          </p:txBody>
        </p:sp>
        <p:sp>
          <p:nvSpPr>
            <p:cNvPr id="1298" name="Google Shape;1298;p56"/>
            <p:cNvSpPr txBox="1"/>
            <p:nvPr/>
          </p:nvSpPr>
          <p:spPr>
            <a:xfrm rot="-5400000">
              <a:off x="5491806" y="3258660"/>
              <a:ext cx="1229400" cy="270300"/>
            </a:xfrm>
            <a:prstGeom prst="rect">
              <a:avLst/>
            </a:prstGeom>
            <a:solidFill>
              <a:schemeClr val="lt1"/>
            </a:solidFill>
            <a:ln>
              <a:noFill/>
            </a:ln>
          </p:spPr>
          <p:txBody>
            <a:bodyPr spcFirstLastPara="1" wrap="square" lIns="91425" tIns="91425" rIns="91425" bIns="0" anchor="t" anchorCtr="0">
              <a:spAutoFit/>
            </a:bodyPr>
            <a:lstStyle/>
            <a:p>
              <a:pPr marL="0" lvl="0" indent="0" algn="ctr" rtl="0">
                <a:spcBef>
                  <a:spcPts val="0"/>
                </a:spcBef>
                <a:spcAft>
                  <a:spcPts val="0"/>
                </a:spcAft>
                <a:buNone/>
              </a:pPr>
              <a:r>
                <a:rPr lang="en"/>
                <a:t>L1000 (mRNA)</a:t>
              </a:r>
              <a:endParaRPr/>
            </a:p>
          </p:txBody>
        </p:sp>
      </p:grpSp>
      <p:sp>
        <p:nvSpPr>
          <p:cNvPr id="1299" name="Google Shape;1299;p56"/>
          <p:cNvSpPr txBox="1"/>
          <p:nvPr/>
        </p:nvSpPr>
        <p:spPr>
          <a:xfrm>
            <a:off x="-4366050" y="4552825"/>
            <a:ext cx="2466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Each dose</a:t>
            </a:r>
            <a:endParaRPr/>
          </a:p>
        </p:txBody>
      </p:sp>
      <p:sp>
        <p:nvSpPr>
          <p:cNvPr id="1300" name="Google Shape;1300;p56"/>
          <p:cNvSpPr txBox="1"/>
          <p:nvPr/>
        </p:nvSpPr>
        <p:spPr>
          <a:xfrm>
            <a:off x="-1840375" y="4321375"/>
            <a:ext cx="905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cross- doses</a:t>
            </a:r>
            <a:endParaRPr/>
          </a:p>
        </p:txBody>
      </p:sp>
      <p:grpSp>
        <p:nvGrpSpPr>
          <p:cNvPr id="1301" name="Google Shape;1301;p56"/>
          <p:cNvGrpSpPr/>
          <p:nvPr/>
        </p:nvGrpSpPr>
        <p:grpSpPr>
          <a:xfrm rot="10800000" flipH="1">
            <a:off x="-4486227" y="4321374"/>
            <a:ext cx="2738569" cy="338697"/>
            <a:chOff x="759225" y="4656950"/>
            <a:chExt cx="2401200" cy="409500"/>
          </a:xfrm>
        </p:grpSpPr>
        <p:sp>
          <p:nvSpPr>
            <p:cNvPr id="1302" name="Google Shape;1302;p56"/>
            <p:cNvSpPr/>
            <p:nvPr/>
          </p:nvSpPr>
          <p:spPr>
            <a:xfrm>
              <a:off x="759225" y="4656950"/>
              <a:ext cx="2377200" cy="409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flipH="1">
              <a:off x="783225" y="4656950"/>
              <a:ext cx="2377200" cy="409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4" name="Google Shape;1304;p56"/>
          <p:cNvPicPr preferRelativeResize="0"/>
          <p:nvPr/>
        </p:nvPicPr>
        <p:blipFill rotWithShape="1">
          <a:blip r:embed="rId5">
            <a:alphaModFix/>
          </a:blip>
          <a:srcRect r="31717"/>
          <a:stretch/>
        </p:blipFill>
        <p:spPr>
          <a:xfrm>
            <a:off x="-5265979" y="3633313"/>
            <a:ext cx="5102075" cy="1714826"/>
          </a:xfrm>
          <a:prstGeom prst="rect">
            <a:avLst/>
          </a:prstGeom>
          <a:noFill/>
          <a:ln>
            <a:noFill/>
          </a:ln>
        </p:spPr>
      </p:pic>
      <p:sp>
        <p:nvSpPr>
          <p:cNvPr id="1305" name="Google Shape;1305;p56"/>
          <p:cNvSpPr txBox="1"/>
          <p:nvPr/>
        </p:nvSpPr>
        <p:spPr>
          <a:xfrm>
            <a:off x="237975" y="4791225"/>
            <a:ext cx="5748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i="1">
                <a:latin typeface="Calibri"/>
                <a:ea typeface="Calibri"/>
                <a:cs typeface="Calibri"/>
                <a:sym typeface="Calibri"/>
              </a:rPr>
              <a:t>Way, et al.  </a:t>
            </a:r>
            <a:r>
              <a:rPr lang="en" sz="900" i="1">
                <a:solidFill>
                  <a:schemeClr val="dk1"/>
                </a:solidFill>
                <a:latin typeface="Calibri"/>
                <a:ea typeface="Calibri"/>
                <a:cs typeface="Calibri"/>
                <a:sym typeface="Calibri"/>
              </a:rPr>
              <a:t>Cell Systems 2022; see also: Haghighi, et al. Nat Methods 2022</a:t>
            </a:r>
            <a:endParaRPr sz="900" i="1">
              <a:latin typeface="Calibri"/>
              <a:ea typeface="Calibri"/>
              <a:cs typeface="Calibri"/>
              <a:sym typeface="Calibri"/>
            </a:endParaRPr>
          </a:p>
        </p:txBody>
      </p:sp>
      <p:pic>
        <p:nvPicPr>
          <p:cNvPr id="1306" name="Google Shape;1306;p56"/>
          <p:cNvPicPr preferRelativeResize="0"/>
          <p:nvPr/>
        </p:nvPicPr>
        <p:blipFill rotWithShape="1">
          <a:blip r:embed="rId6">
            <a:alphaModFix/>
          </a:blip>
          <a:srcRect l="25718" t="4278" r="25518" b="34596"/>
          <a:stretch/>
        </p:blipFill>
        <p:spPr>
          <a:xfrm>
            <a:off x="4466476" y="3835825"/>
            <a:ext cx="561428" cy="703725"/>
          </a:xfrm>
          <a:prstGeom prst="rect">
            <a:avLst/>
          </a:prstGeom>
          <a:noFill/>
          <a:ln>
            <a:noFill/>
          </a:ln>
        </p:spPr>
      </p:pic>
      <p:sp>
        <p:nvSpPr>
          <p:cNvPr id="1307" name="Google Shape;1307;p56"/>
          <p:cNvSpPr txBox="1"/>
          <p:nvPr/>
        </p:nvSpPr>
        <p:spPr>
          <a:xfrm>
            <a:off x="4340695" y="4539550"/>
            <a:ext cx="813000" cy="2631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solidFill>
                  <a:srgbClr val="000000"/>
                </a:solidFill>
                <a:latin typeface="Calibri"/>
                <a:ea typeface="Calibri"/>
                <a:cs typeface="Calibri"/>
                <a:sym typeface="Calibri"/>
              </a:rPr>
              <a:t>Gregory Way</a:t>
            </a:r>
            <a:endParaRPr sz="800" b="1">
              <a:latin typeface="Calibri"/>
              <a:ea typeface="Calibri"/>
              <a:cs typeface="Calibri"/>
              <a:sym typeface="Calibri"/>
            </a:endParaRPr>
          </a:p>
        </p:txBody>
      </p:sp>
      <p:grpSp>
        <p:nvGrpSpPr>
          <p:cNvPr id="1308" name="Google Shape;1308;p56"/>
          <p:cNvGrpSpPr/>
          <p:nvPr/>
        </p:nvGrpSpPr>
        <p:grpSpPr>
          <a:xfrm>
            <a:off x="299175" y="1030150"/>
            <a:ext cx="4167300" cy="1740150"/>
            <a:chOff x="1213575" y="725350"/>
            <a:chExt cx="4167300" cy="1740150"/>
          </a:xfrm>
        </p:grpSpPr>
        <p:sp>
          <p:nvSpPr>
            <p:cNvPr id="1309" name="Google Shape;1309;p56"/>
            <p:cNvSpPr txBox="1"/>
            <p:nvPr/>
          </p:nvSpPr>
          <p:spPr>
            <a:xfrm>
              <a:off x="1213575" y="725350"/>
              <a:ext cx="41673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Unsupervised analysis: number (and %) of MOA classes whose compounds are self-similar</a:t>
              </a:r>
              <a:endParaRPr/>
            </a:p>
          </p:txBody>
        </p:sp>
        <p:grpSp>
          <p:nvGrpSpPr>
            <p:cNvPr id="1310" name="Google Shape;1310;p56"/>
            <p:cNvGrpSpPr/>
            <p:nvPr/>
          </p:nvGrpSpPr>
          <p:grpSpPr>
            <a:xfrm>
              <a:off x="1441200" y="1478375"/>
              <a:ext cx="1421750" cy="987125"/>
              <a:chOff x="1727550" y="2015450"/>
              <a:chExt cx="1421750" cy="987125"/>
            </a:xfrm>
          </p:grpSpPr>
          <p:pic>
            <p:nvPicPr>
              <p:cNvPr id="1311" name="Google Shape;1311;p56"/>
              <p:cNvPicPr preferRelativeResize="0"/>
              <p:nvPr/>
            </p:nvPicPr>
            <p:blipFill rotWithShape="1">
              <a:blip r:embed="rId7">
                <a:alphaModFix/>
              </a:blip>
              <a:srcRect t="42173"/>
              <a:stretch/>
            </p:blipFill>
            <p:spPr>
              <a:xfrm>
                <a:off x="1727550" y="2035425"/>
                <a:ext cx="1207400" cy="967150"/>
              </a:xfrm>
              <a:prstGeom prst="rect">
                <a:avLst/>
              </a:prstGeom>
              <a:noFill/>
              <a:ln>
                <a:noFill/>
              </a:ln>
            </p:spPr>
          </p:pic>
          <p:sp>
            <p:nvSpPr>
              <p:cNvPr id="1312" name="Google Shape;1312;p56"/>
              <p:cNvSpPr txBox="1"/>
              <p:nvPr/>
            </p:nvSpPr>
            <p:spPr>
              <a:xfrm>
                <a:off x="2484200" y="2015450"/>
                <a:ext cx="66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(mRNA)</a:t>
                </a:r>
                <a:endParaRPr sz="100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4"/>
                                        </p:tgtEl>
                                        <p:attrNameLst>
                                          <p:attrName>style.visibility</p:attrName>
                                        </p:attrNameLst>
                                      </p:cBhvr>
                                      <p:to>
                                        <p:strVal val="visible"/>
                                      </p:to>
                                    </p:set>
                                    <p:animEffect transition="in" filter="fade">
                                      <p:cBhvr>
                                        <p:cTn id="7" dur="1000"/>
                                        <p:tgtEl>
                                          <p:spTgt spid="1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1318" name="Google Shape;1318;p57"/>
          <p:cNvPicPr preferRelativeResize="0"/>
          <p:nvPr/>
        </p:nvPicPr>
        <p:blipFill rotWithShape="1">
          <a:blip r:embed="rId3">
            <a:alphaModFix/>
          </a:blip>
          <a:srcRect/>
          <a:stretch/>
        </p:blipFill>
        <p:spPr>
          <a:xfrm>
            <a:off x="329925" y="564329"/>
            <a:ext cx="1381125" cy="2152650"/>
          </a:xfrm>
          <a:prstGeom prst="rect">
            <a:avLst/>
          </a:prstGeom>
          <a:noFill/>
          <a:ln>
            <a:noFill/>
          </a:ln>
        </p:spPr>
      </p:pic>
      <p:sp>
        <p:nvSpPr>
          <p:cNvPr id="1319" name="Google Shape;1319;p57"/>
          <p:cNvSpPr txBox="1"/>
          <p:nvPr/>
        </p:nvSpPr>
        <p:spPr>
          <a:xfrm>
            <a:off x="138481" y="98704"/>
            <a:ext cx="90054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002060"/>
                </a:solidFill>
                <a:latin typeface="Nunito"/>
                <a:ea typeface="Nunito"/>
                <a:cs typeface="Nunito"/>
                <a:sym typeface="Nunito"/>
              </a:rPr>
              <a:t>Image info is complementary to protein profiles</a:t>
            </a:r>
            <a:endParaRPr sz="2100" i="0" u="none" strike="noStrike" cap="none">
              <a:solidFill>
                <a:srgbClr val="002060"/>
              </a:solidFill>
              <a:latin typeface="Nunito"/>
              <a:ea typeface="Nunito"/>
              <a:cs typeface="Nunito"/>
              <a:sym typeface="Nunito"/>
            </a:endParaRPr>
          </a:p>
        </p:txBody>
      </p:sp>
      <p:sp>
        <p:nvSpPr>
          <p:cNvPr id="1320" name="Google Shape;1320;p57"/>
          <p:cNvSpPr txBox="1"/>
          <p:nvPr/>
        </p:nvSpPr>
        <p:spPr>
          <a:xfrm>
            <a:off x="268026" y="2916150"/>
            <a:ext cx="2159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0" i="0" u="none" strike="noStrike" cap="none">
                <a:solidFill>
                  <a:schemeClr val="dk1"/>
                </a:solidFill>
                <a:latin typeface="Montserrat"/>
                <a:ea typeface="Montserrat"/>
                <a:cs typeface="Montserrat"/>
                <a:sym typeface="Montserrat"/>
              </a:rPr>
              <a:t>A next-generation, massively parallel ELISA </a:t>
            </a:r>
            <a:endParaRPr sz="1200"/>
          </a:p>
        </p:txBody>
      </p:sp>
      <p:sp>
        <p:nvSpPr>
          <p:cNvPr id="1321" name="Google Shape;1321;p57"/>
          <p:cNvSpPr txBox="1"/>
          <p:nvPr/>
        </p:nvSpPr>
        <p:spPr>
          <a:xfrm>
            <a:off x="-31627" y="2594000"/>
            <a:ext cx="2568600" cy="315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2100"/>
              <a:buFont typeface="Montserrat Medium"/>
              <a:buNone/>
            </a:pPr>
            <a:r>
              <a:rPr lang="en" sz="1600" b="1" i="0" u="none" strike="noStrike" cap="none">
                <a:solidFill>
                  <a:srgbClr val="4A4AD8"/>
                </a:solidFill>
                <a:latin typeface="Outfit Black"/>
                <a:ea typeface="Outfit Black"/>
                <a:cs typeface="Outfit Black"/>
                <a:sym typeface="Outfit Black"/>
              </a:rPr>
              <a:t>nELISA </a:t>
            </a:r>
            <a:r>
              <a:rPr lang="en" sz="1600" u="none" strike="noStrike" cap="none">
                <a:solidFill>
                  <a:srgbClr val="4A4AD8"/>
                </a:solidFill>
                <a:latin typeface="Outfit"/>
                <a:ea typeface="Outfit"/>
                <a:cs typeface="Outfit"/>
                <a:sym typeface="Outfit"/>
              </a:rPr>
              <a:t>by </a:t>
            </a:r>
            <a:r>
              <a:rPr lang="en" sz="1600" b="1" u="none" strike="noStrike" cap="none">
                <a:solidFill>
                  <a:srgbClr val="4A4AD8"/>
                </a:solidFill>
                <a:latin typeface="Outfit"/>
                <a:ea typeface="Outfit"/>
                <a:cs typeface="Outfit"/>
                <a:sym typeface="Outfit"/>
              </a:rPr>
              <a:t>Nomic bio</a:t>
            </a:r>
            <a:endParaRPr sz="1600" b="1" u="none" strike="noStrike" cap="none">
              <a:solidFill>
                <a:srgbClr val="4A4AD8"/>
              </a:solidFill>
              <a:latin typeface="Outfit"/>
              <a:ea typeface="Outfit"/>
              <a:cs typeface="Outfit"/>
              <a:sym typeface="Outfit"/>
            </a:endParaRPr>
          </a:p>
        </p:txBody>
      </p:sp>
      <p:sp>
        <p:nvSpPr>
          <p:cNvPr id="1322" name="Google Shape;1322;p57"/>
          <p:cNvSpPr txBox="1"/>
          <p:nvPr/>
        </p:nvSpPr>
        <p:spPr>
          <a:xfrm>
            <a:off x="293150" y="3731125"/>
            <a:ext cx="25686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a:solidFill>
                  <a:schemeClr val="dk1"/>
                </a:solidFill>
                <a:latin typeface="Outfit"/>
                <a:ea typeface="Outfit"/>
                <a:cs typeface="Outfit"/>
                <a:sym typeface="Outfit"/>
              </a:rPr>
              <a:t>Current capabilities: </a:t>
            </a:r>
            <a:endParaRPr/>
          </a:p>
          <a:p>
            <a:pPr marL="215900" marR="0" lvl="0" indent="-241300" algn="l" rtl="0">
              <a:spcBef>
                <a:spcPts val="0"/>
              </a:spcBef>
              <a:spcAft>
                <a:spcPts val="0"/>
              </a:spcAft>
              <a:buClr>
                <a:schemeClr val="dk1"/>
              </a:buClr>
              <a:buSzPts val="1400"/>
              <a:buFont typeface="Outfit"/>
              <a:buChar char="-"/>
            </a:pPr>
            <a:r>
              <a:rPr lang="en">
                <a:solidFill>
                  <a:schemeClr val="dk1"/>
                </a:solidFill>
                <a:latin typeface="Outfit"/>
                <a:ea typeface="Outfit"/>
                <a:cs typeface="Outfit"/>
                <a:sym typeface="Outfit"/>
              </a:rPr>
              <a:t>191-plex secretome panel</a:t>
            </a:r>
            <a:endParaRPr/>
          </a:p>
          <a:p>
            <a:pPr marL="215900" marR="0" lvl="0" indent="-241300" algn="l" rtl="0">
              <a:spcBef>
                <a:spcPts val="0"/>
              </a:spcBef>
              <a:spcAft>
                <a:spcPts val="0"/>
              </a:spcAft>
              <a:buClr>
                <a:schemeClr val="dk1"/>
              </a:buClr>
              <a:buSzPts val="1400"/>
              <a:buFont typeface="Outfit"/>
              <a:buChar char="-"/>
            </a:pPr>
            <a:r>
              <a:rPr lang="en">
                <a:solidFill>
                  <a:schemeClr val="dk1"/>
                </a:solidFill>
                <a:latin typeface="Outfit"/>
                <a:ea typeface="Outfit"/>
                <a:cs typeface="Outfit"/>
                <a:sym typeface="Outfit"/>
              </a:rPr>
              <a:t>High-throughput, lower cost</a:t>
            </a:r>
            <a:endParaRPr/>
          </a:p>
          <a:p>
            <a:pPr marL="215900" marR="0" lvl="0" indent="-241300" algn="l" rtl="0">
              <a:spcBef>
                <a:spcPts val="0"/>
              </a:spcBef>
              <a:spcAft>
                <a:spcPts val="0"/>
              </a:spcAft>
              <a:buClr>
                <a:schemeClr val="dk1"/>
              </a:buClr>
              <a:buSzPts val="1400"/>
              <a:buFont typeface="Outfit"/>
              <a:buChar char="-"/>
            </a:pPr>
            <a:r>
              <a:rPr lang="en">
                <a:solidFill>
                  <a:schemeClr val="dk1"/>
                </a:solidFill>
                <a:latin typeface="Outfit"/>
                <a:ea typeface="Outfit"/>
                <a:cs typeface="Outfit"/>
                <a:sym typeface="Outfit"/>
              </a:rPr>
              <a:t>Rapid turnaround </a:t>
            </a:r>
            <a:endParaRPr/>
          </a:p>
        </p:txBody>
      </p:sp>
      <p:sp>
        <p:nvSpPr>
          <p:cNvPr id="1323" name="Google Shape;1323;p57"/>
          <p:cNvSpPr txBox="1"/>
          <p:nvPr/>
        </p:nvSpPr>
        <p:spPr>
          <a:xfrm>
            <a:off x="9143869" y="2091574"/>
            <a:ext cx="23433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Outfit"/>
                <a:ea typeface="Outfit"/>
                <a:cs typeface="Outfit"/>
                <a:sym typeface="Outfit"/>
              </a:rPr>
              <a:t>Responses are complementary to mRNA (Cytosig database)</a:t>
            </a:r>
            <a:endParaRPr sz="1200"/>
          </a:p>
        </p:txBody>
      </p:sp>
      <p:pic>
        <p:nvPicPr>
          <p:cNvPr id="1324" name="Google Shape;1324;p57"/>
          <p:cNvPicPr preferRelativeResize="0"/>
          <p:nvPr/>
        </p:nvPicPr>
        <p:blipFill rotWithShape="1">
          <a:blip r:embed="rId4">
            <a:alphaModFix/>
          </a:blip>
          <a:srcRect t="11777"/>
          <a:stretch/>
        </p:blipFill>
        <p:spPr>
          <a:xfrm>
            <a:off x="9161325" y="2520025"/>
            <a:ext cx="2308400" cy="1948825"/>
          </a:xfrm>
          <a:prstGeom prst="rect">
            <a:avLst/>
          </a:prstGeom>
          <a:noFill/>
          <a:ln>
            <a:noFill/>
          </a:ln>
        </p:spPr>
      </p:pic>
      <p:sp>
        <p:nvSpPr>
          <p:cNvPr id="1325" name="Google Shape;1325;p57"/>
          <p:cNvSpPr txBox="1"/>
          <p:nvPr/>
        </p:nvSpPr>
        <p:spPr>
          <a:xfrm>
            <a:off x="9207025" y="4044525"/>
            <a:ext cx="5450100" cy="1069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300">
                <a:solidFill>
                  <a:schemeClr val="dk1"/>
                </a:solidFill>
                <a:latin typeface="Outfit"/>
                <a:ea typeface="Outfit"/>
                <a:cs typeface="Outfit"/>
                <a:sym typeface="Outfit"/>
              </a:rPr>
              <a:t>Next up:</a:t>
            </a:r>
            <a:r>
              <a:rPr lang="en" sz="1300"/>
              <a:t>   </a:t>
            </a:r>
            <a:r>
              <a:rPr lang="en" sz="1300">
                <a:solidFill>
                  <a:schemeClr val="dk1"/>
                </a:solidFill>
                <a:latin typeface="Outfit"/>
                <a:ea typeface="Outfit"/>
                <a:cs typeface="Outfit"/>
                <a:sym typeface="Outfit"/>
              </a:rPr>
              <a:t>Profiling ~10,000 samples:</a:t>
            </a:r>
            <a:br>
              <a:rPr lang="en" sz="1300">
                <a:solidFill>
                  <a:schemeClr val="dk1"/>
                </a:solidFill>
                <a:latin typeface="Outfit"/>
                <a:ea typeface="Outfit"/>
                <a:cs typeface="Outfit"/>
                <a:sym typeface="Outfit"/>
              </a:rPr>
            </a:br>
            <a:r>
              <a:rPr lang="en" sz="1300" b="1">
                <a:solidFill>
                  <a:srgbClr val="56ADDB"/>
                </a:solidFill>
                <a:latin typeface="Outfit"/>
                <a:ea typeface="Outfit"/>
                <a:cs typeface="Outfit"/>
                <a:sym typeface="Outfit"/>
              </a:rPr>
              <a:t>adipocytes</a:t>
            </a:r>
            <a:r>
              <a:rPr lang="en" sz="1300">
                <a:solidFill>
                  <a:schemeClr val="dk1"/>
                </a:solidFill>
                <a:latin typeface="Outfit"/>
                <a:ea typeface="Outfit"/>
                <a:cs typeface="Outfit"/>
                <a:sym typeface="Outfit"/>
              </a:rPr>
              <a:t>, </a:t>
            </a:r>
            <a:r>
              <a:rPr lang="en" sz="1300" b="1">
                <a:solidFill>
                  <a:srgbClr val="8C3BC8"/>
                </a:solidFill>
                <a:latin typeface="Outfit"/>
                <a:ea typeface="Outfit"/>
                <a:cs typeface="Outfit"/>
                <a:sym typeface="Outfit"/>
              </a:rPr>
              <a:t>2 stimulations (+ control)</a:t>
            </a:r>
            <a:r>
              <a:rPr lang="en" sz="1300">
                <a:solidFill>
                  <a:schemeClr val="dk1"/>
                </a:solidFill>
                <a:latin typeface="Outfit"/>
                <a:ea typeface="Outfit"/>
                <a:cs typeface="Outfit"/>
                <a:sym typeface="Outfit"/>
              </a:rPr>
              <a:t>, </a:t>
            </a:r>
            <a:r>
              <a:rPr lang="en" sz="1300" b="1">
                <a:solidFill>
                  <a:srgbClr val="FA7F72"/>
                </a:solidFill>
                <a:latin typeface="Outfit"/>
                <a:ea typeface="Outfit"/>
                <a:cs typeface="Outfit"/>
                <a:sym typeface="Outfit"/>
              </a:rPr>
              <a:t>1 dose</a:t>
            </a:r>
            <a:r>
              <a:rPr lang="en" sz="1300">
                <a:solidFill>
                  <a:srgbClr val="FA7F72"/>
                </a:solidFill>
                <a:latin typeface="Outfit"/>
                <a:ea typeface="Outfit"/>
                <a:cs typeface="Outfit"/>
                <a:sym typeface="Outfit"/>
              </a:rPr>
              <a:t>,</a:t>
            </a:r>
            <a:r>
              <a:rPr lang="en" sz="1300">
                <a:solidFill>
                  <a:schemeClr val="dk1"/>
                </a:solidFill>
                <a:latin typeface="Outfit"/>
                <a:ea typeface="Outfit"/>
                <a:cs typeface="Outfit"/>
                <a:sym typeface="Outfit"/>
              </a:rPr>
              <a:t> ~</a:t>
            </a:r>
            <a:r>
              <a:rPr lang="en" sz="1300" b="1">
                <a:solidFill>
                  <a:srgbClr val="36A266"/>
                </a:solidFill>
                <a:latin typeface="Outfit"/>
                <a:ea typeface="Outfit"/>
                <a:cs typeface="Outfit"/>
                <a:sym typeface="Outfit"/>
              </a:rPr>
              <a:t>1000 drugs</a:t>
            </a:r>
            <a:r>
              <a:rPr lang="en" sz="1300">
                <a:solidFill>
                  <a:schemeClr val="dk1"/>
                </a:solidFill>
                <a:latin typeface="Outfit"/>
                <a:ea typeface="Outfit"/>
                <a:cs typeface="Outfit"/>
                <a:sym typeface="Outfit"/>
              </a:rPr>
              <a:t> </a:t>
            </a:r>
            <a:endParaRPr sz="1300">
              <a:solidFill>
                <a:schemeClr val="dk1"/>
              </a:solidFill>
              <a:latin typeface="Outfit"/>
              <a:ea typeface="Outfit"/>
              <a:cs typeface="Outfit"/>
              <a:sym typeface="Outfit"/>
            </a:endParaRPr>
          </a:p>
          <a:p>
            <a:pPr marL="0" marR="0" lvl="0" indent="0" algn="ctr" rtl="0">
              <a:spcBef>
                <a:spcPts val="0"/>
              </a:spcBef>
              <a:spcAft>
                <a:spcPts val="0"/>
              </a:spcAft>
              <a:buNone/>
            </a:pPr>
            <a:r>
              <a:rPr lang="en" sz="1300">
                <a:solidFill>
                  <a:schemeClr val="dk1"/>
                </a:solidFill>
                <a:latin typeface="Outfit"/>
                <a:ea typeface="Outfit"/>
                <a:cs typeface="Outfit"/>
                <a:sym typeface="Outfit"/>
              </a:rPr>
              <a:t>→</a:t>
            </a:r>
            <a:endParaRPr sz="1300">
              <a:solidFill>
                <a:schemeClr val="dk1"/>
              </a:solidFill>
              <a:latin typeface="Outfit"/>
              <a:ea typeface="Outfit"/>
              <a:cs typeface="Outfit"/>
              <a:sym typeface="Outfit"/>
            </a:endParaRPr>
          </a:p>
          <a:p>
            <a:pPr marL="0" marR="0" lvl="0" indent="0" algn="ctr" rtl="0">
              <a:spcBef>
                <a:spcPts val="0"/>
              </a:spcBef>
              <a:spcAft>
                <a:spcPts val="0"/>
              </a:spcAft>
              <a:buNone/>
            </a:pPr>
            <a:r>
              <a:rPr lang="en" sz="1300">
                <a:solidFill>
                  <a:schemeClr val="dk1"/>
                </a:solidFill>
                <a:latin typeface="Outfit"/>
                <a:ea typeface="Outfit"/>
                <a:cs typeface="Outfit"/>
                <a:sym typeface="Outfit"/>
              </a:rPr>
              <a:t>measure: 	191 nELISA protein targets in the secretome</a:t>
            </a:r>
            <a:endParaRPr sz="1300">
              <a:solidFill>
                <a:schemeClr val="dk1"/>
              </a:solidFill>
              <a:latin typeface="Outfit"/>
              <a:ea typeface="Outfit"/>
              <a:cs typeface="Outfit"/>
              <a:sym typeface="Outfit"/>
            </a:endParaRPr>
          </a:p>
          <a:p>
            <a:pPr marL="0" marR="0" lvl="0" indent="0" algn="ctr" rtl="0">
              <a:spcBef>
                <a:spcPts val="0"/>
              </a:spcBef>
              <a:spcAft>
                <a:spcPts val="0"/>
              </a:spcAft>
              <a:buNone/>
            </a:pPr>
            <a:r>
              <a:rPr lang="en" sz="1300">
                <a:solidFill>
                  <a:schemeClr val="dk1"/>
                </a:solidFill>
                <a:latin typeface="Outfit"/>
                <a:ea typeface="Outfit"/>
                <a:cs typeface="Outfit"/>
                <a:sym typeface="Outfit"/>
              </a:rPr>
              <a:t>          AND Cell Painting image profiles</a:t>
            </a:r>
            <a:endParaRPr sz="1300"/>
          </a:p>
        </p:txBody>
      </p:sp>
      <p:sp>
        <p:nvSpPr>
          <p:cNvPr id="1326" name="Google Shape;1326;p57"/>
          <p:cNvSpPr txBox="1"/>
          <p:nvPr/>
        </p:nvSpPr>
        <p:spPr>
          <a:xfrm>
            <a:off x="237975" y="4791225"/>
            <a:ext cx="2838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i="1">
                <a:latin typeface="Calibri"/>
                <a:ea typeface="Calibri"/>
                <a:cs typeface="Calibri"/>
                <a:sym typeface="Calibri"/>
              </a:rPr>
              <a:t>Dagher, et al.  </a:t>
            </a:r>
            <a:r>
              <a:rPr lang="en" sz="900" i="1">
                <a:solidFill>
                  <a:schemeClr val="dk1"/>
                </a:solidFill>
                <a:latin typeface="Calibri"/>
                <a:ea typeface="Calibri"/>
                <a:cs typeface="Calibri"/>
                <a:sym typeface="Calibri"/>
              </a:rPr>
              <a:t>biorxiv 2023</a:t>
            </a:r>
            <a:endParaRPr sz="900" i="1">
              <a:latin typeface="Calibri"/>
              <a:ea typeface="Calibri"/>
              <a:cs typeface="Calibri"/>
              <a:sym typeface="Calibri"/>
            </a:endParaRPr>
          </a:p>
        </p:txBody>
      </p:sp>
      <p:grpSp>
        <p:nvGrpSpPr>
          <p:cNvPr id="1327" name="Google Shape;1327;p57"/>
          <p:cNvGrpSpPr/>
          <p:nvPr/>
        </p:nvGrpSpPr>
        <p:grpSpPr>
          <a:xfrm>
            <a:off x="2808450" y="643500"/>
            <a:ext cx="2477700" cy="4330849"/>
            <a:chOff x="2808450" y="643500"/>
            <a:chExt cx="2477700" cy="4330849"/>
          </a:xfrm>
        </p:grpSpPr>
        <p:sp>
          <p:nvSpPr>
            <p:cNvPr id="1328" name="Google Shape;1328;p57"/>
            <p:cNvSpPr txBox="1"/>
            <p:nvPr/>
          </p:nvSpPr>
          <p:spPr>
            <a:xfrm>
              <a:off x="2808450" y="643500"/>
              <a:ext cx="2477700" cy="1470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300">
                  <a:solidFill>
                    <a:schemeClr val="dk1"/>
                  </a:solidFill>
                  <a:latin typeface="Outfit"/>
                  <a:ea typeface="Outfit"/>
                  <a:cs typeface="Outfit"/>
                  <a:sym typeface="Outfit"/>
                </a:rPr>
                <a:t>Profiling inflammation-rich responses in ~10,000 samples:</a:t>
              </a:r>
              <a:br>
                <a:rPr lang="en" sz="1300">
                  <a:solidFill>
                    <a:schemeClr val="dk1"/>
                  </a:solidFill>
                  <a:latin typeface="Outfit"/>
                  <a:ea typeface="Outfit"/>
                  <a:cs typeface="Outfit"/>
                  <a:sym typeface="Outfit"/>
                </a:rPr>
              </a:br>
              <a:r>
                <a:rPr lang="en" sz="1300" b="1">
                  <a:solidFill>
                    <a:srgbClr val="56ADDB"/>
                  </a:solidFill>
                  <a:latin typeface="Outfit"/>
                  <a:ea typeface="Outfit"/>
                  <a:cs typeface="Outfit"/>
                  <a:sym typeface="Outfit"/>
                </a:rPr>
                <a:t>6 donors</a:t>
              </a:r>
              <a:r>
                <a:rPr lang="en" sz="1300">
                  <a:solidFill>
                    <a:schemeClr val="dk1"/>
                  </a:solidFill>
                  <a:latin typeface="Outfit"/>
                  <a:ea typeface="Outfit"/>
                  <a:cs typeface="Outfit"/>
                  <a:sym typeface="Outfit"/>
                </a:rPr>
                <a:t>, </a:t>
              </a:r>
              <a:r>
                <a:rPr lang="en" sz="1300" b="1">
                  <a:solidFill>
                    <a:srgbClr val="8C3BC8"/>
                  </a:solidFill>
                  <a:latin typeface="Outfit"/>
                  <a:ea typeface="Outfit"/>
                  <a:cs typeface="Outfit"/>
                  <a:sym typeface="Outfit"/>
                </a:rPr>
                <a:t>4 stimulations</a:t>
              </a:r>
              <a:r>
                <a:rPr lang="en" sz="1300">
                  <a:solidFill>
                    <a:schemeClr val="dk1"/>
                  </a:solidFill>
                  <a:latin typeface="Outfit"/>
                  <a:ea typeface="Outfit"/>
                  <a:cs typeface="Outfit"/>
                  <a:sym typeface="Outfit"/>
                </a:rPr>
                <a:t>, </a:t>
              </a:r>
              <a:r>
                <a:rPr lang="en" sz="1300" b="1">
                  <a:solidFill>
                    <a:srgbClr val="FA7F72"/>
                  </a:solidFill>
                  <a:latin typeface="Outfit"/>
                  <a:ea typeface="Outfit"/>
                  <a:cs typeface="Outfit"/>
                  <a:sym typeface="Outfit"/>
                </a:rPr>
                <a:t>~3 doses</a:t>
              </a:r>
              <a:r>
                <a:rPr lang="en" sz="1300">
                  <a:solidFill>
                    <a:srgbClr val="FA7F72"/>
                  </a:solidFill>
                  <a:latin typeface="Outfit"/>
                  <a:ea typeface="Outfit"/>
                  <a:cs typeface="Outfit"/>
                  <a:sym typeface="Outfit"/>
                </a:rPr>
                <a:t>,</a:t>
              </a:r>
              <a:r>
                <a:rPr lang="en" sz="1300">
                  <a:solidFill>
                    <a:schemeClr val="dk1"/>
                  </a:solidFill>
                  <a:latin typeface="Outfit"/>
                  <a:ea typeface="Outfit"/>
                  <a:cs typeface="Outfit"/>
                  <a:sym typeface="Outfit"/>
                </a:rPr>
                <a:t> </a:t>
              </a:r>
              <a:r>
                <a:rPr lang="en" sz="1300" b="1">
                  <a:solidFill>
                    <a:srgbClr val="36A266"/>
                  </a:solidFill>
                  <a:latin typeface="Outfit"/>
                  <a:ea typeface="Outfit"/>
                  <a:cs typeface="Outfit"/>
                  <a:sym typeface="Outfit"/>
                </a:rPr>
                <a:t>80 cytokine-perturbed</a:t>
              </a:r>
              <a:r>
                <a:rPr lang="en" sz="1300">
                  <a:solidFill>
                    <a:srgbClr val="36A266"/>
                  </a:solidFill>
                  <a:latin typeface="Outfit"/>
                  <a:ea typeface="Outfit"/>
                  <a:cs typeface="Outfit"/>
                  <a:sym typeface="Outfit"/>
                </a:rPr>
                <a:t> </a:t>
              </a:r>
              <a:r>
                <a:rPr lang="en" sz="1300">
                  <a:solidFill>
                    <a:schemeClr val="dk1"/>
                  </a:solidFill>
                  <a:latin typeface="Outfit"/>
                  <a:ea typeface="Outfit"/>
                  <a:cs typeface="Outfit"/>
                  <a:sym typeface="Outfit"/>
                </a:rPr>
                <a:t>PBMCs </a:t>
              </a:r>
              <a:endParaRPr sz="1300">
                <a:solidFill>
                  <a:schemeClr val="dk1"/>
                </a:solidFill>
                <a:latin typeface="Outfit"/>
                <a:ea typeface="Outfit"/>
                <a:cs typeface="Outfit"/>
                <a:sym typeface="Outfit"/>
              </a:endParaRPr>
            </a:p>
            <a:p>
              <a:pPr marL="0" marR="0" lvl="0" indent="0" algn="ctr" rtl="0">
                <a:spcBef>
                  <a:spcPts val="0"/>
                </a:spcBef>
                <a:spcAft>
                  <a:spcPts val="0"/>
                </a:spcAft>
                <a:buNone/>
              </a:pPr>
              <a:r>
                <a:rPr lang="en" sz="1300">
                  <a:solidFill>
                    <a:schemeClr val="dk1"/>
                  </a:solidFill>
                  <a:latin typeface="Outfit"/>
                  <a:ea typeface="Outfit"/>
                  <a:cs typeface="Outfit"/>
                  <a:sym typeface="Outfit"/>
                </a:rPr>
                <a:t>→ measure 191 nELISA protein targets</a:t>
              </a:r>
              <a:endParaRPr sz="1300">
                <a:solidFill>
                  <a:schemeClr val="dk1"/>
                </a:solidFill>
                <a:latin typeface="Outfit"/>
                <a:ea typeface="Outfit"/>
                <a:cs typeface="Outfit"/>
                <a:sym typeface="Outfit"/>
              </a:endParaRPr>
            </a:p>
          </p:txBody>
        </p:sp>
        <p:sp>
          <p:nvSpPr>
            <p:cNvPr id="1329" name="Google Shape;1329;p57"/>
            <p:cNvSpPr txBox="1"/>
            <p:nvPr/>
          </p:nvSpPr>
          <p:spPr>
            <a:xfrm>
              <a:off x="2913448" y="2126174"/>
              <a:ext cx="2267700" cy="453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a:solidFill>
                    <a:schemeClr val="dk1"/>
                  </a:solidFill>
                  <a:latin typeface="Outfit"/>
                  <a:ea typeface="Outfit"/>
                  <a:cs typeface="Outfit"/>
                  <a:sym typeface="Outfit"/>
                </a:rPr>
                <a:t>  </a:t>
              </a:r>
              <a:r>
                <a:rPr lang="en" sz="1300">
                  <a:solidFill>
                    <a:schemeClr val="dk1"/>
                  </a:solidFill>
                  <a:latin typeface="Outfit"/>
                  <a:ea typeface="Outfit"/>
                  <a:cs typeface="Outfit"/>
                  <a:sym typeface="Outfit"/>
                </a:rPr>
                <a:t>→ s</a:t>
              </a:r>
              <a:r>
                <a:rPr lang="en" sz="1200">
                  <a:solidFill>
                    <a:schemeClr val="dk1"/>
                  </a:solidFill>
                  <a:latin typeface="Outfit"/>
                  <a:ea typeface="Outfit"/>
                  <a:cs typeface="Outfit"/>
                  <a:sym typeface="Outfit"/>
                </a:rPr>
                <a:t>imilar cytokine perturbants cluster together</a:t>
              </a:r>
              <a:endParaRPr sz="1200"/>
            </a:p>
          </p:txBody>
        </p:sp>
        <p:pic>
          <p:nvPicPr>
            <p:cNvPr id="1330" name="Google Shape;1330;p57"/>
            <p:cNvPicPr preferRelativeResize="0"/>
            <p:nvPr/>
          </p:nvPicPr>
          <p:blipFill>
            <a:blip r:embed="rId5">
              <a:alphaModFix/>
            </a:blip>
            <a:stretch>
              <a:fillRect/>
            </a:stretch>
          </p:blipFill>
          <p:spPr>
            <a:xfrm>
              <a:off x="3194450" y="2716974"/>
              <a:ext cx="1705698" cy="2257375"/>
            </a:xfrm>
            <a:prstGeom prst="rect">
              <a:avLst/>
            </a:prstGeom>
            <a:noFill/>
            <a:ln>
              <a:noFill/>
            </a:ln>
          </p:spPr>
        </p:pic>
      </p:grpSp>
      <p:grpSp>
        <p:nvGrpSpPr>
          <p:cNvPr id="1331" name="Google Shape;1331;p57"/>
          <p:cNvGrpSpPr/>
          <p:nvPr/>
        </p:nvGrpSpPr>
        <p:grpSpPr>
          <a:xfrm>
            <a:off x="5557637" y="773150"/>
            <a:ext cx="3146563" cy="3937142"/>
            <a:chOff x="5557637" y="773150"/>
            <a:chExt cx="3146563" cy="3937142"/>
          </a:xfrm>
        </p:grpSpPr>
        <p:pic>
          <p:nvPicPr>
            <p:cNvPr id="1332" name="Google Shape;1332;p57"/>
            <p:cNvPicPr preferRelativeResize="0"/>
            <p:nvPr/>
          </p:nvPicPr>
          <p:blipFill rotWithShape="1">
            <a:blip r:embed="rId6">
              <a:alphaModFix/>
            </a:blip>
            <a:srcRect l="6375" t="7048" b="4728"/>
            <a:stretch/>
          </p:blipFill>
          <p:spPr>
            <a:xfrm>
              <a:off x="5932000" y="1796750"/>
              <a:ext cx="2772200" cy="2622074"/>
            </a:xfrm>
            <a:prstGeom prst="rect">
              <a:avLst/>
            </a:prstGeom>
            <a:noFill/>
            <a:ln>
              <a:noFill/>
            </a:ln>
          </p:spPr>
        </p:pic>
        <p:sp>
          <p:nvSpPr>
            <p:cNvPr id="1333" name="Google Shape;1333;p57"/>
            <p:cNvSpPr txBox="1"/>
            <p:nvPr/>
          </p:nvSpPr>
          <p:spPr>
            <a:xfrm>
              <a:off x="6135588" y="773150"/>
              <a:ext cx="2568600" cy="1069800"/>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300">
                  <a:solidFill>
                    <a:schemeClr val="dk1"/>
                  </a:solidFill>
                  <a:latin typeface="Outfit"/>
                  <a:ea typeface="Outfit"/>
                  <a:cs typeface="Outfit"/>
                  <a:sym typeface="Outfit"/>
                </a:rPr>
                <a:t>Predicting the mechanism of action for compounds</a:t>
              </a:r>
              <a:endParaRPr sz="1300">
                <a:solidFill>
                  <a:schemeClr val="dk1"/>
                </a:solidFill>
                <a:latin typeface="Outfit"/>
                <a:ea typeface="Outfit"/>
                <a:cs typeface="Outfit"/>
                <a:sym typeface="Outfit"/>
              </a:endParaRPr>
            </a:p>
            <a:p>
              <a:pPr marL="0" marR="0" lvl="0" indent="0" algn="ctr" rtl="0">
                <a:spcBef>
                  <a:spcPts val="0"/>
                </a:spcBef>
                <a:spcAft>
                  <a:spcPts val="0"/>
                </a:spcAft>
                <a:buNone/>
              </a:pPr>
              <a:endParaRPr sz="1300">
                <a:solidFill>
                  <a:schemeClr val="dk1"/>
                </a:solidFill>
                <a:latin typeface="Outfit"/>
                <a:ea typeface="Outfit"/>
                <a:cs typeface="Outfit"/>
                <a:sym typeface="Outfit"/>
              </a:endParaRPr>
            </a:p>
            <a:p>
              <a:pPr marL="0" lvl="0" indent="0" algn="ctr" rtl="0">
                <a:spcBef>
                  <a:spcPts val="0"/>
                </a:spcBef>
                <a:spcAft>
                  <a:spcPts val="0"/>
                </a:spcAft>
                <a:buClr>
                  <a:schemeClr val="dk1"/>
                </a:buClr>
                <a:buFont typeface="Arial"/>
                <a:buNone/>
              </a:pPr>
              <a:r>
                <a:rPr lang="en" sz="1300">
                  <a:solidFill>
                    <a:schemeClr val="dk1"/>
                  </a:solidFill>
                  <a:latin typeface="Outfit"/>
                  <a:ea typeface="Outfit"/>
                  <a:cs typeface="Outfit"/>
                  <a:sym typeface="Outfit"/>
                </a:rPr>
                <a:t>  → Cell Painting complementary to protein profiles</a:t>
              </a:r>
              <a:endParaRPr sz="1300">
                <a:solidFill>
                  <a:schemeClr val="dk1"/>
                </a:solidFill>
                <a:latin typeface="Outfit"/>
                <a:ea typeface="Outfit"/>
                <a:cs typeface="Outfit"/>
                <a:sym typeface="Outfit"/>
              </a:endParaRPr>
            </a:p>
          </p:txBody>
        </p:sp>
        <p:grpSp>
          <p:nvGrpSpPr>
            <p:cNvPr id="1334" name="Google Shape;1334;p57"/>
            <p:cNvGrpSpPr/>
            <p:nvPr/>
          </p:nvGrpSpPr>
          <p:grpSpPr>
            <a:xfrm>
              <a:off x="5557637" y="2023839"/>
              <a:ext cx="2502783" cy="2686454"/>
              <a:chOff x="6028215" y="2507204"/>
              <a:chExt cx="2197351" cy="2358607"/>
            </a:xfrm>
          </p:grpSpPr>
          <p:sp>
            <p:nvSpPr>
              <p:cNvPr id="1335" name="Google Shape;1335;p57"/>
              <p:cNvSpPr txBox="1"/>
              <p:nvPr/>
            </p:nvSpPr>
            <p:spPr>
              <a:xfrm>
                <a:off x="7100867" y="4636011"/>
                <a:ext cx="1124700" cy="229800"/>
              </a:xfrm>
              <a:prstGeom prst="rect">
                <a:avLst/>
              </a:prstGeom>
              <a:solidFill>
                <a:schemeClr val="lt1"/>
              </a:solidFill>
              <a:ln>
                <a:noFill/>
              </a:ln>
            </p:spPr>
            <p:txBody>
              <a:bodyPr spcFirstLastPara="1" wrap="square" lIns="91425" tIns="45700" rIns="91425" bIns="0" anchor="t" anchorCtr="0">
                <a:spAutoFit/>
              </a:bodyPr>
              <a:lstStyle/>
              <a:p>
                <a:pPr marL="0" lvl="0" indent="0" algn="ctr" rtl="0">
                  <a:spcBef>
                    <a:spcPts val="0"/>
                  </a:spcBef>
                  <a:spcAft>
                    <a:spcPts val="0"/>
                  </a:spcAft>
                  <a:buNone/>
                </a:pPr>
                <a:r>
                  <a:rPr lang="en"/>
                  <a:t>Cell Painting</a:t>
                </a:r>
                <a:endParaRPr/>
              </a:p>
            </p:txBody>
          </p:sp>
          <p:sp>
            <p:nvSpPr>
              <p:cNvPr id="1336" name="Google Shape;1336;p57"/>
              <p:cNvSpPr txBox="1"/>
              <p:nvPr/>
            </p:nvSpPr>
            <p:spPr>
              <a:xfrm rot="-5400000">
                <a:off x="5276715" y="3258704"/>
                <a:ext cx="1773300" cy="270300"/>
              </a:xfrm>
              <a:prstGeom prst="rect">
                <a:avLst/>
              </a:prstGeom>
              <a:solidFill>
                <a:schemeClr val="lt1"/>
              </a:solidFill>
              <a:ln>
                <a:noFill/>
              </a:ln>
            </p:spPr>
            <p:txBody>
              <a:bodyPr spcFirstLastPara="1" wrap="square" lIns="91425" tIns="91425" rIns="91425" bIns="0" anchor="t" anchorCtr="0">
                <a:spAutoFit/>
              </a:bodyPr>
              <a:lstStyle/>
              <a:p>
                <a:pPr marL="0" lvl="0" indent="0" algn="ctr" rtl="0">
                  <a:spcBef>
                    <a:spcPts val="0"/>
                  </a:spcBef>
                  <a:spcAft>
                    <a:spcPts val="0"/>
                  </a:spcAft>
                  <a:buNone/>
                </a:pPr>
                <a:r>
                  <a:rPr lang="en"/>
                  <a:t>nELISA (protein)</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1"/>
          <p:cNvSpPr txBox="1">
            <a:spLocks noGrp="1"/>
          </p:cNvSpPr>
          <p:nvPr>
            <p:ph type="title"/>
          </p:nvPr>
        </p:nvSpPr>
        <p:spPr>
          <a:xfrm>
            <a:off x="0" y="0"/>
            <a:ext cx="74991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Robots to the rescue?</a:t>
            </a:r>
            <a:endParaRPr/>
          </a:p>
        </p:txBody>
      </p:sp>
      <p:sp>
        <p:nvSpPr>
          <p:cNvPr id="360" name="Google Shape;360;p31"/>
          <p:cNvSpPr/>
          <p:nvPr/>
        </p:nvSpPr>
        <p:spPr>
          <a:xfrm>
            <a:off x="0" y="4733995"/>
            <a:ext cx="1473300" cy="409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900" i="1">
                <a:solidFill>
                  <a:srgbClr val="666666"/>
                </a:solidFill>
                <a:latin typeface="Open Sans"/>
                <a:ea typeface="Open Sans"/>
                <a:cs typeface="Open Sans"/>
                <a:sym typeface="Open Sans"/>
              </a:rPr>
              <a:t>Jayatunga et al. Nat Rev Drug Discovery 2022</a:t>
            </a:r>
            <a:endParaRPr sz="900" i="1">
              <a:solidFill>
                <a:srgbClr val="666666"/>
              </a:solidFill>
              <a:latin typeface="Open Sans"/>
              <a:ea typeface="Open Sans"/>
              <a:cs typeface="Open Sans"/>
              <a:sym typeface="Open Sans"/>
            </a:endParaRPr>
          </a:p>
        </p:txBody>
      </p:sp>
      <p:pic>
        <p:nvPicPr>
          <p:cNvPr id="361" name="Google Shape;361;p31"/>
          <p:cNvPicPr preferRelativeResize="0"/>
          <p:nvPr/>
        </p:nvPicPr>
        <p:blipFill rotWithShape="1">
          <a:blip r:embed="rId3">
            <a:alphaModFix/>
          </a:blip>
          <a:srcRect t="17046"/>
          <a:stretch/>
        </p:blipFill>
        <p:spPr>
          <a:xfrm>
            <a:off x="507425" y="1478500"/>
            <a:ext cx="4246516" cy="2878099"/>
          </a:xfrm>
          <a:prstGeom prst="rect">
            <a:avLst/>
          </a:prstGeom>
          <a:noFill/>
          <a:ln>
            <a:noFill/>
          </a:ln>
        </p:spPr>
      </p:pic>
      <p:sp>
        <p:nvSpPr>
          <p:cNvPr id="362" name="Google Shape;362;p31"/>
          <p:cNvSpPr txBox="1"/>
          <p:nvPr/>
        </p:nvSpPr>
        <p:spPr>
          <a:xfrm>
            <a:off x="5728350" y="743888"/>
            <a:ext cx="331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20 AI-native pharma companies</a:t>
            </a:r>
            <a:endParaRPr/>
          </a:p>
        </p:txBody>
      </p:sp>
      <p:sp>
        <p:nvSpPr>
          <p:cNvPr id="363" name="Google Shape;363;p31"/>
          <p:cNvSpPr txBox="1"/>
          <p:nvPr/>
        </p:nvSpPr>
        <p:spPr>
          <a:xfrm>
            <a:off x="673475" y="743888"/>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Top-20 pharma companies</a:t>
            </a:r>
            <a:endParaRPr>
              <a:solidFill>
                <a:schemeClr val="dk1"/>
              </a:solidFill>
            </a:endParaRPr>
          </a:p>
        </p:txBody>
      </p:sp>
      <p:grpSp>
        <p:nvGrpSpPr>
          <p:cNvPr id="364" name="Google Shape;364;p31"/>
          <p:cNvGrpSpPr/>
          <p:nvPr/>
        </p:nvGrpSpPr>
        <p:grpSpPr>
          <a:xfrm>
            <a:off x="4846275" y="1321625"/>
            <a:ext cx="4008175" cy="3034974"/>
            <a:chOff x="5056839" y="1792432"/>
            <a:chExt cx="3756490" cy="2892932"/>
          </a:xfrm>
        </p:grpSpPr>
        <p:pic>
          <p:nvPicPr>
            <p:cNvPr id="365" name="Google Shape;365;p31"/>
            <p:cNvPicPr preferRelativeResize="0"/>
            <p:nvPr/>
          </p:nvPicPr>
          <p:blipFill rotWithShape="1">
            <a:blip r:embed="rId4">
              <a:alphaModFix/>
            </a:blip>
            <a:srcRect l="5114" t="18407"/>
            <a:stretch/>
          </p:blipFill>
          <p:spPr>
            <a:xfrm>
              <a:off x="5056839" y="1792432"/>
              <a:ext cx="3756490" cy="2892931"/>
            </a:xfrm>
            <a:prstGeom prst="rect">
              <a:avLst/>
            </a:prstGeom>
            <a:noFill/>
            <a:ln>
              <a:noFill/>
            </a:ln>
          </p:spPr>
        </p:pic>
        <p:sp>
          <p:nvSpPr>
            <p:cNvPr id="366" name="Google Shape;366;p31"/>
            <p:cNvSpPr/>
            <p:nvPr/>
          </p:nvSpPr>
          <p:spPr>
            <a:xfrm>
              <a:off x="5505621" y="1792432"/>
              <a:ext cx="2367600" cy="337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67" name="Google Shape;367;p31"/>
          <p:cNvSpPr txBox="1"/>
          <p:nvPr/>
        </p:nvSpPr>
        <p:spPr>
          <a:xfrm rot="-5400000">
            <a:off x="-1238387" y="2371638"/>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Number of assets </a:t>
            </a:r>
            <a:endParaRPr>
              <a:solidFill>
                <a:schemeClr val="dk1"/>
              </a:solidFill>
            </a:endParaRPr>
          </a:p>
        </p:txBody>
      </p:sp>
      <p:pic>
        <p:nvPicPr>
          <p:cNvPr id="368" name="Google Shape;368;p31"/>
          <p:cNvPicPr preferRelativeResize="0"/>
          <p:nvPr/>
        </p:nvPicPr>
        <p:blipFill rotWithShape="1">
          <a:blip r:embed="rId4">
            <a:alphaModFix/>
          </a:blip>
          <a:srcRect l="15976" r="31175" b="74233"/>
          <a:stretch/>
        </p:blipFill>
        <p:spPr>
          <a:xfrm>
            <a:off x="3765400" y="791400"/>
            <a:ext cx="1749624" cy="763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grpSp>
        <p:nvGrpSpPr>
          <p:cNvPr id="1342" name="Google Shape;1342;p58"/>
          <p:cNvGrpSpPr/>
          <p:nvPr/>
        </p:nvGrpSpPr>
        <p:grpSpPr>
          <a:xfrm>
            <a:off x="-7" y="184619"/>
            <a:ext cx="4473424" cy="4958356"/>
            <a:chOff x="108176" y="533249"/>
            <a:chExt cx="6760502" cy="7493360"/>
          </a:xfrm>
        </p:grpSpPr>
        <p:pic>
          <p:nvPicPr>
            <p:cNvPr id="1343" name="Google Shape;1343;p58" descr="sparkle-clip-art-elaine-sparkles-graphics-set-sparkle-clip-art-300_300.jpg"/>
            <p:cNvPicPr preferRelativeResize="0"/>
            <p:nvPr/>
          </p:nvPicPr>
          <p:blipFill rotWithShape="1">
            <a:blip r:embed="rId3">
              <a:alphaModFix/>
            </a:blip>
            <a:srcRect l="24511" r="27680" b="12903"/>
            <a:stretch/>
          </p:blipFill>
          <p:spPr>
            <a:xfrm rot="-5400000">
              <a:off x="4633000" y="5705031"/>
              <a:ext cx="1584616" cy="2886739"/>
            </a:xfrm>
            <a:prstGeom prst="rect">
              <a:avLst/>
            </a:prstGeom>
            <a:noFill/>
            <a:ln>
              <a:noFill/>
            </a:ln>
          </p:spPr>
        </p:pic>
        <p:sp>
          <p:nvSpPr>
            <p:cNvPr id="1344" name="Google Shape;1344;p58"/>
            <p:cNvSpPr/>
            <p:nvPr/>
          </p:nvSpPr>
          <p:spPr>
            <a:xfrm rot="3841939" flipH="1">
              <a:off x="217415" y="1050110"/>
              <a:ext cx="2137354" cy="1579418"/>
            </a:xfrm>
            <a:prstGeom prst="wave">
              <a:avLst>
                <a:gd name="adj1" fmla="val 12500"/>
                <a:gd name="adj2" fmla="val -10000"/>
              </a:avLst>
            </a:prstGeom>
            <a:solidFill>
              <a:srgbClr val="42A3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345" name="Google Shape;1345;p58"/>
            <p:cNvSpPr/>
            <p:nvPr/>
          </p:nvSpPr>
          <p:spPr>
            <a:xfrm rot="3841939" flipH="1">
              <a:off x="964976" y="2569964"/>
              <a:ext cx="2137354" cy="1579418"/>
            </a:xfrm>
            <a:prstGeom prst="wave">
              <a:avLst>
                <a:gd name="adj1" fmla="val 12500"/>
                <a:gd name="adj2" fmla="val -10000"/>
              </a:avLst>
            </a:prstGeom>
            <a:solidFill>
              <a:srgbClr val="024B90"/>
            </a:solidFill>
            <a:ln>
              <a:noFill/>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346" name="Google Shape;1346;p58"/>
            <p:cNvSpPr/>
            <p:nvPr/>
          </p:nvSpPr>
          <p:spPr>
            <a:xfrm rot="3841939" flipH="1">
              <a:off x="1716565" y="4100388"/>
              <a:ext cx="2137354" cy="1579418"/>
            </a:xfrm>
            <a:prstGeom prst="wave">
              <a:avLst>
                <a:gd name="adj1" fmla="val 12500"/>
                <a:gd name="adj2" fmla="val -10000"/>
              </a:avLst>
            </a:prstGeom>
            <a:solidFill>
              <a:srgbClr val="81C1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347" name="Google Shape;1347;p58"/>
            <p:cNvSpPr/>
            <p:nvPr/>
          </p:nvSpPr>
          <p:spPr>
            <a:xfrm rot="3841939" flipH="1">
              <a:off x="2465705" y="5645384"/>
              <a:ext cx="2137354" cy="1579418"/>
            </a:xfrm>
            <a:prstGeom prst="wave">
              <a:avLst>
                <a:gd name="adj1" fmla="val 12500"/>
                <a:gd name="adj2" fmla="val -10000"/>
              </a:avLst>
            </a:prstGeom>
            <a:solidFill>
              <a:srgbClr val="BFE0FF"/>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348" name="Google Shape;1348;p58"/>
            <p:cNvSpPr txBox="1"/>
            <p:nvPr/>
          </p:nvSpPr>
          <p:spPr>
            <a:xfrm>
              <a:off x="4228447" y="5616264"/>
              <a:ext cx="1841500" cy="656592"/>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Preclinical studies</a:t>
              </a:r>
              <a:endParaRPr sz="900"/>
            </a:p>
            <a:p>
              <a:pPr marL="0" marR="0" lvl="0" indent="0" algn="ctr" rtl="0">
                <a:spcBef>
                  <a:spcPts val="0"/>
                </a:spcBef>
                <a:spcAft>
                  <a:spcPts val="0"/>
                </a:spcAft>
                <a:buNone/>
              </a:pPr>
              <a:r>
                <a:rPr lang="en" sz="1200">
                  <a:solidFill>
                    <a:srgbClr val="000000"/>
                  </a:solidFill>
                  <a:latin typeface="Calibri"/>
                  <a:ea typeface="Calibri"/>
                  <a:cs typeface="Calibri"/>
                  <a:sym typeface="Calibri"/>
                </a:rPr>
                <a:t>Clinical trials</a:t>
              </a:r>
              <a:endParaRPr sz="1200">
                <a:solidFill>
                  <a:srgbClr val="000000"/>
                </a:solidFill>
                <a:latin typeface="Calibri"/>
                <a:ea typeface="Calibri"/>
                <a:cs typeface="Calibri"/>
                <a:sym typeface="Calibri"/>
              </a:endParaRPr>
            </a:p>
          </p:txBody>
        </p:sp>
        <p:sp>
          <p:nvSpPr>
            <p:cNvPr id="1349" name="Google Shape;1349;p58"/>
            <p:cNvSpPr txBox="1"/>
            <p:nvPr/>
          </p:nvSpPr>
          <p:spPr>
            <a:xfrm>
              <a:off x="2862655" y="2618161"/>
              <a:ext cx="2425244"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Small molecule library</a:t>
              </a:r>
              <a:endParaRPr sz="1200">
                <a:solidFill>
                  <a:srgbClr val="000000"/>
                </a:solidFill>
                <a:latin typeface="Calibri"/>
                <a:ea typeface="Calibri"/>
                <a:cs typeface="Calibri"/>
                <a:sym typeface="Calibri"/>
              </a:endParaRPr>
            </a:p>
          </p:txBody>
        </p:sp>
        <p:sp>
          <p:nvSpPr>
            <p:cNvPr id="1350" name="Google Shape;1350;p58"/>
            <p:cNvSpPr txBox="1"/>
            <p:nvPr/>
          </p:nvSpPr>
          <p:spPr>
            <a:xfrm>
              <a:off x="2157450" y="1096173"/>
              <a:ext cx="890542"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Assay</a:t>
              </a:r>
              <a:endParaRPr sz="1200">
                <a:solidFill>
                  <a:srgbClr val="000000"/>
                </a:solidFill>
                <a:latin typeface="Calibri"/>
                <a:ea typeface="Calibri"/>
                <a:cs typeface="Calibri"/>
                <a:sym typeface="Calibri"/>
              </a:endParaRPr>
            </a:p>
          </p:txBody>
        </p:sp>
        <p:sp>
          <p:nvSpPr>
            <p:cNvPr id="1351" name="Google Shape;1351;p58"/>
            <p:cNvSpPr txBox="1"/>
            <p:nvPr/>
          </p:nvSpPr>
          <p:spPr>
            <a:xfrm>
              <a:off x="3658672" y="4191635"/>
              <a:ext cx="1841500"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Hits </a:t>
              </a:r>
              <a:r>
                <a:rPr lang="en" sz="1200">
                  <a:latin typeface="Noto Sans Symbols"/>
                  <a:ea typeface="Noto Sans Symbols"/>
                  <a:cs typeface="Noto Sans Symbols"/>
                  <a:sym typeface="Noto Sans Symbols"/>
                </a:rPr>
                <a:t>   </a:t>
              </a:r>
              <a:r>
                <a:rPr lang="en" sz="1200">
                  <a:solidFill>
                    <a:srgbClr val="000000"/>
                  </a:solidFill>
                  <a:latin typeface="Calibri"/>
                  <a:ea typeface="Calibri"/>
                  <a:cs typeface="Calibri"/>
                  <a:sym typeface="Calibri"/>
                </a:rPr>
                <a:t> leads</a:t>
              </a:r>
              <a:endParaRPr sz="1200">
                <a:solidFill>
                  <a:srgbClr val="000000"/>
                </a:solidFill>
                <a:latin typeface="Calibri"/>
                <a:ea typeface="Calibri"/>
                <a:cs typeface="Calibri"/>
                <a:sym typeface="Calibri"/>
              </a:endParaRPr>
            </a:p>
          </p:txBody>
        </p:sp>
        <p:pic>
          <p:nvPicPr>
            <p:cNvPr id="1352" name="Google Shape;1352;p58" descr="800px-Dillapiol.png"/>
            <p:cNvPicPr preferRelativeResize="0"/>
            <p:nvPr/>
          </p:nvPicPr>
          <p:blipFill rotWithShape="1">
            <a:blip r:embed="rId4">
              <a:alphaModFix/>
            </a:blip>
            <a:srcRect/>
            <a:stretch/>
          </p:blipFill>
          <p:spPr>
            <a:xfrm>
              <a:off x="1640868" y="2483671"/>
              <a:ext cx="457200" cy="706581"/>
            </a:xfrm>
            <a:prstGeom prst="rect">
              <a:avLst/>
            </a:prstGeom>
            <a:noFill/>
            <a:ln>
              <a:noFill/>
            </a:ln>
          </p:spPr>
        </p:pic>
        <p:pic>
          <p:nvPicPr>
            <p:cNvPr id="1353" name="Google Shape;1353;p58" descr="1280px-Caffeine.svg.png"/>
            <p:cNvPicPr preferRelativeResize="0"/>
            <p:nvPr/>
          </p:nvPicPr>
          <p:blipFill rotWithShape="1">
            <a:blip r:embed="rId5">
              <a:alphaModFix/>
            </a:blip>
            <a:srcRect/>
            <a:stretch/>
          </p:blipFill>
          <p:spPr>
            <a:xfrm>
              <a:off x="2318866" y="4381432"/>
              <a:ext cx="1046634" cy="845830"/>
            </a:xfrm>
            <a:prstGeom prst="rect">
              <a:avLst/>
            </a:prstGeom>
            <a:noFill/>
            <a:ln>
              <a:noFill/>
            </a:ln>
          </p:spPr>
        </p:pic>
        <p:pic>
          <p:nvPicPr>
            <p:cNvPr id="1354" name="Google Shape;1354;p58" descr="275px-Xylitol-2D-structure.svg.png"/>
            <p:cNvPicPr preferRelativeResize="0"/>
            <p:nvPr/>
          </p:nvPicPr>
          <p:blipFill rotWithShape="1">
            <a:blip r:embed="rId6">
              <a:alphaModFix/>
            </a:blip>
            <a:srcRect/>
            <a:stretch/>
          </p:blipFill>
          <p:spPr>
            <a:xfrm>
              <a:off x="1797427" y="3643959"/>
              <a:ext cx="831214" cy="389274"/>
            </a:xfrm>
            <a:prstGeom prst="rect">
              <a:avLst/>
            </a:prstGeom>
            <a:noFill/>
            <a:ln>
              <a:noFill/>
            </a:ln>
          </p:spPr>
        </p:pic>
        <p:pic>
          <p:nvPicPr>
            <p:cNvPr id="1355" name="Google Shape;1355;p58" descr="420px-Leukotriene_E4.svg.png"/>
            <p:cNvPicPr preferRelativeResize="0"/>
            <p:nvPr/>
          </p:nvPicPr>
          <p:blipFill rotWithShape="1">
            <a:blip r:embed="rId7">
              <a:alphaModFix/>
            </a:blip>
            <a:srcRect/>
            <a:stretch/>
          </p:blipFill>
          <p:spPr>
            <a:xfrm>
              <a:off x="1332261" y="2997753"/>
              <a:ext cx="543364" cy="326567"/>
            </a:xfrm>
            <a:prstGeom prst="rect">
              <a:avLst/>
            </a:prstGeom>
            <a:noFill/>
            <a:ln>
              <a:noFill/>
            </a:ln>
          </p:spPr>
        </p:pic>
        <p:pic>
          <p:nvPicPr>
            <p:cNvPr id="1356" name="Google Shape;1356;p58" descr="Coriandrin.png"/>
            <p:cNvPicPr preferRelativeResize="0"/>
            <p:nvPr/>
          </p:nvPicPr>
          <p:blipFill rotWithShape="1">
            <a:blip r:embed="rId8">
              <a:alphaModFix/>
            </a:blip>
            <a:srcRect/>
            <a:stretch/>
          </p:blipFill>
          <p:spPr>
            <a:xfrm rot="846372">
              <a:off x="1995959" y="3026561"/>
              <a:ext cx="760730" cy="431924"/>
            </a:xfrm>
            <a:prstGeom prst="rect">
              <a:avLst/>
            </a:prstGeom>
            <a:noFill/>
            <a:ln>
              <a:noFill/>
            </a:ln>
          </p:spPr>
        </p:pic>
        <p:pic>
          <p:nvPicPr>
            <p:cNvPr id="1357" name="Google Shape;1357;p58" descr="VBM1.jpg"/>
            <p:cNvPicPr preferRelativeResize="0"/>
            <p:nvPr/>
          </p:nvPicPr>
          <p:blipFill rotWithShape="1">
            <a:blip r:embed="rId9">
              <a:alphaModFix/>
            </a:blip>
            <a:srcRect/>
            <a:stretch/>
          </p:blipFill>
          <p:spPr>
            <a:xfrm>
              <a:off x="3010634" y="5944558"/>
              <a:ext cx="971303" cy="918517"/>
            </a:xfrm>
            <a:prstGeom prst="rect">
              <a:avLst/>
            </a:prstGeom>
            <a:noFill/>
            <a:ln>
              <a:noFill/>
            </a:ln>
          </p:spPr>
        </p:pic>
        <p:pic>
          <p:nvPicPr>
            <p:cNvPr id="1358" name="Google Shape;1358;p58" descr="Diiodotyrosine.png"/>
            <p:cNvPicPr preferRelativeResize="0"/>
            <p:nvPr/>
          </p:nvPicPr>
          <p:blipFill rotWithShape="1">
            <a:blip r:embed="rId10">
              <a:alphaModFix/>
            </a:blip>
            <a:srcRect/>
            <a:stretch/>
          </p:blipFill>
          <p:spPr>
            <a:xfrm>
              <a:off x="1465354" y="3271987"/>
              <a:ext cx="747680" cy="484017"/>
            </a:xfrm>
            <a:prstGeom prst="rect">
              <a:avLst/>
            </a:prstGeom>
            <a:noFill/>
            <a:ln>
              <a:noFill/>
            </a:ln>
          </p:spPr>
        </p:pic>
        <p:grpSp>
          <p:nvGrpSpPr>
            <p:cNvPr id="1359" name="Google Shape;1359;p58"/>
            <p:cNvGrpSpPr/>
            <p:nvPr/>
          </p:nvGrpSpPr>
          <p:grpSpPr>
            <a:xfrm>
              <a:off x="777609" y="1285970"/>
              <a:ext cx="1256531" cy="1231235"/>
              <a:chOff x="0" y="0"/>
              <a:chExt cx="1991864" cy="1838643"/>
            </a:xfrm>
          </p:grpSpPr>
          <p:pic>
            <p:nvPicPr>
              <p:cNvPr id="1360" name="Google Shape;1360;p58"/>
              <p:cNvPicPr preferRelativeResize="0"/>
              <p:nvPr/>
            </p:nvPicPr>
            <p:blipFill rotWithShape="1">
              <a:blip r:embed="rId11">
                <a:alphaModFix/>
              </a:blip>
              <a:srcRect l="42264" r="28364" b="4465"/>
              <a:stretch/>
            </p:blipFill>
            <p:spPr>
              <a:xfrm>
                <a:off x="0" y="158905"/>
                <a:ext cx="756704" cy="658273"/>
              </a:xfrm>
              <a:prstGeom prst="rect">
                <a:avLst/>
              </a:prstGeom>
              <a:noFill/>
              <a:ln>
                <a:noFill/>
              </a:ln>
            </p:spPr>
          </p:pic>
          <p:pic>
            <p:nvPicPr>
              <p:cNvPr id="1361" name="Google Shape;1361;p58"/>
              <p:cNvPicPr preferRelativeResize="0"/>
              <p:nvPr/>
            </p:nvPicPr>
            <p:blipFill rotWithShape="1">
              <a:blip r:embed="rId11">
                <a:alphaModFix/>
              </a:blip>
              <a:srcRect l="42264" r="28364" b="4464"/>
              <a:stretch/>
            </p:blipFill>
            <p:spPr>
              <a:xfrm rot="5250626">
                <a:off x="1135121" y="243908"/>
                <a:ext cx="574580" cy="499839"/>
              </a:xfrm>
              <a:prstGeom prst="rect">
                <a:avLst/>
              </a:prstGeom>
              <a:noFill/>
              <a:ln>
                <a:noFill/>
              </a:ln>
            </p:spPr>
          </p:pic>
          <p:pic>
            <p:nvPicPr>
              <p:cNvPr id="1362" name="Google Shape;1362;p58"/>
              <p:cNvPicPr preferRelativeResize="0"/>
              <p:nvPr/>
            </p:nvPicPr>
            <p:blipFill rotWithShape="1">
              <a:blip r:embed="rId11">
                <a:alphaModFix/>
              </a:blip>
              <a:srcRect l="42265" r="28364" b="4465"/>
              <a:stretch/>
            </p:blipFill>
            <p:spPr>
              <a:xfrm rot="3542175">
                <a:off x="911405" y="971606"/>
                <a:ext cx="756701" cy="658263"/>
              </a:xfrm>
              <a:prstGeom prst="rect">
                <a:avLst/>
              </a:prstGeom>
              <a:noFill/>
              <a:ln>
                <a:noFill/>
              </a:ln>
            </p:spPr>
          </p:pic>
          <p:pic>
            <p:nvPicPr>
              <p:cNvPr id="1363" name="Google Shape;1363;p58"/>
              <p:cNvPicPr preferRelativeResize="0"/>
              <p:nvPr/>
            </p:nvPicPr>
            <p:blipFill rotWithShape="1">
              <a:blip r:embed="rId11">
                <a:alphaModFix/>
              </a:blip>
              <a:srcRect l="22076" t="30676" r="55621" b="2611"/>
              <a:stretch/>
            </p:blipFill>
            <p:spPr>
              <a:xfrm>
                <a:off x="663952" y="1378980"/>
                <a:ext cx="574580" cy="459663"/>
              </a:xfrm>
              <a:prstGeom prst="rect">
                <a:avLst/>
              </a:prstGeom>
              <a:noFill/>
              <a:ln>
                <a:noFill/>
              </a:ln>
            </p:spPr>
          </p:pic>
          <p:pic>
            <p:nvPicPr>
              <p:cNvPr id="1364" name="Google Shape;1364;p58"/>
              <p:cNvPicPr preferRelativeResize="0"/>
              <p:nvPr/>
            </p:nvPicPr>
            <p:blipFill rotWithShape="1">
              <a:blip r:embed="rId11">
                <a:alphaModFix/>
              </a:blip>
              <a:srcRect l="22076" t="30677" r="55621" b="2611"/>
              <a:stretch/>
            </p:blipFill>
            <p:spPr>
              <a:xfrm>
                <a:off x="663952" y="0"/>
                <a:ext cx="574580" cy="459663"/>
              </a:xfrm>
              <a:prstGeom prst="rect">
                <a:avLst/>
              </a:prstGeom>
              <a:noFill/>
              <a:ln>
                <a:noFill/>
              </a:ln>
            </p:spPr>
          </p:pic>
          <p:pic>
            <p:nvPicPr>
              <p:cNvPr id="1365" name="Google Shape;1365;p58"/>
              <p:cNvPicPr preferRelativeResize="0"/>
              <p:nvPr/>
            </p:nvPicPr>
            <p:blipFill rotWithShape="1">
              <a:blip r:embed="rId11">
                <a:alphaModFix/>
              </a:blip>
              <a:srcRect l="22076" t="30677" r="55621" b="2611"/>
              <a:stretch/>
            </p:blipFill>
            <p:spPr>
              <a:xfrm>
                <a:off x="1417284" y="485197"/>
                <a:ext cx="574580" cy="459663"/>
              </a:xfrm>
              <a:prstGeom prst="rect">
                <a:avLst/>
              </a:prstGeom>
              <a:noFill/>
              <a:ln>
                <a:noFill/>
              </a:ln>
            </p:spPr>
          </p:pic>
          <p:pic>
            <p:nvPicPr>
              <p:cNvPr id="1366" name="Google Shape;1366;p58"/>
              <p:cNvPicPr preferRelativeResize="0"/>
              <p:nvPr/>
            </p:nvPicPr>
            <p:blipFill rotWithShape="1">
              <a:blip r:embed="rId11">
                <a:alphaModFix/>
              </a:blip>
              <a:srcRect l="42264" r="28363" b="4462"/>
              <a:stretch/>
            </p:blipFill>
            <p:spPr>
              <a:xfrm rot="10199521">
                <a:off x="299865" y="654239"/>
                <a:ext cx="574576" cy="499837"/>
              </a:xfrm>
              <a:prstGeom prst="rect">
                <a:avLst/>
              </a:prstGeom>
              <a:noFill/>
              <a:ln>
                <a:noFill/>
              </a:ln>
            </p:spPr>
          </p:pic>
          <p:pic>
            <p:nvPicPr>
              <p:cNvPr id="1367" name="Google Shape;1367;p58"/>
              <p:cNvPicPr preferRelativeResize="0"/>
              <p:nvPr/>
            </p:nvPicPr>
            <p:blipFill rotWithShape="1">
              <a:blip r:embed="rId11">
                <a:alphaModFix/>
              </a:blip>
              <a:srcRect l="22076" t="30677" r="55621" b="2611"/>
              <a:stretch/>
            </p:blipFill>
            <p:spPr>
              <a:xfrm>
                <a:off x="178756" y="1121060"/>
                <a:ext cx="817181" cy="653744"/>
              </a:xfrm>
              <a:prstGeom prst="rect">
                <a:avLst/>
              </a:prstGeom>
              <a:noFill/>
              <a:ln>
                <a:noFill/>
              </a:ln>
            </p:spPr>
          </p:pic>
        </p:grpSp>
        <p:sp>
          <p:nvSpPr>
            <p:cNvPr id="1368" name="Google Shape;1368;p58"/>
            <p:cNvSpPr/>
            <p:nvPr/>
          </p:nvSpPr>
          <p:spPr>
            <a:xfrm>
              <a:off x="4918065" y="7016758"/>
              <a:ext cx="1841500" cy="1009851"/>
            </a:xfrm>
            <a:prstGeom prst="ellipse">
              <a:avLst/>
            </a:prstGeom>
            <a:solidFill>
              <a:schemeClr val="lt1">
                <a:alpha val="87843"/>
              </a:schemeClr>
            </a:solid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pic>
          <p:nvPicPr>
            <p:cNvPr id="1369" name="Google Shape;1369;p58" descr="92px-Pill_Bottle.svg.png"/>
            <p:cNvPicPr preferRelativeResize="0"/>
            <p:nvPr/>
          </p:nvPicPr>
          <p:blipFill rotWithShape="1">
            <a:blip r:embed="rId12">
              <a:alphaModFix/>
            </a:blip>
            <a:srcRect/>
            <a:stretch/>
          </p:blipFill>
          <p:spPr>
            <a:xfrm>
              <a:off x="4579422" y="6945162"/>
              <a:ext cx="442321" cy="827239"/>
            </a:xfrm>
            <a:prstGeom prst="rect">
              <a:avLst/>
            </a:prstGeom>
            <a:noFill/>
            <a:ln>
              <a:noFill/>
            </a:ln>
          </p:spPr>
        </p:pic>
        <p:sp>
          <p:nvSpPr>
            <p:cNvPr id="1370" name="Google Shape;1370;p58"/>
            <p:cNvSpPr txBox="1"/>
            <p:nvPr/>
          </p:nvSpPr>
          <p:spPr>
            <a:xfrm>
              <a:off x="4918065" y="7148401"/>
              <a:ext cx="1841500" cy="379593"/>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Effective drug</a:t>
              </a:r>
              <a:endParaRPr sz="1200">
                <a:solidFill>
                  <a:srgbClr val="000000"/>
                </a:solidFill>
                <a:latin typeface="Calibri"/>
                <a:ea typeface="Calibri"/>
                <a:cs typeface="Calibri"/>
                <a:sym typeface="Calibri"/>
              </a:endParaRPr>
            </a:p>
          </p:txBody>
        </p:sp>
      </p:grpSp>
      <p:sp>
        <p:nvSpPr>
          <p:cNvPr id="1371" name="Google Shape;1371;p58"/>
          <p:cNvSpPr txBox="1">
            <a:spLocks noGrp="1"/>
          </p:cNvSpPr>
          <p:nvPr>
            <p:ph type="title"/>
          </p:nvPr>
        </p:nvSpPr>
        <p:spPr>
          <a:xfrm>
            <a:off x="0" y="0"/>
            <a:ext cx="7499100" cy="409500"/>
          </a:xfrm>
          <a:prstGeom prst="rect">
            <a:avLst/>
          </a:prstGeom>
          <a:noFill/>
          <a:ln>
            <a:noFill/>
          </a:ln>
        </p:spPr>
        <p:txBody>
          <a:bodyPr spcFirstLastPara="1" wrap="square" lIns="67425" tIns="33700" rIns="67425" bIns="33700" anchor="t" anchorCtr="0">
            <a:noAutofit/>
          </a:bodyPr>
          <a:lstStyle/>
          <a:p>
            <a:pPr marL="0" marR="0" lvl="0" indent="0" algn="ctr" rtl="0">
              <a:spcBef>
                <a:spcPts val="0"/>
              </a:spcBef>
              <a:spcAft>
                <a:spcPts val="0"/>
              </a:spcAft>
              <a:buNone/>
            </a:pPr>
            <a:r>
              <a:rPr lang="en" sz="2100"/>
              <a:t>Transforming drug discovery via Cell Painting</a:t>
            </a:r>
            <a:endParaRPr/>
          </a:p>
        </p:txBody>
      </p:sp>
      <p:sp>
        <p:nvSpPr>
          <p:cNvPr id="1372" name="Google Shape;1372;p58"/>
          <p:cNvSpPr/>
          <p:nvPr/>
        </p:nvSpPr>
        <p:spPr>
          <a:xfrm>
            <a:off x="5991850" y="443865"/>
            <a:ext cx="1998300" cy="8199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None/>
            </a:pPr>
            <a:r>
              <a:rPr lang="en" sz="1200" b="1">
                <a:latin typeface="Calibri"/>
                <a:ea typeface="Calibri"/>
                <a:cs typeface="Calibri"/>
                <a:sym typeface="Calibri"/>
              </a:rPr>
              <a:t>Impact: Predict many distinct, expensive assays on a huge compound library using a single Cell Painting assay</a:t>
            </a:r>
            <a:endParaRPr sz="1200" b="1">
              <a:latin typeface="Calibri"/>
              <a:ea typeface="Calibri"/>
              <a:cs typeface="Calibri"/>
              <a:sym typeface="Calibri"/>
            </a:endParaRPr>
          </a:p>
        </p:txBody>
      </p:sp>
      <p:grpSp>
        <p:nvGrpSpPr>
          <p:cNvPr id="1373" name="Google Shape;1373;p58"/>
          <p:cNvGrpSpPr/>
          <p:nvPr/>
        </p:nvGrpSpPr>
        <p:grpSpPr>
          <a:xfrm>
            <a:off x="9308790" y="2084011"/>
            <a:ext cx="4531307" cy="2193815"/>
            <a:chOff x="4247886" y="5259800"/>
            <a:chExt cx="5975613" cy="2747420"/>
          </a:xfrm>
        </p:grpSpPr>
        <p:sp>
          <p:nvSpPr>
            <p:cNvPr id="1374" name="Google Shape;1374;p58"/>
            <p:cNvSpPr/>
            <p:nvPr/>
          </p:nvSpPr>
          <p:spPr>
            <a:xfrm>
              <a:off x="4247886" y="6512344"/>
              <a:ext cx="5975613" cy="595186"/>
            </a:xfrm>
            <a:prstGeom prst="rect">
              <a:avLst/>
            </a:prstGeom>
            <a:solidFill>
              <a:schemeClr val="lt1"/>
            </a:solidFill>
            <a:ln>
              <a:noFill/>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pic>
          <p:nvPicPr>
            <p:cNvPr id="1375" name="Google Shape;1375;p58" descr="Simm-Janssen-overview-figure-4.png"/>
            <p:cNvPicPr preferRelativeResize="0"/>
            <p:nvPr/>
          </p:nvPicPr>
          <p:blipFill rotWithShape="1">
            <a:blip r:embed="rId13">
              <a:alphaModFix/>
            </a:blip>
            <a:srcRect/>
            <a:stretch/>
          </p:blipFill>
          <p:spPr>
            <a:xfrm>
              <a:off x="4800861" y="5259800"/>
              <a:ext cx="4719765" cy="2747420"/>
            </a:xfrm>
            <a:prstGeom prst="rect">
              <a:avLst/>
            </a:prstGeom>
            <a:noFill/>
            <a:ln>
              <a:noFill/>
            </a:ln>
          </p:spPr>
        </p:pic>
      </p:grpSp>
      <p:sp>
        <p:nvSpPr>
          <p:cNvPr id="1376" name="Google Shape;1376;p58"/>
          <p:cNvSpPr/>
          <p:nvPr/>
        </p:nvSpPr>
        <p:spPr>
          <a:xfrm>
            <a:off x="9144007" y="4439613"/>
            <a:ext cx="4485300" cy="3870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100" i="1">
                <a:latin typeface="Calibri"/>
                <a:ea typeface="Calibri"/>
                <a:cs typeface="Calibri"/>
                <a:sym typeface="Calibri"/>
              </a:rPr>
              <a:t>Simm, et al. BioRxiv (Janssen, KU Leuven, Johannes Kepler University, Open Analytics, ExaScience Life Lab, IMEC, Broad)</a:t>
            </a:r>
            <a:endParaRPr sz="1100" i="1">
              <a:latin typeface="Calibri"/>
              <a:ea typeface="Calibri"/>
              <a:cs typeface="Calibri"/>
              <a:sym typeface="Calibri"/>
            </a:endParaRPr>
          </a:p>
        </p:txBody>
      </p:sp>
      <p:cxnSp>
        <p:nvCxnSpPr>
          <p:cNvPr id="1377" name="Google Shape;1377;p58"/>
          <p:cNvCxnSpPr/>
          <p:nvPr/>
        </p:nvCxnSpPr>
        <p:spPr>
          <a:xfrm>
            <a:off x="2650235" y="2740467"/>
            <a:ext cx="122700" cy="0"/>
          </a:xfrm>
          <a:prstGeom prst="straightConnector1">
            <a:avLst/>
          </a:prstGeom>
          <a:noFill/>
          <a:ln w="19050" cap="flat" cmpd="sng">
            <a:solidFill>
              <a:srgbClr val="000000"/>
            </a:solidFill>
            <a:prstDash val="solid"/>
            <a:round/>
            <a:headEnd type="none" w="med" len="med"/>
            <a:tailEnd type="triangle" w="med" len="med"/>
          </a:ln>
        </p:spPr>
      </p:cxnSp>
      <p:sp>
        <p:nvSpPr>
          <p:cNvPr id="1378" name="Google Shape;1378;p58"/>
          <p:cNvSpPr/>
          <p:nvPr/>
        </p:nvSpPr>
        <p:spPr>
          <a:xfrm>
            <a:off x="2115100" y="443875"/>
            <a:ext cx="3063300" cy="6708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SzPts val="800"/>
              <a:buNone/>
            </a:pPr>
            <a:r>
              <a:rPr lang="en" sz="1600">
                <a:solidFill>
                  <a:srgbClr val="024B90"/>
                </a:solidFill>
                <a:latin typeface="Nunito Light"/>
                <a:ea typeface="Nunito Light"/>
                <a:cs typeface="Nunito Light"/>
                <a:sym typeface="Nunito Light"/>
              </a:rPr>
              <a:t>Can we predict the outcome of an assay by correlating its readout to Cell Painting profiles?</a:t>
            </a:r>
            <a:endParaRPr sz="1600">
              <a:solidFill>
                <a:srgbClr val="024B90"/>
              </a:solidFill>
              <a:latin typeface="Nunito Light"/>
              <a:ea typeface="Nunito Light"/>
              <a:cs typeface="Nunito Light"/>
              <a:sym typeface="Nunito Light"/>
            </a:endParaRPr>
          </a:p>
        </p:txBody>
      </p:sp>
      <p:sp>
        <p:nvSpPr>
          <p:cNvPr id="1379" name="Google Shape;1379;p58"/>
          <p:cNvSpPr/>
          <p:nvPr/>
        </p:nvSpPr>
        <p:spPr>
          <a:xfrm>
            <a:off x="1891588" y="398912"/>
            <a:ext cx="229800" cy="861300"/>
          </a:xfrm>
          <a:prstGeom prst="rightBrace">
            <a:avLst>
              <a:gd name="adj1" fmla="val 8333"/>
              <a:gd name="adj2" fmla="val 50000"/>
            </a:avLst>
          </a:prstGeom>
          <a:noFill/>
          <a:ln w="9525" cap="flat" cmpd="sng">
            <a:solidFill>
              <a:schemeClr val="dk2"/>
            </a:solidFill>
            <a:prstDash val="solid"/>
            <a:round/>
            <a:headEnd type="none" w="sm" len="sm"/>
            <a:tailEnd type="none" w="sm" len="sm"/>
          </a:ln>
          <a:effectLst>
            <a:outerShdw blurRad="50800" dist="38100" dir="2700000" algn="tl" rotWithShape="0">
              <a:srgbClr val="7F7F7F">
                <a:alpha val="42750"/>
              </a:srgbClr>
            </a:outerShdw>
          </a:effectLst>
        </p:spPr>
        <p:txBody>
          <a:bodyPr spcFirstLastPara="1" wrap="square" lIns="60500" tIns="60500" rIns="60500" bIns="60500" anchor="t"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graphicFrame>
        <p:nvGraphicFramePr>
          <p:cNvPr id="1384" name="Google Shape;1384;p59"/>
          <p:cNvGraphicFramePr/>
          <p:nvPr/>
        </p:nvGraphicFramePr>
        <p:xfrm>
          <a:off x="5239125" y="4400200"/>
          <a:ext cx="3904875" cy="732536"/>
        </p:xfrm>
        <a:graphic>
          <a:graphicData uri="http://schemas.openxmlformats.org/drawingml/2006/table">
            <a:tbl>
              <a:tblPr>
                <a:noFill/>
                <a:tableStyleId>{8D02170E-996B-4A10-B1F3-BBF6480109B7}</a:tableStyleId>
              </a:tblPr>
              <a:tblGrid>
                <a:gridCol w="929775">
                  <a:extLst>
                    <a:ext uri="{9D8B030D-6E8A-4147-A177-3AD203B41FA5}">
                      <a16:colId xmlns:a16="http://schemas.microsoft.com/office/drawing/2014/main" val="20000"/>
                    </a:ext>
                  </a:extLst>
                </a:gridCol>
                <a:gridCol w="715025">
                  <a:extLst>
                    <a:ext uri="{9D8B030D-6E8A-4147-A177-3AD203B41FA5}">
                      <a16:colId xmlns:a16="http://schemas.microsoft.com/office/drawing/2014/main" val="20001"/>
                    </a:ext>
                  </a:extLst>
                </a:gridCol>
                <a:gridCol w="634150">
                  <a:extLst>
                    <a:ext uri="{9D8B030D-6E8A-4147-A177-3AD203B41FA5}">
                      <a16:colId xmlns:a16="http://schemas.microsoft.com/office/drawing/2014/main" val="20002"/>
                    </a:ext>
                  </a:extLst>
                </a:gridCol>
                <a:gridCol w="634950">
                  <a:extLst>
                    <a:ext uri="{9D8B030D-6E8A-4147-A177-3AD203B41FA5}">
                      <a16:colId xmlns:a16="http://schemas.microsoft.com/office/drawing/2014/main" val="20003"/>
                    </a:ext>
                  </a:extLst>
                </a:gridCol>
                <a:gridCol w="990975">
                  <a:extLst>
                    <a:ext uri="{9D8B030D-6E8A-4147-A177-3AD203B41FA5}">
                      <a16:colId xmlns:a16="http://schemas.microsoft.com/office/drawing/2014/main" val="20004"/>
                    </a:ext>
                  </a:extLst>
                </a:gridCol>
              </a:tblGrid>
              <a:tr h="21907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CS★MO</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77CFF"/>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CS★GE</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766D"/>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GE★MO</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CAE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CS★GE★MO</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BFC4"/>
                    </a:solidFill>
                  </a:tcPr>
                </a:tc>
                <a:extLst>
                  <a:ext uri="{0D108BD9-81ED-4DB2-BD59-A6C34878D82A}">
                    <a16:rowId xmlns:a16="http://schemas.microsoft.com/office/drawing/2014/main" val="10000"/>
                  </a:ext>
                </a:extLst>
              </a:tr>
              <a:tr h="219075">
                <a:tc>
                  <a:txBody>
                    <a:bodyPr/>
                    <a:lstStyle/>
                    <a:p>
                      <a:pPr marL="0" lvl="0" indent="0" algn="r" rtl="0">
                        <a:lnSpc>
                          <a:spcPct val="115000"/>
                        </a:lnSpc>
                        <a:spcBef>
                          <a:spcPts val="0"/>
                        </a:spcBef>
                        <a:spcAft>
                          <a:spcPts val="0"/>
                        </a:spcAft>
                        <a:buNone/>
                      </a:pPr>
                      <a:r>
                        <a:rPr lang="en" sz="1200" b="1">
                          <a:latin typeface="Proxima Nova"/>
                          <a:ea typeface="Proxima Nova"/>
                          <a:cs typeface="Proxima Nova"/>
                          <a:sym typeface="Proxima Nova"/>
                        </a:rPr>
                        <a:t>Single</a:t>
                      </a:r>
                      <a:endParaRPr sz="1200" b="1">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41</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33</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41</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52</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19075">
                <a:tc>
                  <a:txBody>
                    <a:bodyPr/>
                    <a:lstStyle/>
                    <a:p>
                      <a:pPr marL="0" lvl="0" indent="0" algn="r" rtl="0">
                        <a:lnSpc>
                          <a:spcPct val="115000"/>
                        </a:lnSpc>
                        <a:spcBef>
                          <a:spcPts val="0"/>
                        </a:spcBef>
                        <a:spcAft>
                          <a:spcPts val="0"/>
                        </a:spcAft>
                        <a:buNone/>
                      </a:pPr>
                      <a:r>
                        <a:rPr lang="en" sz="1200" b="1">
                          <a:latin typeface="Proxima Nova"/>
                          <a:ea typeface="Proxima Nova"/>
                          <a:cs typeface="Proxima Nova"/>
                          <a:sym typeface="Proxima Nova"/>
                        </a:rPr>
                        <a:t>Plus fusion</a:t>
                      </a:r>
                      <a:endParaRPr sz="1200" b="1">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44</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37</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48</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57</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85" name="Google Shape;1385;p59"/>
          <p:cNvSpPr txBox="1"/>
          <p:nvPr/>
        </p:nvSpPr>
        <p:spPr>
          <a:xfrm>
            <a:off x="6663150" y="2238550"/>
            <a:ext cx="2252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Performance of each modality </a:t>
            </a:r>
            <a:endParaRPr sz="1000"/>
          </a:p>
          <a:p>
            <a:pPr marL="0" lvl="0" indent="0" algn="ctr" rtl="0">
              <a:spcBef>
                <a:spcPts val="0"/>
              </a:spcBef>
              <a:spcAft>
                <a:spcPts val="0"/>
              </a:spcAft>
              <a:buNone/>
            </a:pPr>
            <a:r>
              <a:rPr lang="en" sz="1000"/>
              <a:t>(# of assays AUC &gt; 0.9)</a:t>
            </a:r>
            <a:endParaRPr sz="1000"/>
          </a:p>
        </p:txBody>
      </p:sp>
      <p:grpSp>
        <p:nvGrpSpPr>
          <p:cNvPr id="1386" name="Google Shape;1386;p59"/>
          <p:cNvGrpSpPr/>
          <p:nvPr/>
        </p:nvGrpSpPr>
        <p:grpSpPr>
          <a:xfrm>
            <a:off x="3218699" y="621025"/>
            <a:ext cx="2096992" cy="1592787"/>
            <a:chOff x="3523499" y="621025"/>
            <a:chExt cx="2096992" cy="1592787"/>
          </a:xfrm>
        </p:grpSpPr>
        <p:pic>
          <p:nvPicPr>
            <p:cNvPr id="1387" name="Google Shape;1387;p59"/>
            <p:cNvPicPr preferRelativeResize="0"/>
            <p:nvPr/>
          </p:nvPicPr>
          <p:blipFill rotWithShape="1">
            <a:blip r:embed="rId3">
              <a:alphaModFix/>
            </a:blip>
            <a:srcRect/>
            <a:stretch/>
          </p:blipFill>
          <p:spPr>
            <a:xfrm>
              <a:off x="3523499" y="1115187"/>
              <a:ext cx="2096992" cy="1098625"/>
            </a:xfrm>
            <a:prstGeom prst="rect">
              <a:avLst/>
            </a:prstGeom>
            <a:noFill/>
            <a:ln>
              <a:noFill/>
            </a:ln>
          </p:spPr>
        </p:pic>
        <p:sp>
          <p:nvSpPr>
            <p:cNvPr id="1388" name="Google Shape;1388;p59"/>
            <p:cNvSpPr txBox="1"/>
            <p:nvPr/>
          </p:nvSpPr>
          <p:spPr>
            <a:xfrm>
              <a:off x="3859488" y="621025"/>
              <a:ext cx="1425000" cy="697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r>
                <a:rPr lang="en" sz="1400" b="0" i="0" u="none" strike="noStrike" cap="none">
                  <a:solidFill>
                    <a:srgbClr val="000000"/>
                  </a:solidFill>
                  <a:latin typeface="Helvetica Neue Light"/>
                  <a:ea typeface="Helvetica Neue Light"/>
                  <a:cs typeface="Helvetica Neue Light"/>
                  <a:sym typeface="Helvetica Neue Light"/>
                </a:rPr>
                <a:t>Feedforward neural net</a:t>
              </a:r>
              <a:endParaRPr sz="1400" b="0" i="0" u="none" strike="noStrike" cap="none">
                <a:solidFill>
                  <a:srgbClr val="000000"/>
                </a:solidFill>
                <a:latin typeface="Arial"/>
                <a:ea typeface="Arial"/>
                <a:cs typeface="Arial"/>
                <a:sym typeface="Arial"/>
              </a:endParaRPr>
            </a:p>
          </p:txBody>
        </p:sp>
      </p:grpSp>
      <p:sp>
        <p:nvSpPr>
          <p:cNvPr id="1389" name="Google Shape;1389;p59"/>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lvl="0" indent="0" algn="ctr" rtl="0">
              <a:lnSpc>
                <a:spcPct val="100000"/>
              </a:lnSpc>
              <a:spcBef>
                <a:spcPts val="0"/>
              </a:spcBef>
              <a:spcAft>
                <a:spcPts val="0"/>
              </a:spcAft>
              <a:buSzPts val="2100"/>
              <a:buNone/>
            </a:pPr>
            <a:r>
              <a:rPr lang="en"/>
              <a:t>Can we predict assay activity using image data?</a:t>
            </a:r>
            <a:endParaRPr/>
          </a:p>
        </p:txBody>
      </p:sp>
      <p:grpSp>
        <p:nvGrpSpPr>
          <p:cNvPr id="1390" name="Google Shape;1390;p59"/>
          <p:cNvGrpSpPr/>
          <p:nvPr/>
        </p:nvGrpSpPr>
        <p:grpSpPr>
          <a:xfrm>
            <a:off x="5619675" y="561900"/>
            <a:ext cx="1308300" cy="1300938"/>
            <a:chOff x="5619675" y="561900"/>
            <a:chExt cx="1308300" cy="1300938"/>
          </a:xfrm>
        </p:grpSpPr>
        <p:sp>
          <p:nvSpPr>
            <p:cNvPr id="1391" name="Google Shape;1391;p59"/>
            <p:cNvSpPr txBox="1"/>
            <p:nvPr/>
          </p:nvSpPr>
          <p:spPr>
            <a:xfrm>
              <a:off x="5708025" y="561900"/>
              <a:ext cx="1131600" cy="3306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r>
                <a:rPr lang="en" sz="1800" b="1" i="0" u="none" strike="noStrike" cap="none">
                  <a:solidFill>
                    <a:srgbClr val="000000"/>
                  </a:solidFill>
                  <a:latin typeface="Helvetica Neue"/>
                  <a:ea typeface="Helvetica Neue"/>
                  <a:cs typeface="Helvetica Neue"/>
                  <a:sym typeface="Helvetica Neue"/>
                </a:rPr>
                <a:t>Output:</a:t>
              </a:r>
              <a:endParaRPr sz="1800" b="0" i="0" u="none" strike="noStrike" cap="none">
                <a:solidFill>
                  <a:srgbClr val="000000"/>
                </a:solidFill>
                <a:latin typeface="Helvetica Neue Light"/>
                <a:ea typeface="Helvetica Neue Light"/>
                <a:cs typeface="Helvetica Neue Light"/>
                <a:sym typeface="Helvetica Neue Light"/>
              </a:endParaRPr>
            </a:p>
          </p:txBody>
        </p:sp>
        <p:sp>
          <p:nvSpPr>
            <p:cNvPr id="1392" name="Google Shape;1392;p59"/>
            <p:cNvSpPr txBox="1"/>
            <p:nvPr/>
          </p:nvSpPr>
          <p:spPr>
            <a:xfrm>
              <a:off x="5619675" y="1165338"/>
              <a:ext cx="1308300" cy="697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1" i="0" u="none" strike="noStrike" cap="none">
                  <a:solidFill>
                    <a:srgbClr val="000000"/>
                  </a:solidFill>
                  <a:latin typeface="Helvetica Neue"/>
                  <a:ea typeface="Helvetica Neue"/>
                  <a:cs typeface="Helvetica Neue"/>
                  <a:sym typeface="Helvetica Neue"/>
                </a:rPr>
                <a:t>Assay readout</a:t>
              </a:r>
              <a:endParaRPr sz="1400" b="1"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chemeClr val="dk1"/>
                </a:buClr>
                <a:buSzPts val="1100"/>
                <a:buFont typeface="Arial"/>
                <a:buNone/>
              </a:pPr>
              <a:r>
                <a:rPr lang="en" sz="1400" b="1" i="0" u="none" strike="noStrike" cap="none">
                  <a:solidFill>
                    <a:srgbClr val="000000"/>
                  </a:solidFill>
                  <a:latin typeface="Helvetica Neue"/>
                  <a:ea typeface="Helvetica Neue"/>
                  <a:cs typeface="Helvetica Neue"/>
                  <a:sym typeface="Helvetica Neue"/>
                </a:rPr>
                <a:t>predictions for each </a:t>
              </a:r>
              <a:r>
                <a:rPr lang="en" b="1">
                  <a:latin typeface="Helvetica Neue"/>
                  <a:ea typeface="Helvetica Neue"/>
                  <a:cs typeface="Helvetica Neue"/>
                  <a:sym typeface="Helvetica Neue"/>
                </a:rPr>
                <a:t>independent assay</a:t>
              </a:r>
              <a:endParaRPr sz="1400" b="0" i="0" u="none" strike="noStrike" cap="none">
                <a:solidFill>
                  <a:srgbClr val="000000"/>
                </a:solidFill>
                <a:latin typeface="Helvetica Neue Light"/>
                <a:ea typeface="Helvetica Neue Light"/>
                <a:cs typeface="Helvetica Neue Light"/>
                <a:sym typeface="Helvetica Neue Light"/>
              </a:endParaRPr>
            </a:p>
          </p:txBody>
        </p:sp>
      </p:grpSp>
      <p:grpSp>
        <p:nvGrpSpPr>
          <p:cNvPr id="1393" name="Google Shape;1393;p59"/>
          <p:cNvGrpSpPr/>
          <p:nvPr/>
        </p:nvGrpSpPr>
        <p:grpSpPr>
          <a:xfrm>
            <a:off x="152400" y="2216499"/>
            <a:ext cx="2578111" cy="1908830"/>
            <a:chOff x="152400" y="2216499"/>
            <a:chExt cx="2578111" cy="1908830"/>
          </a:xfrm>
        </p:grpSpPr>
        <p:pic>
          <p:nvPicPr>
            <p:cNvPr id="1394" name="Google Shape;1394;p59"/>
            <p:cNvPicPr preferRelativeResize="0"/>
            <p:nvPr/>
          </p:nvPicPr>
          <p:blipFill rotWithShape="1">
            <a:blip r:embed="rId4">
              <a:alphaModFix/>
            </a:blip>
            <a:srcRect l="8248" t="22494" b="5707"/>
            <a:stretch/>
          </p:blipFill>
          <p:spPr>
            <a:xfrm>
              <a:off x="1460686" y="2216499"/>
              <a:ext cx="1269825" cy="921625"/>
            </a:xfrm>
            <a:prstGeom prst="rect">
              <a:avLst/>
            </a:prstGeom>
            <a:noFill/>
            <a:ln>
              <a:noFill/>
            </a:ln>
          </p:spPr>
        </p:pic>
        <p:pic>
          <p:nvPicPr>
            <p:cNvPr id="1395" name="Google Shape;1395;p59"/>
            <p:cNvPicPr preferRelativeResize="0"/>
            <p:nvPr/>
          </p:nvPicPr>
          <p:blipFill rotWithShape="1">
            <a:blip r:embed="rId5">
              <a:alphaModFix/>
            </a:blip>
            <a:srcRect t="28895" r="30099" b="37388"/>
            <a:stretch/>
          </p:blipFill>
          <p:spPr>
            <a:xfrm rot="-5400000">
              <a:off x="1709443" y="3192311"/>
              <a:ext cx="772311" cy="1093725"/>
            </a:xfrm>
            <a:prstGeom prst="rect">
              <a:avLst/>
            </a:prstGeom>
            <a:noFill/>
            <a:ln>
              <a:noFill/>
            </a:ln>
          </p:spPr>
        </p:pic>
        <p:sp>
          <p:nvSpPr>
            <p:cNvPr id="1396" name="Google Shape;1396;p59"/>
            <p:cNvSpPr txBox="1"/>
            <p:nvPr/>
          </p:nvSpPr>
          <p:spPr>
            <a:xfrm>
              <a:off x="152400" y="3390425"/>
              <a:ext cx="1230600" cy="697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r>
                <a:rPr lang="en" sz="1400" b="1" i="0" u="none" strike="noStrike" cap="none">
                  <a:solidFill>
                    <a:srgbClr val="000000"/>
                  </a:solidFill>
                  <a:latin typeface="Helvetica Neue"/>
                  <a:ea typeface="Helvetica Neue"/>
                  <a:cs typeface="Helvetica Neue"/>
                  <a:sym typeface="Helvetica Neue"/>
                </a:rPr>
                <a:t>mRNA (GE)</a:t>
              </a:r>
              <a:endParaRPr sz="1400" b="1"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2400"/>
                <a:buFont typeface="Helvetica Neue Light"/>
                <a:buNone/>
              </a:pPr>
              <a:r>
                <a:rPr lang="en" sz="1400" b="0" i="0" u="none" strike="noStrike" cap="none">
                  <a:solidFill>
                    <a:srgbClr val="000000"/>
                  </a:solidFill>
                  <a:latin typeface="Helvetica Neue Light"/>
                  <a:ea typeface="Helvetica Neue Light"/>
                  <a:cs typeface="Helvetica Neue Light"/>
                  <a:sym typeface="Helvetica Neue Light"/>
                </a:rPr>
                <a:t>(L1000 assay)</a:t>
              </a:r>
              <a:endParaRPr sz="1400" b="0" i="0" u="none" strike="noStrike" cap="none">
                <a:solidFill>
                  <a:srgbClr val="000000"/>
                </a:solidFill>
                <a:latin typeface="Helvetica Neue Light"/>
                <a:ea typeface="Helvetica Neue Light"/>
                <a:cs typeface="Helvetica Neue Light"/>
                <a:sym typeface="Helvetica Neue Light"/>
              </a:endParaRPr>
            </a:p>
          </p:txBody>
        </p:sp>
        <p:sp>
          <p:nvSpPr>
            <p:cNvPr id="1397" name="Google Shape;1397;p59"/>
            <p:cNvSpPr txBox="1"/>
            <p:nvPr/>
          </p:nvSpPr>
          <p:spPr>
            <a:xfrm>
              <a:off x="152400" y="2328575"/>
              <a:ext cx="1308300" cy="697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r>
                <a:rPr lang="en" sz="1400" b="1" i="0" u="none" strike="noStrike" cap="none">
                  <a:solidFill>
                    <a:srgbClr val="000000"/>
                  </a:solidFill>
                  <a:latin typeface="Helvetica Neue"/>
                  <a:ea typeface="Helvetica Neue"/>
                  <a:cs typeface="Helvetica Neue"/>
                  <a:sym typeface="Helvetica Neue"/>
                </a:rPr>
                <a:t>images (MO)</a:t>
              </a:r>
              <a:endParaRPr sz="1400" b="1"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2400"/>
                <a:buFont typeface="Helvetica Neue Light"/>
                <a:buNone/>
              </a:pPr>
              <a:r>
                <a:rPr lang="en" sz="1400" b="0" i="0" u="none" strike="noStrike" cap="none">
                  <a:solidFill>
                    <a:srgbClr val="000000"/>
                  </a:solidFill>
                  <a:latin typeface="Helvetica Neue Light"/>
                  <a:ea typeface="Helvetica Neue Light"/>
                  <a:cs typeface="Helvetica Neue Light"/>
                  <a:sym typeface="Helvetica Neue Light"/>
                </a:rPr>
                <a:t>(Cell Painting assay)</a:t>
              </a:r>
              <a:endParaRPr sz="1400" b="0" i="0" u="none" strike="noStrike" cap="none">
                <a:solidFill>
                  <a:srgbClr val="000000"/>
                </a:solidFill>
                <a:latin typeface="Helvetica Neue Light"/>
                <a:ea typeface="Helvetica Neue Light"/>
                <a:cs typeface="Helvetica Neue Light"/>
                <a:sym typeface="Helvetica Neue Light"/>
              </a:endParaRPr>
            </a:p>
          </p:txBody>
        </p:sp>
      </p:grpSp>
      <p:grpSp>
        <p:nvGrpSpPr>
          <p:cNvPr id="1398" name="Google Shape;1398;p59"/>
          <p:cNvGrpSpPr/>
          <p:nvPr/>
        </p:nvGrpSpPr>
        <p:grpSpPr>
          <a:xfrm>
            <a:off x="152400" y="561900"/>
            <a:ext cx="2655700" cy="1509924"/>
            <a:chOff x="152400" y="561900"/>
            <a:chExt cx="2655700" cy="1509924"/>
          </a:xfrm>
        </p:grpSpPr>
        <p:pic>
          <p:nvPicPr>
            <p:cNvPr id="1399" name="Google Shape;1399;p59"/>
            <p:cNvPicPr preferRelativeResize="0"/>
            <p:nvPr/>
          </p:nvPicPr>
          <p:blipFill rotWithShape="1">
            <a:blip r:embed="rId6">
              <a:alphaModFix/>
            </a:blip>
            <a:srcRect/>
            <a:stretch/>
          </p:blipFill>
          <p:spPr>
            <a:xfrm>
              <a:off x="1383100" y="1018176"/>
              <a:ext cx="1425000" cy="1053648"/>
            </a:xfrm>
            <a:prstGeom prst="rect">
              <a:avLst/>
            </a:prstGeom>
            <a:noFill/>
            <a:ln>
              <a:noFill/>
            </a:ln>
          </p:spPr>
        </p:pic>
        <p:sp>
          <p:nvSpPr>
            <p:cNvPr id="1400" name="Google Shape;1400;p59"/>
            <p:cNvSpPr txBox="1"/>
            <p:nvPr/>
          </p:nvSpPr>
          <p:spPr>
            <a:xfrm>
              <a:off x="152400" y="1196250"/>
              <a:ext cx="1308300" cy="697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r>
                <a:rPr lang="en" sz="1400" b="1" i="0" u="none" strike="noStrike" cap="none">
                  <a:solidFill>
                    <a:srgbClr val="000000"/>
                  </a:solidFill>
                  <a:latin typeface="Helvetica Neue"/>
                  <a:ea typeface="Helvetica Neue"/>
                  <a:cs typeface="Helvetica Neue"/>
                  <a:sym typeface="Helvetica Neue"/>
                </a:rPr>
                <a:t>chemical structure (C</a:t>
              </a:r>
              <a:r>
                <a:rPr lang="en" b="1">
                  <a:latin typeface="Helvetica Neue"/>
                  <a:ea typeface="Helvetica Neue"/>
                  <a:cs typeface="Helvetica Neue"/>
                  <a:sym typeface="Helvetica Neue"/>
                </a:rPr>
                <a:t>S</a:t>
              </a:r>
              <a:r>
                <a:rPr lang="en" sz="1400" b="1" i="0" u="none" strike="noStrike" cap="none">
                  <a:solidFill>
                    <a:srgbClr val="000000"/>
                  </a:solidFill>
                  <a:latin typeface="Helvetica Neue"/>
                  <a:ea typeface="Helvetica Neue"/>
                  <a:cs typeface="Helvetica Neue"/>
                  <a:sym typeface="Helvetica Neue"/>
                </a:rPr>
                <a:t>)</a:t>
              </a:r>
              <a:endParaRPr sz="1400" b="1"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2400"/>
                <a:buFont typeface="Helvetica Neue Light"/>
                <a:buNone/>
              </a:pPr>
              <a:r>
                <a:rPr lang="en" sz="1400" b="0" i="0" u="none" strike="noStrike" cap="none">
                  <a:solidFill>
                    <a:srgbClr val="000000"/>
                  </a:solidFill>
                  <a:latin typeface="Helvetica Neue Light"/>
                  <a:ea typeface="Helvetica Neue Light"/>
                  <a:cs typeface="Helvetica Neue Light"/>
                  <a:sym typeface="Helvetica Neue Light"/>
                </a:rPr>
                <a:t>(Chemprop)</a:t>
              </a:r>
              <a:endParaRPr sz="1400" b="0" i="0" u="none" strike="noStrike" cap="none">
                <a:solidFill>
                  <a:srgbClr val="000000"/>
                </a:solidFill>
                <a:latin typeface="Helvetica Neue Light"/>
                <a:ea typeface="Helvetica Neue Light"/>
                <a:cs typeface="Helvetica Neue Light"/>
                <a:sym typeface="Helvetica Neue Light"/>
              </a:endParaRPr>
            </a:p>
          </p:txBody>
        </p:sp>
        <p:sp>
          <p:nvSpPr>
            <p:cNvPr id="1401" name="Google Shape;1401;p59"/>
            <p:cNvSpPr txBox="1"/>
            <p:nvPr/>
          </p:nvSpPr>
          <p:spPr>
            <a:xfrm>
              <a:off x="598725" y="561900"/>
              <a:ext cx="1131600" cy="3306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r>
                <a:rPr lang="en" sz="1800" b="1" i="0" u="none" strike="noStrike" cap="none">
                  <a:solidFill>
                    <a:srgbClr val="000000"/>
                  </a:solidFill>
                  <a:latin typeface="Helvetica Neue"/>
                  <a:ea typeface="Helvetica Neue"/>
                  <a:cs typeface="Helvetica Neue"/>
                  <a:sym typeface="Helvetica Neue"/>
                </a:rPr>
                <a:t>Input</a:t>
              </a:r>
              <a:endParaRPr sz="1800" b="0" i="0" u="none" strike="noStrike" cap="none">
                <a:solidFill>
                  <a:srgbClr val="000000"/>
                </a:solidFill>
                <a:latin typeface="Helvetica Neue Light"/>
                <a:ea typeface="Helvetica Neue Light"/>
                <a:cs typeface="Helvetica Neue Light"/>
                <a:sym typeface="Helvetica Neue Light"/>
              </a:endParaRPr>
            </a:p>
          </p:txBody>
        </p:sp>
        <p:sp>
          <p:nvSpPr>
            <p:cNvPr id="1402" name="Google Shape;1402;p59"/>
            <p:cNvSpPr txBox="1"/>
            <p:nvPr/>
          </p:nvSpPr>
          <p:spPr>
            <a:xfrm>
              <a:off x="1498800" y="561900"/>
              <a:ext cx="1017600" cy="409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r>
                <a:rPr lang="en" sz="1200" b="0" i="0" u="none" strike="noStrike" cap="none">
                  <a:solidFill>
                    <a:srgbClr val="000000"/>
                  </a:solidFill>
                  <a:latin typeface="Helvetica Neue Light"/>
                  <a:ea typeface="Helvetica Neue Light"/>
                  <a:cs typeface="Helvetica Neue Light"/>
                  <a:sym typeface="Helvetica Neue Light"/>
                </a:rPr>
                <a:t>for ~17,000 molecules</a:t>
              </a:r>
              <a:endParaRPr sz="1200" b="0" i="0" u="none" strike="noStrike" cap="none">
                <a:solidFill>
                  <a:srgbClr val="000000"/>
                </a:solidFill>
                <a:latin typeface="Helvetica Neue Light"/>
                <a:ea typeface="Helvetica Neue Light"/>
                <a:cs typeface="Helvetica Neue Light"/>
                <a:sym typeface="Helvetica Neue Light"/>
              </a:endParaRPr>
            </a:p>
          </p:txBody>
        </p:sp>
      </p:grpSp>
      <p:grpSp>
        <p:nvGrpSpPr>
          <p:cNvPr id="1403" name="Google Shape;1403;p59"/>
          <p:cNvGrpSpPr/>
          <p:nvPr/>
        </p:nvGrpSpPr>
        <p:grpSpPr>
          <a:xfrm>
            <a:off x="3782550" y="2309575"/>
            <a:ext cx="5351100" cy="2837400"/>
            <a:chOff x="3782550" y="2309575"/>
            <a:chExt cx="5351100" cy="2837400"/>
          </a:xfrm>
        </p:grpSpPr>
        <p:sp>
          <p:nvSpPr>
            <p:cNvPr id="1404" name="Google Shape;1404;p59"/>
            <p:cNvSpPr/>
            <p:nvPr/>
          </p:nvSpPr>
          <p:spPr>
            <a:xfrm>
              <a:off x="3782550" y="2309575"/>
              <a:ext cx="5351100" cy="2837400"/>
            </a:xfrm>
            <a:prstGeom prst="rect">
              <a:avLst/>
            </a:prstGeom>
            <a:noFill/>
            <a:ln w="19050" cap="flat" cmpd="sng">
              <a:solidFill>
                <a:srgbClr val="5470E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59"/>
            <p:cNvGrpSpPr/>
            <p:nvPr/>
          </p:nvGrpSpPr>
          <p:grpSpPr>
            <a:xfrm>
              <a:off x="3806602" y="2373300"/>
              <a:ext cx="2042848" cy="2230871"/>
              <a:chOff x="3806602" y="2678100"/>
              <a:chExt cx="2042848" cy="2230871"/>
            </a:xfrm>
          </p:grpSpPr>
          <p:sp>
            <p:nvSpPr>
              <p:cNvPr id="1406" name="Google Shape;1406;p59"/>
              <p:cNvSpPr txBox="1"/>
              <p:nvPr/>
            </p:nvSpPr>
            <p:spPr>
              <a:xfrm>
                <a:off x="3932450" y="2678100"/>
                <a:ext cx="19170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Each modality alone</a:t>
                </a:r>
                <a:endParaRPr/>
              </a:p>
            </p:txBody>
          </p:sp>
          <p:pic>
            <p:nvPicPr>
              <p:cNvPr id="1407" name="Google Shape;1407;p59"/>
              <p:cNvPicPr preferRelativeResize="0"/>
              <p:nvPr/>
            </p:nvPicPr>
            <p:blipFill>
              <a:blip r:embed="rId7">
                <a:alphaModFix/>
              </a:blip>
              <a:stretch>
                <a:fillRect/>
              </a:stretch>
            </p:blipFill>
            <p:spPr>
              <a:xfrm>
                <a:off x="3806602" y="2833192"/>
                <a:ext cx="2042740" cy="2075779"/>
              </a:xfrm>
              <a:prstGeom prst="rect">
                <a:avLst/>
              </a:prstGeom>
              <a:noFill/>
              <a:ln>
                <a:noFill/>
              </a:ln>
            </p:spPr>
          </p:pic>
          <p:sp>
            <p:nvSpPr>
              <p:cNvPr id="1408" name="Google Shape;1408;p59"/>
              <p:cNvSpPr txBox="1"/>
              <p:nvPr/>
            </p:nvSpPr>
            <p:spPr>
              <a:xfrm>
                <a:off x="4479317" y="4135509"/>
                <a:ext cx="4983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MO</a:t>
                </a:r>
                <a:endParaRPr sz="1200" b="1">
                  <a:latin typeface="Proxima Nova"/>
                  <a:ea typeface="Proxima Nova"/>
                  <a:cs typeface="Proxima Nova"/>
                  <a:sym typeface="Proxima Nova"/>
                </a:endParaRPr>
              </a:p>
            </p:txBody>
          </p:sp>
          <p:sp>
            <p:nvSpPr>
              <p:cNvPr id="1409" name="Google Shape;1409;p59"/>
              <p:cNvSpPr txBox="1"/>
              <p:nvPr/>
            </p:nvSpPr>
            <p:spPr>
              <a:xfrm>
                <a:off x="4173130" y="3141282"/>
                <a:ext cx="5994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CS</a:t>
                </a:r>
                <a:endParaRPr sz="1200" b="1">
                  <a:latin typeface="Proxima Nova"/>
                  <a:ea typeface="Proxima Nova"/>
                  <a:cs typeface="Proxima Nova"/>
                  <a:sym typeface="Proxima Nova"/>
                </a:endParaRPr>
              </a:p>
            </p:txBody>
          </p:sp>
          <p:sp>
            <p:nvSpPr>
              <p:cNvPr id="1410" name="Google Shape;1410;p59"/>
              <p:cNvSpPr txBox="1"/>
              <p:nvPr/>
            </p:nvSpPr>
            <p:spPr>
              <a:xfrm>
                <a:off x="4796448" y="3166943"/>
                <a:ext cx="6495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Proxima Nova"/>
                    <a:ea typeface="Proxima Nova"/>
                    <a:cs typeface="Proxima Nova"/>
                    <a:sym typeface="Proxima Nova"/>
                  </a:rPr>
                  <a:t>GE</a:t>
                </a:r>
                <a:endParaRPr sz="1200" b="1">
                  <a:latin typeface="Proxima Nova"/>
                  <a:ea typeface="Proxima Nova"/>
                  <a:cs typeface="Proxima Nova"/>
                  <a:sym typeface="Proxima Nova"/>
                </a:endParaRPr>
              </a:p>
            </p:txBody>
          </p:sp>
        </p:grpSp>
      </p:grpSp>
      <p:sp>
        <p:nvSpPr>
          <p:cNvPr id="1411" name="Google Shape;1411;p59"/>
          <p:cNvSpPr txBox="1"/>
          <p:nvPr/>
        </p:nvSpPr>
        <p:spPr>
          <a:xfrm>
            <a:off x="152400" y="4567125"/>
            <a:ext cx="3112200" cy="51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200"/>
              <a:buFont typeface="Arial"/>
              <a:buNone/>
            </a:pPr>
            <a:r>
              <a:rPr lang="en" sz="1100" i="1">
                <a:solidFill>
                  <a:schemeClr val="dk1"/>
                </a:solidFill>
                <a:latin typeface="Calibri"/>
                <a:ea typeface="Calibri"/>
                <a:cs typeface="Calibri"/>
                <a:sym typeface="Calibri"/>
              </a:rPr>
              <a:t>(Moshkov, et al. Nature Communications 2023)</a:t>
            </a:r>
            <a:br>
              <a:rPr lang="en" sz="1100" i="1">
                <a:solidFill>
                  <a:schemeClr val="dk1"/>
                </a:solidFill>
                <a:latin typeface="Calibri"/>
                <a:ea typeface="Calibri"/>
                <a:cs typeface="Calibri"/>
                <a:sym typeface="Calibri"/>
              </a:rPr>
            </a:br>
            <a:r>
              <a:rPr lang="en" sz="1100" i="1">
                <a:solidFill>
                  <a:schemeClr val="dk1"/>
                </a:solidFill>
                <a:latin typeface="Calibri"/>
                <a:ea typeface="Calibri"/>
                <a:cs typeface="Calibri"/>
                <a:sym typeface="Calibri"/>
              </a:rPr>
              <a:t>inspired by: Simm, et al. Cell Chem Bio 2018</a:t>
            </a:r>
            <a:endParaRPr sz="1100" i="1">
              <a:latin typeface="Calibri"/>
              <a:ea typeface="Calibri"/>
              <a:cs typeface="Calibri"/>
              <a:sym typeface="Calibri"/>
            </a:endParaRPr>
          </a:p>
        </p:txBody>
      </p:sp>
      <p:pic>
        <p:nvPicPr>
          <p:cNvPr id="1412" name="Google Shape;1412;p59"/>
          <p:cNvPicPr preferRelativeResize="0"/>
          <p:nvPr/>
        </p:nvPicPr>
        <p:blipFill rotWithShape="1">
          <a:blip r:embed="rId8">
            <a:alphaModFix/>
          </a:blip>
          <a:srcRect/>
          <a:stretch/>
        </p:blipFill>
        <p:spPr>
          <a:xfrm>
            <a:off x="7772437" y="409499"/>
            <a:ext cx="589651" cy="752421"/>
          </a:xfrm>
          <a:prstGeom prst="rect">
            <a:avLst/>
          </a:prstGeom>
          <a:noFill/>
          <a:ln>
            <a:noFill/>
          </a:ln>
        </p:spPr>
      </p:pic>
      <p:sp>
        <p:nvSpPr>
          <p:cNvPr id="1413" name="Google Shape;1413;p59"/>
          <p:cNvSpPr txBox="1"/>
          <p:nvPr/>
        </p:nvSpPr>
        <p:spPr>
          <a:xfrm>
            <a:off x="7673575" y="1151950"/>
            <a:ext cx="738000" cy="221700"/>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800" b="1">
                <a:latin typeface="Calibri"/>
                <a:ea typeface="Calibri"/>
                <a:cs typeface="Calibri"/>
                <a:sym typeface="Calibri"/>
              </a:rPr>
              <a:t>Juan</a:t>
            </a:r>
            <a:r>
              <a:rPr lang="en" sz="800" b="1">
                <a:solidFill>
                  <a:srgbClr val="000000"/>
                </a:solidFill>
                <a:latin typeface="Arial"/>
                <a:ea typeface="Arial"/>
                <a:cs typeface="Arial"/>
                <a:sym typeface="Arial"/>
              </a:rPr>
              <a:t> </a:t>
            </a:r>
            <a:r>
              <a:rPr lang="en" sz="800" b="1">
                <a:latin typeface="Calibri"/>
                <a:ea typeface="Calibri"/>
                <a:cs typeface="Calibri"/>
                <a:sym typeface="Calibri"/>
              </a:rPr>
              <a:t>Caicedo</a:t>
            </a:r>
            <a:endParaRPr sz="800" b="1">
              <a:latin typeface="Calibri"/>
              <a:ea typeface="Calibri"/>
              <a:cs typeface="Calibri"/>
              <a:sym typeface="Calibri"/>
            </a:endParaRPr>
          </a:p>
        </p:txBody>
      </p:sp>
      <p:pic>
        <p:nvPicPr>
          <p:cNvPr id="1414" name="Google Shape;1414;p59"/>
          <p:cNvPicPr preferRelativeResize="0"/>
          <p:nvPr/>
        </p:nvPicPr>
        <p:blipFill rotWithShape="1">
          <a:blip r:embed="rId9">
            <a:alphaModFix/>
          </a:blip>
          <a:srcRect l="10466"/>
          <a:stretch/>
        </p:blipFill>
        <p:spPr>
          <a:xfrm>
            <a:off x="8493775" y="409500"/>
            <a:ext cx="562450" cy="736550"/>
          </a:xfrm>
          <a:prstGeom prst="rect">
            <a:avLst/>
          </a:prstGeom>
          <a:noFill/>
          <a:ln>
            <a:noFill/>
          </a:ln>
        </p:spPr>
      </p:pic>
      <p:sp>
        <p:nvSpPr>
          <p:cNvPr id="1415" name="Google Shape;1415;p59"/>
          <p:cNvSpPr txBox="1"/>
          <p:nvPr/>
        </p:nvSpPr>
        <p:spPr>
          <a:xfrm>
            <a:off x="8406002" y="1146041"/>
            <a:ext cx="738000" cy="314700"/>
          </a:xfrm>
          <a:prstGeom prst="rect">
            <a:avLst/>
          </a:prstGeom>
          <a:noFill/>
          <a:ln>
            <a:noFill/>
          </a:ln>
        </p:spPr>
        <p:txBody>
          <a:bodyPr spcFirstLastPara="1" wrap="square" lIns="49900" tIns="24950" rIns="49900" bIns="24950"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800" b="1" i="0" u="none" strike="noStrike" cap="none">
                <a:solidFill>
                  <a:srgbClr val="000000"/>
                </a:solidFill>
                <a:latin typeface="Calibri"/>
                <a:ea typeface="Calibri"/>
                <a:cs typeface="Calibri"/>
                <a:sym typeface="Calibri"/>
              </a:rPr>
              <a:t>Kevin Yang</a:t>
            </a:r>
            <a:endParaRPr sz="800" b="1" i="0" u="none" strike="noStrike" cap="none">
              <a:solidFill>
                <a:srgbClr val="000000"/>
              </a:solidFill>
              <a:latin typeface="Calibri"/>
              <a:ea typeface="Calibri"/>
              <a:cs typeface="Calibri"/>
              <a:sym typeface="Calibri"/>
            </a:endParaRPr>
          </a:p>
        </p:txBody>
      </p:sp>
      <p:sp>
        <p:nvSpPr>
          <p:cNvPr id="1416" name="Google Shape;1416;p59"/>
          <p:cNvSpPr txBox="1"/>
          <p:nvPr/>
        </p:nvSpPr>
        <p:spPr>
          <a:xfrm>
            <a:off x="7003730" y="1483729"/>
            <a:ext cx="724800" cy="280200"/>
          </a:xfrm>
          <a:prstGeom prst="rect">
            <a:avLst/>
          </a:prstGeom>
          <a:noFill/>
          <a:ln>
            <a:noFill/>
          </a:ln>
        </p:spPr>
        <p:txBody>
          <a:bodyPr spcFirstLastPara="1" wrap="square" lIns="60500" tIns="30250" rIns="60500" bIns="30250" anchor="t" anchorCtr="0">
            <a:noAutofit/>
          </a:bodyPr>
          <a:lstStyle/>
          <a:p>
            <a:pPr marL="25400" marR="38100" lvl="0" indent="0" algn="ctr" rtl="0">
              <a:lnSpc>
                <a:spcPct val="100000"/>
              </a:lnSpc>
              <a:spcBef>
                <a:spcPts val="0"/>
              </a:spcBef>
              <a:spcAft>
                <a:spcPts val="0"/>
              </a:spcAft>
              <a:buClr>
                <a:srgbClr val="000000"/>
              </a:buClr>
              <a:buSzPts val="800"/>
              <a:buFont typeface="Calibri"/>
              <a:buNone/>
            </a:pPr>
            <a:r>
              <a:rPr lang="en" sz="800" b="1">
                <a:latin typeface="Calibri"/>
                <a:ea typeface="Calibri"/>
                <a:cs typeface="Calibri"/>
                <a:sym typeface="Calibri"/>
              </a:rPr>
              <a:t>Nikita Moshkov</a:t>
            </a:r>
            <a:endParaRPr sz="800" b="1" i="0" u="none" strike="noStrike" cap="none">
              <a:solidFill>
                <a:srgbClr val="000000"/>
              </a:solidFill>
              <a:latin typeface="Calibri"/>
              <a:ea typeface="Calibri"/>
              <a:cs typeface="Calibri"/>
              <a:sym typeface="Calibri"/>
            </a:endParaRPr>
          </a:p>
        </p:txBody>
      </p:sp>
      <p:pic>
        <p:nvPicPr>
          <p:cNvPr id="1417" name="Google Shape;1417;p59"/>
          <p:cNvPicPr preferRelativeResize="0"/>
          <p:nvPr/>
        </p:nvPicPr>
        <p:blipFill rotWithShape="1">
          <a:blip r:embed="rId10">
            <a:alphaModFix/>
          </a:blip>
          <a:srcRect t="16826"/>
          <a:stretch/>
        </p:blipFill>
        <p:spPr>
          <a:xfrm>
            <a:off x="7084888" y="828612"/>
            <a:ext cx="562452" cy="701870"/>
          </a:xfrm>
          <a:prstGeom prst="rect">
            <a:avLst/>
          </a:prstGeom>
          <a:noFill/>
          <a:ln>
            <a:noFill/>
          </a:ln>
        </p:spPr>
      </p:pic>
      <p:pic>
        <p:nvPicPr>
          <p:cNvPr id="1418" name="Google Shape;1418;p59"/>
          <p:cNvPicPr preferRelativeResize="0"/>
          <p:nvPr/>
        </p:nvPicPr>
        <p:blipFill rotWithShape="1">
          <a:blip r:embed="rId11">
            <a:alphaModFix/>
          </a:blip>
          <a:srcRect/>
          <a:stretch/>
        </p:blipFill>
        <p:spPr>
          <a:xfrm>
            <a:off x="7761147" y="1297375"/>
            <a:ext cx="546012" cy="699731"/>
          </a:xfrm>
          <a:prstGeom prst="rect">
            <a:avLst/>
          </a:prstGeom>
          <a:noFill/>
          <a:ln>
            <a:noFill/>
          </a:ln>
        </p:spPr>
      </p:pic>
      <p:sp>
        <p:nvSpPr>
          <p:cNvPr id="1419" name="Google Shape;1419;p59"/>
          <p:cNvSpPr txBox="1"/>
          <p:nvPr/>
        </p:nvSpPr>
        <p:spPr>
          <a:xfrm>
            <a:off x="7673575" y="1984871"/>
            <a:ext cx="683400" cy="291600"/>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800" b="1">
                <a:latin typeface="Calibri"/>
                <a:ea typeface="Calibri"/>
                <a:cs typeface="Calibri"/>
                <a:sym typeface="Calibri"/>
              </a:rPr>
              <a:t>Tim</a:t>
            </a:r>
            <a:r>
              <a:rPr lang="en" sz="800" b="1">
                <a:solidFill>
                  <a:srgbClr val="000000"/>
                </a:solidFill>
                <a:latin typeface="Arial"/>
                <a:ea typeface="Arial"/>
                <a:cs typeface="Arial"/>
                <a:sym typeface="Arial"/>
              </a:rPr>
              <a:t> </a:t>
            </a:r>
            <a:r>
              <a:rPr lang="en" sz="800" b="1">
                <a:latin typeface="Calibri"/>
                <a:ea typeface="Calibri"/>
                <a:cs typeface="Calibri"/>
                <a:sym typeface="Calibri"/>
              </a:rPr>
              <a:t>Becker</a:t>
            </a:r>
            <a:endParaRPr sz="800" b="1">
              <a:latin typeface="Calibri"/>
              <a:ea typeface="Calibri"/>
              <a:cs typeface="Calibri"/>
              <a:sym typeface="Calibri"/>
            </a:endParaRPr>
          </a:p>
        </p:txBody>
      </p:sp>
      <p:sp>
        <p:nvSpPr>
          <p:cNvPr id="1420" name="Google Shape;1420;p59"/>
          <p:cNvSpPr txBox="1"/>
          <p:nvPr/>
        </p:nvSpPr>
        <p:spPr>
          <a:xfrm>
            <a:off x="8278800" y="1978172"/>
            <a:ext cx="865200" cy="280200"/>
          </a:xfrm>
          <a:prstGeom prst="rect">
            <a:avLst/>
          </a:prstGeom>
          <a:noFill/>
          <a:ln>
            <a:noFill/>
          </a:ln>
        </p:spPr>
        <p:txBody>
          <a:bodyPr spcFirstLastPara="1" wrap="square" lIns="60500" tIns="30250" rIns="60500" bIns="30250" anchor="t" anchorCtr="0">
            <a:noAutofit/>
          </a:bodyPr>
          <a:lstStyle/>
          <a:p>
            <a:pPr marL="25400" marR="38100" lvl="0" indent="0" algn="ctr" rtl="0">
              <a:spcBef>
                <a:spcPts val="0"/>
              </a:spcBef>
              <a:spcAft>
                <a:spcPts val="0"/>
              </a:spcAft>
              <a:buNone/>
            </a:pPr>
            <a:r>
              <a:rPr lang="en" sz="800" b="1">
                <a:latin typeface="Calibri"/>
                <a:ea typeface="Calibri"/>
                <a:cs typeface="Calibri"/>
                <a:sym typeface="Calibri"/>
              </a:rPr>
              <a:t>Shantanu Singh</a:t>
            </a:r>
            <a:endParaRPr sz="800" b="1">
              <a:latin typeface="Calibri"/>
              <a:ea typeface="Calibri"/>
              <a:cs typeface="Calibri"/>
              <a:sym typeface="Calibri"/>
            </a:endParaRPr>
          </a:p>
        </p:txBody>
      </p:sp>
      <p:pic>
        <p:nvPicPr>
          <p:cNvPr id="1421" name="Google Shape;1421;p59" descr="shantanu-singh-crop.jpg"/>
          <p:cNvPicPr preferRelativeResize="0"/>
          <p:nvPr/>
        </p:nvPicPr>
        <p:blipFill rotWithShape="1">
          <a:blip r:embed="rId12">
            <a:alphaModFix/>
          </a:blip>
          <a:srcRect l="12597" r="12597"/>
          <a:stretch/>
        </p:blipFill>
        <p:spPr>
          <a:xfrm>
            <a:off x="8460335" y="1299573"/>
            <a:ext cx="502200" cy="671700"/>
          </a:xfrm>
          <a:prstGeom prst="rect">
            <a:avLst/>
          </a:prstGeom>
          <a:noFill/>
          <a:ln>
            <a:noFill/>
          </a:ln>
        </p:spPr>
      </p:pic>
      <p:graphicFrame>
        <p:nvGraphicFramePr>
          <p:cNvPr id="1422" name="Google Shape;1422;p59"/>
          <p:cNvGraphicFramePr/>
          <p:nvPr/>
        </p:nvGraphicFramePr>
        <p:xfrm>
          <a:off x="6663154" y="2697668"/>
          <a:ext cx="2252075" cy="492013"/>
        </p:xfrm>
        <a:graphic>
          <a:graphicData uri="http://schemas.openxmlformats.org/drawingml/2006/table">
            <a:tbl>
              <a:tblPr>
                <a:noFill/>
                <a:tableStyleId>{8D02170E-996B-4A10-B1F3-BBF6480109B7}</a:tableStyleId>
              </a:tblPr>
              <a:tblGrid>
                <a:gridCol w="771300">
                  <a:extLst>
                    <a:ext uri="{9D8B030D-6E8A-4147-A177-3AD203B41FA5}">
                      <a16:colId xmlns:a16="http://schemas.microsoft.com/office/drawing/2014/main" val="20000"/>
                    </a:ext>
                  </a:extLst>
                </a:gridCol>
                <a:gridCol w="754500">
                  <a:extLst>
                    <a:ext uri="{9D8B030D-6E8A-4147-A177-3AD203B41FA5}">
                      <a16:colId xmlns:a16="http://schemas.microsoft.com/office/drawing/2014/main" val="20001"/>
                    </a:ext>
                  </a:extLst>
                </a:gridCol>
                <a:gridCol w="726275">
                  <a:extLst>
                    <a:ext uri="{9D8B030D-6E8A-4147-A177-3AD203B41FA5}">
                      <a16:colId xmlns:a16="http://schemas.microsoft.com/office/drawing/2014/main" val="20002"/>
                    </a:ext>
                  </a:extLst>
                </a:gridCol>
              </a:tblGrid>
              <a:tr h="251475">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CS</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1C232"/>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GE</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BAAF7"/>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MO</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C"/>
                    </a:solidFill>
                  </a:tcPr>
                </a:tc>
                <a:extLst>
                  <a:ext uri="{0D108BD9-81ED-4DB2-BD59-A6C34878D82A}">
                    <a16:rowId xmlns:a16="http://schemas.microsoft.com/office/drawing/2014/main" val="10000"/>
                  </a:ext>
                </a:extLst>
              </a:tr>
              <a:tr h="219075">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16</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19</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28</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423" name="Google Shape;1423;p59"/>
          <p:cNvGraphicFramePr/>
          <p:nvPr/>
        </p:nvGraphicFramePr>
        <p:xfrm>
          <a:off x="6263825" y="3563288"/>
          <a:ext cx="2651400" cy="513400"/>
        </p:xfrm>
        <a:graphic>
          <a:graphicData uri="http://schemas.openxmlformats.org/drawingml/2006/table">
            <a:tbl>
              <a:tblPr>
                <a:noFill/>
                <a:tableStyleId>{8D02170E-996B-4A10-B1F3-BBF6480109B7}</a:tableStyleId>
              </a:tblPr>
              <a:tblGrid>
                <a:gridCol w="629625">
                  <a:extLst>
                    <a:ext uri="{9D8B030D-6E8A-4147-A177-3AD203B41FA5}">
                      <a16:colId xmlns:a16="http://schemas.microsoft.com/office/drawing/2014/main" val="20000"/>
                    </a:ext>
                  </a:extLst>
                </a:gridCol>
                <a:gridCol w="560550">
                  <a:extLst>
                    <a:ext uri="{9D8B030D-6E8A-4147-A177-3AD203B41FA5}">
                      <a16:colId xmlns:a16="http://schemas.microsoft.com/office/drawing/2014/main" val="20001"/>
                    </a:ext>
                  </a:extLst>
                </a:gridCol>
                <a:gridCol w="604375">
                  <a:extLst>
                    <a:ext uri="{9D8B030D-6E8A-4147-A177-3AD203B41FA5}">
                      <a16:colId xmlns:a16="http://schemas.microsoft.com/office/drawing/2014/main" val="20002"/>
                    </a:ext>
                  </a:extLst>
                </a:gridCol>
                <a:gridCol w="856850">
                  <a:extLst>
                    <a:ext uri="{9D8B030D-6E8A-4147-A177-3AD203B41FA5}">
                      <a16:colId xmlns:a16="http://schemas.microsoft.com/office/drawing/2014/main" val="20003"/>
                    </a:ext>
                  </a:extLst>
                </a:gridCol>
              </a:tblGrid>
              <a:tr h="251450">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CS+MO</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77CFF"/>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CS+GE</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766D"/>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GE+MO</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CAE00"/>
                    </a:solidFill>
                  </a:tcPr>
                </a:tc>
                <a:tc>
                  <a:txBody>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CS+GE+MO</a:t>
                      </a:r>
                      <a:endParaRPr sz="1200" b="1">
                        <a:solidFill>
                          <a:srgbClr val="FFFFFF"/>
                        </a:solidFill>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BFC4"/>
                    </a:solidFill>
                  </a:tcPr>
                </a:tc>
                <a:extLst>
                  <a:ext uri="{0D108BD9-81ED-4DB2-BD59-A6C34878D82A}">
                    <a16:rowId xmlns:a16="http://schemas.microsoft.com/office/drawing/2014/main" val="10000"/>
                  </a:ext>
                </a:extLst>
              </a:tr>
              <a:tr h="261950">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31</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18</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28</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Proxima Nova"/>
                          <a:ea typeface="Proxima Nova"/>
                          <a:cs typeface="Proxima Nova"/>
                          <a:sym typeface="Proxima Nova"/>
                        </a:rPr>
                        <a:t>28</a:t>
                      </a:r>
                      <a:endParaRPr sz="1200">
                        <a:latin typeface="Proxima Nova"/>
                        <a:ea typeface="Proxima Nova"/>
                        <a:cs typeface="Proxima Nova"/>
                        <a:sym typeface="Proxima Nova"/>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24" name="Google Shape;1424;p59"/>
          <p:cNvSpPr txBox="1"/>
          <p:nvPr/>
        </p:nvSpPr>
        <p:spPr>
          <a:xfrm>
            <a:off x="5632875" y="3244875"/>
            <a:ext cx="36084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Performance of data fusion by cross-validation (predictive)</a:t>
            </a:r>
            <a:endParaRPr sz="1000"/>
          </a:p>
        </p:txBody>
      </p:sp>
      <p:sp>
        <p:nvSpPr>
          <p:cNvPr id="1425" name="Google Shape;1425;p59"/>
          <p:cNvSpPr txBox="1"/>
          <p:nvPr/>
        </p:nvSpPr>
        <p:spPr>
          <a:xfrm>
            <a:off x="5545575" y="4078700"/>
            <a:ext cx="36411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Retrospective analysis of predictors w/ AUROC &gt; 0.9 (oracle)</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8"/>
                                        </p:tgtEl>
                                        <p:attrNameLst>
                                          <p:attrName>style.visibility</p:attrName>
                                        </p:attrNameLst>
                                      </p:cBhvr>
                                      <p:to>
                                        <p:strVal val="visible"/>
                                      </p:to>
                                    </p:set>
                                    <p:animEffect transition="in" filter="fade">
                                      <p:cBhvr>
                                        <p:cTn id="7" dur="1000"/>
                                        <p:tgtEl>
                                          <p:spTgt spid="13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6"/>
                                        </p:tgtEl>
                                        <p:attrNameLst>
                                          <p:attrName>style.visibility</p:attrName>
                                        </p:attrNameLst>
                                      </p:cBhvr>
                                      <p:to>
                                        <p:strVal val="visible"/>
                                      </p:to>
                                    </p:set>
                                    <p:animEffect transition="in" filter="fade">
                                      <p:cBhvr>
                                        <p:cTn id="12" dur="1000"/>
                                        <p:tgtEl>
                                          <p:spTgt spid="13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90"/>
                                        </p:tgtEl>
                                        <p:attrNameLst>
                                          <p:attrName>style.visibility</p:attrName>
                                        </p:attrNameLst>
                                      </p:cBhvr>
                                      <p:to>
                                        <p:strVal val="visible"/>
                                      </p:to>
                                    </p:set>
                                    <p:animEffect transition="in" filter="fade">
                                      <p:cBhvr>
                                        <p:cTn id="17" dur="1000"/>
                                        <p:tgtEl>
                                          <p:spTgt spid="13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93"/>
                                        </p:tgtEl>
                                        <p:attrNameLst>
                                          <p:attrName>style.visibility</p:attrName>
                                        </p:attrNameLst>
                                      </p:cBhvr>
                                      <p:to>
                                        <p:strVal val="visible"/>
                                      </p:to>
                                    </p:set>
                                    <p:animEffect transition="in" filter="fade">
                                      <p:cBhvr>
                                        <p:cTn id="22" dur="1000"/>
                                        <p:tgtEl>
                                          <p:spTgt spid="13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3"/>
                                        </p:tgtEl>
                                        <p:attrNameLst>
                                          <p:attrName>style.visibility</p:attrName>
                                        </p:attrNameLst>
                                      </p:cBhvr>
                                      <p:to>
                                        <p:strVal val="visible"/>
                                      </p:to>
                                    </p:set>
                                    <p:animEffect transition="in" filter="fade">
                                      <p:cBhvr>
                                        <p:cTn id="27" dur="1000"/>
                                        <p:tgtEl>
                                          <p:spTgt spid="14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4"/>
                                        </p:tgtEl>
                                        <p:attrNameLst>
                                          <p:attrName>style.visibility</p:attrName>
                                        </p:attrNameLst>
                                      </p:cBhvr>
                                      <p:to>
                                        <p:strVal val="visible"/>
                                      </p:to>
                                    </p:set>
                                    <p:animEffect transition="in" filter="fade">
                                      <p:cBhvr>
                                        <p:cTn id="32" dur="1000"/>
                                        <p:tgtEl>
                                          <p:spTgt spid="1384"/>
                                        </p:tgtEl>
                                      </p:cBhvr>
                                    </p:animEffect>
                                  </p:childTnLst>
                                </p:cTn>
                              </p:par>
                              <p:par>
                                <p:cTn id="33" presetID="10" presetClass="entr" presetSubtype="0" fill="hold" nodeType="withEffect">
                                  <p:stCondLst>
                                    <p:cond delay="0"/>
                                  </p:stCondLst>
                                  <p:childTnLst>
                                    <p:set>
                                      <p:cBhvr>
                                        <p:cTn id="34" dur="1" fill="hold">
                                          <p:stCondLst>
                                            <p:cond delay="0"/>
                                          </p:stCondLst>
                                        </p:cTn>
                                        <p:tgtEl>
                                          <p:spTgt spid="1385"/>
                                        </p:tgtEl>
                                        <p:attrNameLst>
                                          <p:attrName>style.visibility</p:attrName>
                                        </p:attrNameLst>
                                      </p:cBhvr>
                                      <p:to>
                                        <p:strVal val="visible"/>
                                      </p:to>
                                    </p:set>
                                    <p:animEffect transition="in" filter="fade">
                                      <p:cBhvr>
                                        <p:cTn id="35" dur="1000"/>
                                        <p:tgtEl>
                                          <p:spTgt spid="1385"/>
                                        </p:tgtEl>
                                      </p:cBhvr>
                                    </p:animEffect>
                                  </p:childTnLst>
                                </p:cTn>
                              </p:par>
                              <p:par>
                                <p:cTn id="36" presetID="10" presetClass="entr" presetSubtype="0" fill="hold" nodeType="withEffect">
                                  <p:stCondLst>
                                    <p:cond delay="0"/>
                                  </p:stCondLst>
                                  <p:childTnLst>
                                    <p:set>
                                      <p:cBhvr>
                                        <p:cTn id="37" dur="1" fill="hold">
                                          <p:stCondLst>
                                            <p:cond delay="0"/>
                                          </p:stCondLst>
                                        </p:cTn>
                                        <p:tgtEl>
                                          <p:spTgt spid="1422"/>
                                        </p:tgtEl>
                                        <p:attrNameLst>
                                          <p:attrName>style.visibility</p:attrName>
                                        </p:attrNameLst>
                                      </p:cBhvr>
                                      <p:to>
                                        <p:strVal val="visible"/>
                                      </p:to>
                                    </p:set>
                                    <p:animEffect transition="in" filter="fade">
                                      <p:cBhvr>
                                        <p:cTn id="38" dur="1000"/>
                                        <p:tgtEl>
                                          <p:spTgt spid="1422"/>
                                        </p:tgtEl>
                                      </p:cBhvr>
                                    </p:animEffect>
                                  </p:childTnLst>
                                </p:cTn>
                              </p:par>
                              <p:par>
                                <p:cTn id="39" presetID="10" presetClass="entr" presetSubtype="0" fill="hold" nodeType="withEffect">
                                  <p:stCondLst>
                                    <p:cond delay="0"/>
                                  </p:stCondLst>
                                  <p:childTnLst>
                                    <p:set>
                                      <p:cBhvr>
                                        <p:cTn id="40" dur="1" fill="hold">
                                          <p:stCondLst>
                                            <p:cond delay="0"/>
                                          </p:stCondLst>
                                        </p:cTn>
                                        <p:tgtEl>
                                          <p:spTgt spid="1423"/>
                                        </p:tgtEl>
                                        <p:attrNameLst>
                                          <p:attrName>style.visibility</p:attrName>
                                        </p:attrNameLst>
                                      </p:cBhvr>
                                      <p:to>
                                        <p:strVal val="visible"/>
                                      </p:to>
                                    </p:set>
                                    <p:animEffect transition="in" filter="fade">
                                      <p:cBhvr>
                                        <p:cTn id="41" dur="1000"/>
                                        <p:tgtEl>
                                          <p:spTgt spid="1423"/>
                                        </p:tgtEl>
                                      </p:cBhvr>
                                    </p:animEffect>
                                  </p:childTnLst>
                                </p:cTn>
                              </p:par>
                              <p:par>
                                <p:cTn id="42" presetID="10" presetClass="entr" presetSubtype="0" fill="hold" nodeType="withEffect">
                                  <p:stCondLst>
                                    <p:cond delay="0"/>
                                  </p:stCondLst>
                                  <p:childTnLst>
                                    <p:set>
                                      <p:cBhvr>
                                        <p:cTn id="43" dur="1" fill="hold">
                                          <p:stCondLst>
                                            <p:cond delay="0"/>
                                          </p:stCondLst>
                                        </p:cTn>
                                        <p:tgtEl>
                                          <p:spTgt spid="1424"/>
                                        </p:tgtEl>
                                        <p:attrNameLst>
                                          <p:attrName>style.visibility</p:attrName>
                                        </p:attrNameLst>
                                      </p:cBhvr>
                                      <p:to>
                                        <p:strVal val="visible"/>
                                      </p:to>
                                    </p:set>
                                    <p:animEffect transition="in" filter="fade">
                                      <p:cBhvr>
                                        <p:cTn id="44" dur="1000"/>
                                        <p:tgtEl>
                                          <p:spTgt spid="1424"/>
                                        </p:tgtEl>
                                      </p:cBhvr>
                                    </p:animEffect>
                                  </p:childTnLst>
                                </p:cTn>
                              </p:par>
                              <p:par>
                                <p:cTn id="45" presetID="10" presetClass="entr" presetSubtype="0" fill="hold" nodeType="withEffect">
                                  <p:stCondLst>
                                    <p:cond delay="0"/>
                                  </p:stCondLst>
                                  <p:childTnLst>
                                    <p:set>
                                      <p:cBhvr>
                                        <p:cTn id="46" dur="1" fill="hold">
                                          <p:stCondLst>
                                            <p:cond delay="0"/>
                                          </p:stCondLst>
                                        </p:cTn>
                                        <p:tgtEl>
                                          <p:spTgt spid="1425"/>
                                        </p:tgtEl>
                                        <p:attrNameLst>
                                          <p:attrName>style.visibility</p:attrName>
                                        </p:attrNameLst>
                                      </p:cBhvr>
                                      <p:to>
                                        <p:strVal val="visible"/>
                                      </p:to>
                                    </p:set>
                                    <p:animEffect transition="in" filter="fade">
                                      <p:cBhvr>
                                        <p:cTn id="47" dur="10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60"/>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Transforming drug discovery via Cell Painting</a:t>
            </a:r>
            <a:endParaRPr/>
          </a:p>
        </p:txBody>
      </p:sp>
      <p:grpSp>
        <p:nvGrpSpPr>
          <p:cNvPr id="1431" name="Google Shape;1431;p60"/>
          <p:cNvGrpSpPr/>
          <p:nvPr/>
        </p:nvGrpSpPr>
        <p:grpSpPr>
          <a:xfrm>
            <a:off x="-7" y="184619"/>
            <a:ext cx="4473424" cy="4958356"/>
            <a:chOff x="108176" y="533249"/>
            <a:chExt cx="6760502" cy="7493360"/>
          </a:xfrm>
        </p:grpSpPr>
        <p:pic>
          <p:nvPicPr>
            <p:cNvPr id="1432" name="Google Shape;1432;p60" descr="sparkle-clip-art-elaine-sparkles-graphics-set-sparkle-clip-art-300_300.jpg"/>
            <p:cNvPicPr preferRelativeResize="0"/>
            <p:nvPr/>
          </p:nvPicPr>
          <p:blipFill rotWithShape="1">
            <a:blip r:embed="rId3">
              <a:alphaModFix/>
            </a:blip>
            <a:srcRect l="24511" r="27680" b="12903"/>
            <a:stretch/>
          </p:blipFill>
          <p:spPr>
            <a:xfrm rot="-5400000">
              <a:off x="4633000" y="5705031"/>
              <a:ext cx="1584616" cy="2886739"/>
            </a:xfrm>
            <a:prstGeom prst="rect">
              <a:avLst/>
            </a:prstGeom>
            <a:noFill/>
            <a:ln>
              <a:noFill/>
            </a:ln>
          </p:spPr>
        </p:pic>
        <p:sp>
          <p:nvSpPr>
            <p:cNvPr id="1433" name="Google Shape;1433;p60"/>
            <p:cNvSpPr/>
            <p:nvPr/>
          </p:nvSpPr>
          <p:spPr>
            <a:xfrm rot="3841939" flipH="1">
              <a:off x="217415" y="1050110"/>
              <a:ext cx="2137354" cy="1579418"/>
            </a:xfrm>
            <a:prstGeom prst="wave">
              <a:avLst>
                <a:gd name="adj1" fmla="val 12500"/>
                <a:gd name="adj2" fmla="val -10000"/>
              </a:avLst>
            </a:prstGeom>
            <a:solidFill>
              <a:srgbClr val="42A3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434" name="Google Shape;1434;p60"/>
            <p:cNvSpPr/>
            <p:nvPr/>
          </p:nvSpPr>
          <p:spPr>
            <a:xfrm rot="3841939" flipH="1">
              <a:off x="964976" y="2569964"/>
              <a:ext cx="2137354" cy="1579418"/>
            </a:xfrm>
            <a:prstGeom prst="wave">
              <a:avLst>
                <a:gd name="adj1" fmla="val 12500"/>
                <a:gd name="adj2" fmla="val -10000"/>
              </a:avLst>
            </a:prstGeom>
            <a:solidFill>
              <a:srgbClr val="024B90"/>
            </a:solidFill>
            <a:ln>
              <a:noFill/>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435" name="Google Shape;1435;p60"/>
            <p:cNvSpPr/>
            <p:nvPr/>
          </p:nvSpPr>
          <p:spPr>
            <a:xfrm rot="3841939" flipH="1">
              <a:off x="1716565" y="4100388"/>
              <a:ext cx="2137354" cy="1579418"/>
            </a:xfrm>
            <a:prstGeom prst="wave">
              <a:avLst>
                <a:gd name="adj1" fmla="val 12500"/>
                <a:gd name="adj2" fmla="val -10000"/>
              </a:avLst>
            </a:prstGeom>
            <a:solidFill>
              <a:srgbClr val="81C1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436" name="Google Shape;1436;p60"/>
            <p:cNvSpPr/>
            <p:nvPr/>
          </p:nvSpPr>
          <p:spPr>
            <a:xfrm rot="3841939" flipH="1">
              <a:off x="2465705" y="5645384"/>
              <a:ext cx="2137354" cy="1579418"/>
            </a:xfrm>
            <a:prstGeom prst="wave">
              <a:avLst>
                <a:gd name="adj1" fmla="val 12500"/>
                <a:gd name="adj2" fmla="val -10000"/>
              </a:avLst>
            </a:prstGeom>
            <a:solidFill>
              <a:srgbClr val="BFE0FF"/>
            </a:solidFill>
            <a:ln w="12700" cap="flat" cmpd="sng">
              <a:solidFill>
                <a:srgbClr val="0365C0"/>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1437" name="Google Shape;1437;p60"/>
            <p:cNvSpPr txBox="1"/>
            <p:nvPr/>
          </p:nvSpPr>
          <p:spPr>
            <a:xfrm>
              <a:off x="4228447" y="5616264"/>
              <a:ext cx="1841500" cy="656592"/>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Preclinical studies</a:t>
              </a:r>
              <a:endParaRPr sz="900"/>
            </a:p>
            <a:p>
              <a:pPr marL="0" marR="0" lvl="0" indent="0" algn="ctr" rtl="0">
                <a:spcBef>
                  <a:spcPts val="0"/>
                </a:spcBef>
                <a:spcAft>
                  <a:spcPts val="0"/>
                </a:spcAft>
                <a:buNone/>
              </a:pPr>
              <a:r>
                <a:rPr lang="en" sz="1200">
                  <a:solidFill>
                    <a:srgbClr val="000000"/>
                  </a:solidFill>
                  <a:latin typeface="Calibri"/>
                  <a:ea typeface="Calibri"/>
                  <a:cs typeface="Calibri"/>
                  <a:sym typeface="Calibri"/>
                </a:rPr>
                <a:t>Clinical trials</a:t>
              </a:r>
              <a:endParaRPr sz="1200">
                <a:solidFill>
                  <a:srgbClr val="000000"/>
                </a:solidFill>
                <a:latin typeface="Calibri"/>
                <a:ea typeface="Calibri"/>
                <a:cs typeface="Calibri"/>
                <a:sym typeface="Calibri"/>
              </a:endParaRPr>
            </a:p>
          </p:txBody>
        </p:sp>
        <p:sp>
          <p:nvSpPr>
            <p:cNvPr id="1438" name="Google Shape;1438;p60"/>
            <p:cNvSpPr txBox="1"/>
            <p:nvPr/>
          </p:nvSpPr>
          <p:spPr>
            <a:xfrm>
              <a:off x="2862655" y="2618161"/>
              <a:ext cx="2425244"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Small molecule library</a:t>
              </a:r>
              <a:endParaRPr sz="1200">
                <a:solidFill>
                  <a:srgbClr val="000000"/>
                </a:solidFill>
                <a:latin typeface="Calibri"/>
                <a:ea typeface="Calibri"/>
                <a:cs typeface="Calibri"/>
                <a:sym typeface="Calibri"/>
              </a:endParaRPr>
            </a:p>
          </p:txBody>
        </p:sp>
        <p:sp>
          <p:nvSpPr>
            <p:cNvPr id="1439" name="Google Shape;1439;p60"/>
            <p:cNvSpPr txBox="1"/>
            <p:nvPr/>
          </p:nvSpPr>
          <p:spPr>
            <a:xfrm>
              <a:off x="2157450" y="1096173"/>
              <a:ext cx="890542"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Assay</a:t>
              </a:r>
              <a:endParaRPr sz="1200">
                <a:solidFill>
                  <a:srgbClr val="000000"/>
                </a:solidFill>
                <a:latin typeface="Calibri"/>
                <a:ea typeface="Calibri"/>
                <a:cs typeface="Calibri"/>
                <a:sym typeface="Calibri"/>
              </a:endParaRPr>
            </a:p>
          </p:txBody>
        </p:sp>
        <p:sp>
          <p:nvSpPr>
            <p:cNvPr id="1440" name="Google Shape;1440;p60"/>
            <p:cNvSpPr txBox="1"/>
            <p:nvPr/>
          </p:nvSpPr>
          <p:spPr>
            <a:xfrm>
              <a:off x="3658672" y="4191635"/>
              <a:ext cx="1841500" cy="379593"/>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Hits </a:t>
              </a:r>
              <a:r>
                <a:rPr lang="en" sz="1200">
                  <a:latin typeface="Noto Sans Symbols"/>
                  <a:ea typeface="Noto Sans Symbols"/>
                  <a:cs typeface="Noto Sans Symbols"/>
                  <a:sym typeface="Noto Sans Symbols"/>
                </a:rPr>
                <a:t>   </a:t>
              </a:r>
              <a:r>
                <a:rPr lang="en" sz="1200">
                  <a:solidFill>
                    <a:srgbClr val="000000"/>
                  </a:solidFill>
                  <a:latin typeface="Calibri"/>
                  <a:ea typeface="Calibri"/>
                  <a:cs typeface="Calibri"/>
                  <a:sym typeface="Calibri"/>
                </a:rPr>
                <a:t> leads</a:t>
              </a:r>
              <a:endParaRPr sz="1200">
                <a:solidFill>
                  <a:srgbClr val="000000"/>
                </a:solidFill>
                <a:latin typeface="Calibri"/>
                <a:ea typeface="Calibri"/>
                <a:cs typeface="Calibri"/>
                <a:sym typeface="Calibri"/>
              </a:endParaRPr>
            </a:p>
          </p:txBody>
        </p:sp>
        <p:pic>
          <p:nvPicPr>
            <p:cNvPr id="1441" name="Google Shape;1441;p60" descr="800px-Dillapiol.png"/>
            <p:cNvPicPr preferRelativeResize="0"/>
            <p:nvPr/>
          </p:nvPicPr>
          <p:blipFill rotWithShape="1">
            <a:blip r:embed="rId4">
              <a:alphaModFix/>
            </a:blip>
            <a:srcRect/>
            <a:stretch/>
          </p:blipFill>
          <p:spPr>
            <a:xfrm>
              <a:off x="1640868" y="2483671"/>
              <a:ext cx="457200" cy="706581"/>
            </a:xfrm>
            <a:prstGeom prst="rect">
              <a:avLst/>
            </a:prstGeom>
            <a:noFill/>
            <a:ln>
              <a:noFill/>
            </a:ln>
          </p:spPr>
        </p:pic>
        <p:pic>
          <p:nvPicPr>
            <p:cNvPr id="1442" name="Google Shape;1442;p60" descr="1280px-Caffeine.svg.png"/>
            <p:cNvPicPr preferRelativeResize="0"/>
            <p:nvPr/>
          </p:nvPicPr>
          <p:blipFill rotWithShape="1">
            <a:blip r:embed="rId5">
              <a:alphaModFix/>
            </a:blip>
            <a:srcRect/>
            <a:stretch/>
          </p:blipFill>
          <p:spPr>
            <a:xfrm>
              <a:off x="2318866" y="4381432"/>
              <a:ext cx="1046634" cy="845830"/>
            </a:xfrm>
            <a:prstGeom prst="rect">
              <a:avLst/>
            </a:prstGeom>
            <a:noFill/>
            <a:ln>
              <a:noFill/>
            </a:ln>
          </p:spPr>
        </p:pic>
        <p:pic>
          <p:nvPicPr>
            <p:cNvPr id="1443" name="Google Shape;1443;p60" descr="275px-Xylitol-2D-structure.svg.png"/>
            <p:cNvPicPr preferRelativeResize="0"/>
            <p:nvPr/>
          </p:nvPicPr>
          <p:blipFill rotWithShape="1">
            <a:blip r:embed="rId6">
              <a:alphaModFix/>
            </a:blip>
            <a:srcRect/>
            <a:stretch/>
          </p:blipFill>
          <p:spPr>
            <a:xfrm>
              <a:off x="1797427" y="3643959"/>
              <a:ext cx="831214" cy="389274"/>
            </a:xfrm>
            <a:prstGeom prst="rect">
              <a:avLst/>
            </a:prstGeom>
            <a:noFill/>
            <a:ln>
              <a:noFill/>
            </a:ln>
          </p:spPr>
        </p:pic>
        <p:pic>
          <p:nvPicPr>
            <p:cNvPr id="1444" name="Google Shape;1444;p60" descr="420px-Leukotriene_E4.svg.png"/>
            <p:cNvPicPr preferRelativeResize="0"/>
            <p:nvPr/>
          </p:nvPicPr>
          <p:blipFill rotWithShape="1">
            <a:blip r:embed="rId7">
              <a:alphaModFix/>
            </a:blip>
            <a:srcRect/>
            <a:stretch/>
          </p:blipFill>
          <p:spPr>
            <a:xfrm>
              <a:off x="1332261" y="2997753"/>
              <a:ext cx="543364" cy="326567"/>
            </a:xfrm>
            <a:prstGeom prst="rect">
              <a:avLst/>
            </a:prstGeom>
            <a:noFill/>
            <a:ln>
              <a:noFill/>
            </a:ln>
          </p:spPr>
        </p:pic>
        <p:pic>
          <p:nvPicPr>
            <p:cNvPr id="1445" name="Google Shape;1445;p60" descr="Coriandrin.png"/>
            <p:cNvPicPr preferRelativeResize="0"/>
            <p:nvPr/>
          </p:nvPicPr>
          <p:blipFill rotWithShape="1">
            <a:blip r:embed="rId8">
              <a:alphaModFix/>
            </a:blip>
            <a:srcRect/>
            <a:stretch/>
          </p:blipFill>
          <p:spPr>
            <a:xfrm rot="846372">
              <a:off x="1995959" y="3026561"/>
              <a:ext cx="760730" cy="431924"/>
            </a:xfrm>
            <a:prstGeom prst="rect">
              <a:avLst/>
            </a:prstGeom>
            <a:noFill/>
            <a:ln>
              <a:noFill/>
            </a:ln>
          </p:spPr>
        </p:pic>
        <p:pic>
          <p:nvPicPr>
            <p:cNvPr id="1446" name="Google Shape;1446;p60" descr="VBM1.jpg"/>
            <p:cNvPicPr preferRelativeResize="0"/>
            <p:nvPr/>
          </p:nvPicPr>
          <p:blipFill rotWithShape="1">
            <a:blip r:embed="rId9">
              <a:alphaModFix/>
            </a:blip>
            <a:srcRect/>
            <a:stretch/>
          </p:blipFill>
          <p:spPr>
            <a:xfrm>
              <a:off x="3010634" y="5944558"/>
              <a:ext cx="971303" cy="918517"/>
            </a:xfrm>
            <a:prstGeom prst="rect">
              <a:avLst/>
            </a:prstGeom>
            <a:noFill/>
            <a:ln>
              <a:noFill/>
            </a:ln>
          </p:spPr>
        </p:pic>
        <p:pic>
          <p:nvPicPr>
            <p:cNvPr id="1447" name="Google Shape;1447;p60" descr="Diiodotyrosine.png"/>
            <p:cNvPicPr preferRelativeResize="0"/>
            <p:nvPr/>
          </p:nvPicPr>
          <p:blipFill rotWithShape="1">
            <a:blip r:embed="rId10">
              <a:alphaModFix/>
            </a:blip>
            <a:srcRect/>
            <a:stretch/>
          </p:blipFill>
          <p:spPr>
            <a:xfrm>
              <a:off x="1465354" y="3271987"/>
              <a:ext cx="747680" cy="484017"/>
            </a:xfrm>
            <a:prstGeom prst="rect">
              <a:avLst/>
            </a:prstGeom>
            <a:noFill/>
            <a:ln>
              <a:noFill/>
            </a:ln>
          </p:spPr>
        </p:pic>
        <p:grpSp>
          <p:nvGrpSpPr>
            <p:cNvPr id="1448" name="Google Shape;1448;p60"/>
            <p:cNvGrpSpPr/>
            <p:nvPr/>
          </p:nvGrpSpPr>
          <p:grpSpPr>
            <a:xfrm>
              <a:off x="777609" y="1285970"/>
              <a:ext cx="1256531" cy="1231235"/>
              <a:chOff x="0" y="0"/>
              <a:chExt cx="1991864" cy="1838643"/>
            </a:xfrm>
          </p:grpSpPr>
          <p:pic>
            <p:nvPicPr>
              <p:cNvPr id="1449" name="Google Shape;1449;p60"/>
              <p:cNvPicPr preferRelativeResize="0"/>
              <p:nvPr/>
            </p:nvPicPr>
            <p:blipFill rotWithShape="1">
              <a:blip r:embed="rId11">
                <a:alphaModFix/>
              </a:blip>
              <a:srcRect l="42264" r="28364" b="4465"/>
              <a:stretch/>
            </p:blipFill>
            <p:spPr>
              <a:xfrm>
                <a:off x="0" y="158905"/>
                <a:ext cx="756704" cy="658273"/>
              </a:xfrm>
              <a:prstGeom prst="rect">
                <a:avLst/>
              </a:prstGeom>
              <a:noFill/>
              <a:ln>
                <a:noFill/>
              </a:ln>
            </p:spPr>
          </p:pic>
          <p:pic>
            <p:nvPicPr>
              <p:cNvPr id="1450" name="Google Shape;1450;p60"/>
              <p:cNvPicPr preferRelativeResize="0"/>
              <p:nvPr/>
            </p:nvPicPr>
            <p:blipFill rotWithShape="1">
              <a:blip r:embed="rId11">
                <a:alphaModFix/>
              </a:blip>
              <a:srcRect l="42264" r="28364" b="4464"/>
              <a:stretch/>
            </p:blipFill>
            <p:spPr>
              <a:xfrm rot="5250626">
                <a:off x="1135121" y="243908"/>
                <a:ext cx="574580" cy="499839"/>
              </a:xfrm>
              <a:prstGeom prst="rect">
                <a:avLst/>
              </a:prstGeom>
              <a:noFill/>
              <a:ln>
                <a:noFill/>
              </a:ln>
            </p:spPr>
          </p:pic>
          <p:pic>
            <p:nvPicPr>
              <p:cNvPr id="1451" name="Google Shape;1451;p60"/>
              <p:cNvPicPr preferRelativeResize="0"/>
              <p:nvPr/>
            </p:nvPicPr>
            <p:blipFill rotWithShape="1">
              <a:blip r:embed="rId11">
                <a:alphaModFix/>
              </a:blip>
              <a:srcRect l="42265" r="28364" b="4465"/>
              <a:stretch/>
            </p:blipFill>
            <p:spPr>
              <a:xfrm rot="3542175">
                <a:off x="911405" y="971606"/>
                <a:ext cx="756701" cy="658263"/>
              </a:xfrm>
              <a:prstGeom prst="rect">
                <a:avLst/>
              </a:prstGeom>
              <a:noFill/>
              <a:ln>
                <a:noFill/>
              </a:ln>
            </p:spPr>
          </p:pic>
          <p:pic>
            <p:nvPicPr>
              <p:cNvPr id="1452" name="Google Shape;1452;p60"/>
              <p:cNvPicPr preferRelativeResize="0"/>
              <p:nvPr/>
            </p:nvPicPr>
            <p:blipFill rotWithShape="1">
              <a:blip r:embed="rId11">
                <a:alphaModFix/>
              </a:blip>
              <a:srcRect l="22076" t="30676" r="55621" b="2611"/>
              <a:stretch/>
            </p:blipFill>
            <p:spPr>
              <a:xfrm>
                <a:off x="663952" y="1378980"/>
                <a:ext cx="574580" cy="459663"/>
              </a:xfrm>
              <a:prstGeom prst="rect">
                <a:avLst/>
              </a:prstGeom>
              <a:noFill/>
              <a:ln>
                <a:noFill/>
              </a:ln>
            </p:spPr>
          </p:pic>
          <p:pic>
            <p:nvPicPr>
              <p:cNvPr id="1453" name="Google Shape;1453;p60"/>
              <p:cNvPicPr preferRelativeResize="0"/>
              <p:nvPr/>
            </p:nvPicPr>
            <p:blipFill rotWithShape="1">
              <a:blip r:embed="rId11">
                <a:alphaModFix/>
              </a:blip>
              <a:srcRect l="22076" t="30677" r="55621" b="2611"/>
              <a:stretch/>
            </p:blipFill>
            <p:spPr>
              <a:xfrm>
                <a:off x="663952" y="0"/>
                <a:ext cx="574580" cy="459663"/>
              </a:xfrm>
              <a:prstGeom prst="rect">
                <a:avLst/>
              </a:prstGeom>
              <a:noFill/>
              <a:ln>
                <a:noFill/>
              </a:ln>
            </p:spPr>
          </p:pic>
          <p:pic>
            <p:nvPicPr>
              <p:cNvPr id="1454" name="Google Shape;1454;p60"/>
              <p:cNvPicPr preferRelativeResize="0"/>
              <p:nvPr/>
            </p:nvPicPr>
            <p:blipFill rotWithShape="1">
              <a:blip r:embed="rId11">
                <a:alphaModFix/>
              </a:blip>
              <a:srcRect l="22076" t="30677" r="55621" b="2611"/>
              <a:stretch/>
            </p:blipFill>
            <p:spPr>
              <a:xfrm>
                <a:off x="1417284" y="485197"/>
                <a:ext cx="574580" cy="459663"/>
              </a:xfrm>
              <a:prstGeom prst="rect">
                <a:avLst/>
              </a:prstGeom>
              <a:noFill/>
              <a:ln>
                <a:noFill/>
              </a:ln>
            </p:spPr>
          </p:pic>
          <p:pic>
            <p:nvPicPr>
              <p:cNvPr id="1455" name="Google Shape;1455;p60"/>
              <p:cNvPicPr preferRelativeResize="0"/>
              <p:nvPr/>
            </p:nvPicPr>
            <p:blipFill rotWithShape="1">
              <a:blip r:embed="rId11">
                <a:alphaModFix/>
              </a:blip>
              <a:srcRect l="42264" r="28363" b="4462"/>
              <a:stretch/>
            </p:blipFill>
            <p:spPr>
              <a:xfrm rot="10199521">
                <a:off x="299865" y="654239"/>
                <a:ext cx="574576" cy="499837"/>
              </a:xfrm>
              <a:prstGeom prst="rect">
                <a:avLst/>
              </a:prstGeom>
              <a:noFill/>
              <a:ln>
                <a:noFill/>
              </a:ln>
            </p:spPr>
          </p:pic>
          <p:pic>
            <p:nvPicPr>
              <p:cNvPr id="1456" name="Google Shape;1456;p60"/>
              <p:cNvPicPr preferRelativeResize="0"/>
              <p:nvPr/>
            </p:nvPicPr>
            <p:blipFill rotWithShape="1">
              <a:blip r:embed="rId11">
                <a:alphaModFix/>
              </a:blip>
              <a:srcRect l="22076" t="30677" r="55621" b="2611"/>
              <a:stretch/>
            </p:blipFill>
            <p:spPr>
              <a:xfrm>
                <a:off x="178756" y="1121060"/>
                <a:ext cx="817181" cy="653744"/>
              </a:xfrm>
              <a:prstGeom prst="rect">
                <a:avLst/>
              </a:prstGeom>
              <a:noFill/>
              <a:ln>
                <a:noFill/>
              </a:ln>
            </p:spPr>
          </p:pic>
        </p:grpSp>
        <p:sp>
          <p:nvSpPr>
            <p:cNvPr id="1457" name="Google Shape;1457;p60"/>
            <p:cNvSpPr/>
            <p:nvPr/>
          </p:nvSpPr>
          <p:spPr>
            <a:xfrm>
              <a:off x="4918065" y="7016758"/>
              <a:ext cx="1841500" cy="1009851"/>
            </a:xfrm>
            <a:prstGeom prst="ellipse">
              <a:avLst/>
            </a:prstGeom>
            <a:solidFill>
              <a:schemeClr val="lt1">
                <a:alpha val="87843"/>
              </a:schemeClr>
            </a:solid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pic>
          <p:nvPicPr>
            <p:cNvPr id="1458" name="Google Shape;1458;p60" descr="92px-Pill_Bottle.svg.png"/>
            <p:cNvPicPr preferRelativeResize="0"/>
            <p:nvPr/>
          </p:nvPicPr>
          <p:blipFill rotWithShape="1">
            <a:blip r:embed="rId12">
              <a:alphaModFix/>
            </a:blip>
            <a:srcRect/>
            <a:stretch/>
          </p:blipFill>
          <p:spPr>
            <a:xfrm>
              <a:off x="4579422" y="6945162"/>
              <a:ext cx="442321" cy="827239"/>
            </a:xfrm>
            <a:prstGeom prst="rect">
              <a:avLst/>
            </a:prstGeom>
            <a:noFill/>
            <a:ln>
              <a:noFill/>
            </a:ln>
          </p:spPr>
        </p:pic>
        <p:sp>
          <p:nvSpPr>
            <p:cNvPr id="1459" name="Google Shape;1459;p60"/>
            <p:cNvSpPr txBox="1"/>
            <p:nvPr/>
          </p:nvSpPr>
          <p:spPr>
            <a:xfrm>
              <a:off x="4918065" y="7148401"/>
              <a:ext cx="1841500" cy="379593"/>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Effective drug</a:t>
              </a:r>
              <a:endParaRPr sz="1200">
                <a:solidFill>
                  <a:srgbClr val="000000"/>
                </a:solidFill>
                <a:latin typeface="Calibri"/>
                <a:ea typeface="Calibri"/>
                <a:cs typeface="Calibri"/>
                <a:sym typeface="Calibri"/>
              </a:endParaRPr>
            </a:p>
          </p:txBody>
        </p:sp>
      </p:grpSp>
      <p:cxnSp>
        <p:nvCxnSpPr>
          <p:cNvPr id="1460" name="Google Shape;1460;p60"/>
          <p:cNvCxnSpPr/>
          <p:nvPr/>
        </p:nvCxnSpPr>
        <p:spPr>
          <a:xfrm>
            <a:off x="2650235" y="2740467"/>
            <a:ext cx="122700" cy="0"/>
          </a:xfrm>
          <a:prstGeom prst="straightConnector1">
            <a:avLst/>
          </a:prstGeom>
          <a:noFill/>
          <a:ln w="19050" cap="flat" cmpd="sng">
            <a:solidFill>
              <a:srgbClr val="000000"/>
            </a:solidFill>
            <a:prstDash val="solid"/>
            <a:round/>
            <a:headEnd type="none" w="med" len="med"/>
            <a:tailEnd type="triangle" w="med" len="med"/>
          </a:ln>
        </p:spPr>
      </p:cxnSp>
      <p:sp>
        <p:nvSpPr>
          <p:cNvPr id="1461" name="Google Shape;1461;p60"/>
          <p:cNvSpPr/>
          <p:nvPr/>
        </p:nvSpPr>
        <p:spPr>
          <a:xfrm>
            <a:off x="3551691" y="2458754"/>
            <a:ext cx="3584700" cy="6708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SzPts val="800"/>
              <a:buNone/>
            </a:pPr>
            <a:r>
              <a:rPr lang="en" sz="1600">
                <a:solidFill>
                  <a:srgbClr val="024B90"/>
                </a:solidFill>
                <a:latin typeface="Nunito Light"/>
                <a:ea typeface="Nunito Light"/>
                <a:cs typeface="Nunito Light"/>
                <a:sym typeface="Nunito Light"/>
              </a:rPr>
              <a:t>Can we identify various types of toxicity?</a:t>
            </a:r>
            <a:endParaRPr sz="1600">
              <a:solidFill>
                <a:srgbClr val="024B90"/>
              </a:solidFill>
              <a:latin typeface="Nunito Light"/>
              <a:ea typeface="Nunito Light"/>
              <a:cs typeface="Nunito Light"/>
              <a:sym typeface="Nunito Light"/>
            </a:endParaRPr>
          </a:p>
        </p:txBody>
      </p:sp>
      <p:sp>
        <p:nvSpPr>
          <p:cNvPr id="1462" name="Google Shape;1462;p60"/>
          <p:cNvSpPr/>
          <p:nvPr/>
        </p:nvSpPr>
        <p:spPr>
          <a:xfrm>
            <a:off x="3223853" y="2348727"/>
            <a:ext cx="229800" cy="861300"/>
          </a:xfrm>
          <a:prstGeom prst="rightBrace">
            <a:avLst>
              <a:gd name="adj1" fmla="val 8333"/>
              <a:gd name="adj2" fmla="val 50000"/>
            </a:avLst>
          </a:prstGeom>
          <a:noFill/>
          <a:ln w="9525" cap="flat" cmpd="sng">
            <a:solidFill>
              <a:schemeClr val="dk2"/>
            </a:solidFill>
            <a:prstDash val="solid"/>
            <a:round/>
            <a:headEnd type="none" w="sm" len="sm"/>
            <a:tailEnd type="none" w="sm" len="sm"/>
          </a:ln>
          <a:effectLst>
            <a:outerShdw blurRad="50800" dist="38100" dir="2700000" algn="tl" rotWithShape="0">
              <a:srgbClr val="7F7F7F">
                <a:alpha val="42750"/>
              </a:srgbClr>
            </a:outerShdw>
          </a:effectLst>
        </p:spPr>
        <p:txBody>
          <a:bodyPr spcFirstLastPara="1" wrap="square" lIns="60500" tIns="60500" rIns="60500" bIns="60500" anchor="t" anchorCtr="0">
            <a:noAutofit/>
          </a:bodyPr>
          <a:lstStyle/>
          <a:p>
            <a:pPr marL="0" lvl="0" indent="0" algn="l" rtl="0">
              <a:spcBef>
                <a:spcPts val="0"/>
              </a:spcBef>
              <a:spcAft>
                <a:spcPts val="0"/>
              </a:spcAft>
              <a:buNone/>
            </a:pPr>
            <a:endParaRPr/>
          </a:p>
        </p:txBody>
      </p:sp>
      <p:sp>
        <p:nvSpPr>
          <p:cNvPr id="1463" name="Google Shape;1463;p60"/>
          <p:cNvSpPr txBox="1"/>
          <p:nvPr/>
        </p:nvSpPr>
        <p:spPr>
          <a:xfrm>
            <a:off x="9248050" y="3129550"/>
            <a:ext cx="3293400" cy="18777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t>Opportunity to join HESI project </a:t>
            </a:r>
            <a:r>
              <a:rPr lang="en" i="1"/>
              <a:t>(Health and Environmental Sciences Institute, across Ag and Pharma):</a:t>
            </a:r>
            <a:br>
              <a:rPr lang="en" i="1"/>
            </a:br>
            <a:r>
              <a:rPr lang="en" b="1"/>
              <a:t>Cell Painting to predict toxicity</a:t>
            </a:r>
            <a:endParaRPr b="1"/>
          </a:p>
          <a:p>
            <a:pPr marL="0" lvl="0" indent="0" algn="ctr" rtl="0">
              <a:spcBef>
                <a:spcPts val="0"/>
              </a:spcBef>
              <a:spcAft>
                <a:spcPts val="0"/>
              </a:spcAft>
              <a:buNone/>
            </a:pPr>
            <a:endParaRPr/>
          </a:p>
          <a:p>
            <a:pPr marL="0" lvl="0" indent="0" algn="ctr" rtl="0">
              <a:spcBef>
                <a:spcPts val="0"/>
              </a:spcBef>
              <a:spcAft>
                <a:spcPts val="0"/>
              </a:spcAft>
              <a:buNone/>
            </a:pPr>
            <a:r>
              <a:rPr lang="en">
                <a:solidFill>
                  <a:schemeClr val="dk1"/>
                </a:solidFill>
              </a:rPr>
              <a:t>Give compound + in vivo tox or ADME data (no structures needed) </a:t>
            </a:r>
            <a:endParaRPr/>
          </a:p>
          <a:p>
            <a:pPr marL="0" lvl="0" indent="0" algn="ctr" rtl="0">
              <a:spcBef>
                <a:spcPts val="0"/>
              </a:spcBef>
              <a:spcAft>
                <a:spcPts val="0"/>
              </a:spcAft>
              <a:buNone/>
            </a:pPr>
            <a:r>
              <a:rPr lang="en" sz="1200"/>
              <a:t>Connie Mitchell &lt;cmitchell@hesiglobal.org&gt;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61"/>
          <p:cNvSpPr txBox="1">
            <a:spLocks noGrp="1"/>
          </p:cNvSpPr>
          <p:nvPr>
            <p:ph type="title"/>
          </p:nvPr>
        </p:nvSpPr>
        <p:spPr>
          <a:xfrm>
            <a:off x="0" y="0"/>
            <a:ext cx="61497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OASIS Consortium for toxicity assessment</a:t>
            </a:r>
            <a:endParaRPr/>
          </a:p>
        </p:txBody>
      </p:sp>
      <p:sp>
        <p:nvSpPr>
          <p:cNvPr id="1469" name="Google Shape;1469;p61"/>
          <p:cNvSpPr txBox="1">
            <a:spLocks noGrp="1"/>
          </p:cNvSpPr>
          <p:nvPr>
            <p:ph type="title"/>
          </p:nvPr>
        </p:nvSpPr>
        <p:spPr>
          <a:xfrm>
            <a:off x="3308252" y="763675"/>
            <a:ext cx="52134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sz="1500" i="1"/>
              <a:t>Omics for Assessing Signatures for Integrated Safety</a:t>
            </a:r>
            <a:endParaRPr sz="1500" i="1"/>
          </a:p>
        </p:txBody>
      </p:sp>
      <p:sp>
        <p:nvSpPr>
          <p:cNvPr id="1470" name="Google Shape;1470;p61"/>
          <p:cNvSpPr txBox="1"/>
          <p:nvPr/>
        </p:nvSpPr>
        <p:spPr>
          <a:xfrm>
            <a:off x="3813750" y="1046200"/>
            <a:ext cx="4202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So far: 13 Agchem and Pharmas, 6 Tech Partners</a:t>
            </a:r>
            <a:endParaRPr sz="1100"/>
          </a:p>
        </p:txBody>
      </p:sp>
      <p:sp>
        <p:nvSpPr>
          <p:cNvPr id="1471" name="Google Shape;1471;p61"/>
          <p:cNvSpPr txBox="1"/>
          <p:nvPr/>
        </p:nvSpPr>
        <p:spPr>
          <a:xfrm>
            <a:off x="228900" y="1819650"/>
            <a:ext cx="8686200" cy="181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a:solidFill>
                  <a:schemeClr val="dk1"/>
                </a:solidFill>
              </a:rPr>
              <a:t>Mission: </a:t>
            </a:r>
            <a:r>
              <a:rPr lang="en" sz="1800">
                <a:solidFill>
                  <a:schemeClr val="dk1"/>
                </a:solidFill>
              </a:rPr>
              <a:t>Test the combination of Cell Painting, transcriptomics and proteomics in a variety of cell models for safety assessment using hepatotoxicity as use case.  ​</a:t>
            </a:r>
            <a:endParaRPr sz="1800">
              <a:solidFill>
                <a:schemeClr val="dk1"/>
              </a:solidFill>
            </a:endParaRPr>
          </a:p>
          <a:p>
            <a:pPr marL="0" lvl="0" indent="0" algn="ctr" rtl="0">
              <a:lnSpc>
                <a:spcPct val="115000"/>
              </a:lnSpc>
              <a:spcBef>
                <a:spcPts val="0"/>
              </a:spcBef>
              <a:spcAft>
                <a:spcPts val="0"/>
              </a:spcAft>
              <a:buClr>
                <a:schemeClr val="dk1"/>
              </a:buClr>
              <a:buSzPts val="1100"/>
              <a:buFont typeface="Arial"/>
              <a:buNone/>
            </a:pPr>
            <a:endParaRPr sz="1800">
              <a:solidFill>
                <a:schemeClr val="dk1"/>
              </a:solidFill>
            </a:endParaRPr>
          </a:p>
          <a:p>
            <a:pPr marL="0" lvl="0" indent="0" algn="ctr" rtl="0">
              <a:lnSpc>
                <a:spcPct val="115000"/>
              </a:lnSpc>
              <a:spcBef>
                <a:spcPts val="0"/>
              </a:spcBef>
              <a:spcAft>
                <a:spcPts val="0"/>
              </a:spcAft>
              <a:buNone/>
            </a:pPr>
            <a:endParaRPr sz="1800" b="1">
              <a:solidFill>
                <a:schemeClr val="dk1"/>
              </a:solidFill>
            </a:endParaRPr>
          </a:p>
        </p:txBody>
      </p:sp>
      <p:pic>
        <p:nvPicPr>
          <p:cNvPr id="1472" name="Google Shape;1472;p61"/>
          <p:cNvPicPr preferRelativeResize="0"/>
          <p:nvPr/>
        </p:nvPicPr>
        <p:blipFill rotWithShape="1">
          <a:blip r:embed="rId3">
            <a:alphaModFix/>
          </a:blip>
          <a:srcRect l="5844" t="28236" r="3690" b="20301"/>
          <a:stretch/>
        </p:blipFill>
        <p:spPr>
          <a:xfrm>
            <a:off x="552975" y="701500"/>
            <a:ext cx="2685925" cy="826150"/>
          </a:xfrm>
          <a:prstGeom prst="rect">
            <a:avLst/>
          </a:prstGeom>
          <a:noFill/>
          <a:ln>
            <a:noFill/>
          </a:ln>
        </p:spPr>
      </p:pic>
      <p:pic>
        <p:nvPicPr>
          <p:cNvPr id="1473" name="Google Shape;1473;p61"/>
          <p:cNvPicPr preferRelativeResize="0"/>
          <p:nvPr/>
        </p:nvPicPr>
        <p:blipFill>
          <a:blip r:embed="rId4">
            <a:alphaModFix/>
          </a:blip>
          <a:stretch>
            <a:fillRect/>
          </a:stretch>
        </p:blipFill>
        <p:spPr>
          <a:xfrm>
            <a:off x="820200" y="2659950"/>
            <a:ext cx="5706974" cy="2282800"/>
          </a:xfrm>
          <a:prstGeom prst="rect">
            <a:avLst/>
          </a:prstGeom>
          <a:noFill/>
          <a:ln>
            <a:noFill/>
          </a:ln>
        </p:spPr>
      </p:pic>
      <p:sp>
        <p:nvSpPr>
          <p:cNvPr id="1474" name="Google Shape;1474;p61"/>
          <p:cNvSpPr txBox="1"/>
          <p:nvPr/>
        </p:nvSpPr>
        <p:spPr>
          <a:xfrm>
            <a:off x="6793825" y="2723900"/>
            <a:ext cx="20244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rPr>
              <a:t>"Successful drug discovery is like finding oases of safety and efficacy in chemical and biological deserts."  </a:t>
            </a:r>
            <a:r>
              <a:rPr lang="en" sz="1300" i="1">
                <a:solidFill>
                  <a:schemeClr val="dk1"/>
                </a:solidFill>
              </a:rPr>
              <a:t>Scannell, Nat Rev Drug Discovery 2022</a:t>
            </a:r>
            <a:r>
              <a:rPr lang="en" sz="1300">
                <a:solidFill>
                  <a:schemeClr val="dk1"/>
                </a:solidFill>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62"/>
          <p:cNvSpPr txBox="1"/>
          <p:nvPr/>
        </p:nvSpPr>
        <p:spPr>
          <a:xfrm>
            <a:off x="9372769" y="963111"/>
            <a:ext cx="7984273" cy="3429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 sz="2400">
                <a:solidFill>
                  <a:schemeClr val="dk1"/>
                </a:solidFill>
                <a:latin typeface="Arial"/>
                <a:ea typeface="Arial"/>
                <a:cs typeface="Arial"/>
                <a:sym typeface="Arial"/>
              </a:rPr>
              <a:t>[Proposed solution (including description of data science methods)]</a:t>
            </a:r>
            <a:endParaRPr/>
          </a:p>
        </p:txBody>
      </p:sp>
      <p:sp>
        <p:nvSpPr>
          <p:cNvPr id="1481" name="Google Shape;1481;p62"/>
          <p:cNvSpPr/>
          <p:nvPr/>
        </p:nvSpPr>
        <p:spPr>
          <a:xfrm>
            <a:off x="959553" y="502392"/>
            <a:ext cx="7224799" cy="3815174"/>
          </a:xfrm>
          <a:prstGeom prst="rightArrow">
            <a:avLst>
              <a:gd name="adj1" fmla="val 50000"/>
              <a:gd name="adj2" fmla="val 50000"/>
            </a:avLst>
          </a:prstGeom>
          <a:solidFill>
            <a:srgbClr val="CCD3EA"/>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2"/>
          <p:cNvSpPr/>
          <p:nvPr/>
        </p:nvSpPr>
        <p:spPr>
          <a:xfrm>
            <a:off x="345336" y="1646944"/>
            <a:ext cx="1633133" cy="1526069"/>
          </a:xfrm>
          <a:custGeom>
            <a:avLst/>
            <a:gdLst/>
            <a:ahLst/>
            <a:cxnLst/>
            <a:rect l="l" t="t" r="r" b="b"/>
            <a:pathLst>
              <a:path w="1633133" h="2034759" extrusionOk="0">
                <a:moveTo>
                  <a:pt x="0" y="272194"/>
                </a:moveTo>
                <a:cubicBezTo>
                  <a:pt x="0" y="121865"/>
                  <a:pt x="121865" y="0"/>
                  <a:pt x="272194" y="0"/>
                </a:cubicBezTo>
                <a:lnTo>
                  <a:pt x="1360939" y="0"/>
                </a:lnTo>
                <a:cubicBezTo>
                  <a:pt x="1511268" y="0"/>
                  <a:pt x="1633133" y="121865"/>
                  <a:pt x="1633133" y="272194"/>
                </a:cubicBezTo>
                <a:lnTo>
                  <a:pt x="1633133" y="1762565"/>
                </a:lnTo>
                <a:cubicBezTo>
                  <a:pt x="1633133" y="1912894"/>
                  <a:pt x="1511268" y="2034759"/>
                  <a:pt x="1360939" y="2034759"/>
                </a:cubicBezTo>
                <a:lnTo>
                  <a:pt x="272194" y="2034759"/>
                </a:lnTo>
                <a:cubicBezTo>
                  <a:pt x="121865" y="2034759"/>
                  <a:pt x="0" y="1912894"/>
                  <a:pt x="0" y="1762565"/>
                </a:cubicBezTo>
                <a:lnTo>
                  <a:pt x="0" y="272194"/>
                </a:lnTo>
                <a:close/>
              </a:path>
            </a:pathLst>
          </a:custGeom>
          <a:solidFill>
            <a:srgbClr val="4372C3"/>
          </a:solidFill>
          <a:ln>
            <a:noFill/>
          </a:ln>
        </p:spPr>
        <p:txBody>
          <a:bodyPr spcFirstLastPara="1" wrap="square" lIns="125425" tIns="125425" rIns="125425" bIns="125425" anchor="ctr" anchorCtr="0">
            <a:noAutofit/>
          </a:bodyPr>
          <a:lstStyle/>
          <a:p>
            <a:pPr marL="0" marR="0" lvl="0" indent="0" algn="ctr" rtl="0">
              <a:lnSpc>
                <a:spcPct val="90000"/>
              </a:lnSpc>
              <a:spcBef>
                <a:spcPts val="0"/>
              </a:spcBef>
              <a:spcAft>
                <a:spcPts val="0"/>
              </a:spcAft>
              <a:buNone/>
            </a:pPr>
            <a:r>
              <a:rPr lang="en" sz="1200">
                <a:solidFill>
                  <a:schemeClr val="lt1"/>
                </a:solidFill>
              </a:rPr>
              <a:t>~</a:t>
            </a:r>
            <a:r>
              <a:rPr lang="en" sz="1200">
                <a:solidFill>
                  <a:schemeClr val="lt1"/>
                </a:solidFill>
                <a:latin typeface="Arial"/>
                <a:ea typeface="Arial"/>
                <a:cs typeface="Arial"/>
                <a:sym typeface="Arial"/>
              </a:rPr>
              <a:t>200 compounds and rat in vivo data donated by partners</a:t>
            </a:r>
            <a:endParaRPr/>
          </a:p>
          <a:p>
            <a:pPr marL="0" marR="0" lvl="0" indent="0" algn="ctr" rtl="0">
              <a:lnSpc>
                <a:spcPct val="90000"/>
              </a:lnSpc>
              <a:spcBef>
                <a:spcPts val="420"/>
              </a:spcBef>
              <a:spcAft>
                <a:spcPts val="0"/>
              </a:spcAft>
              <a:buClr>
                <a:schemeClr val="dk1"/>
              </a:buClr>
              <a:buSzPts val="1200"/>
              <a:buFont typeface="Arial"/>
              <a:buNone/>
            </a:pPr>
            <a:endParaRPr sz="1200">
              <a:solidFill>
                <a:schemeClr val="lt1"/>
              </a:solidFill>
              <a:latin typeface="Arial"/>
              <a:ea typeface="Arial"/>
              <a:cs typeface="Arial"/>
              <a:sym typeface="Arial"/>
            </a:endParaRPr>
          </a:p>
          <a:p>
            <a:pPr marL="0" marR="0" lvl="0" indent="0" algn="ctr" rtl="0">
              <a:lnSpc>
                <a:spcPct val="90000"/>
              </a:lnSpc>
              <a:spcBef>
                <a:spcPts val="420"/>
              </a:spcBef>
              <a:spcAft>
                <a:spcPts val="0"/>
              </a:spcAft>
              <a:buClr>
                <a:schemeClr val="lt1"/>
              </a:buClr>
              <a:buSzPts val="1200"/>
              <a:buFont typeface="Arial"/>
              <a:buNone/>
            </a:pPr>
            <a:r>
              <a:rPr lang="en" sz="1200">
                <a:solidFill>
                  <a:schemeClr val="lt1"/>
                </a:solidFill>
              </a:rPr>
              <a:t>~14</a:t>
            </a:r>
            <a:r>
              <a:rPr lang="en" sz="1200">
                <a:solidFill>
                  <a:schemeClr val="lt1"/>
                </a:solidFill>
                <a:latin typeface="Arial"/>
                <a:ea typeface="Arial"/>
                <a:cs typeface="Arial"/>
                <a:sym typeface="Arial"/>
              </a:rPr>
              <a:t>00 compounds and rat/human data from public domain</a:t>
            </a:r>
            <a:endParaRPr sz="1200">
              <a:solidFill>
                <a:schemeClr val="lt1"/>
              </a:solidFill>
              <a:latin typeface="Arial"/>
              <a:ea typeface="Arial"/>
              <a:cs typeface="Arial"/>
              <a:sym typeface="Arial"/>
            </a:endParaRPr>
          </a:p>
        </p:txBody>
      </p:sp>
      <p:sp>
        <p:nvSpPr>
          <p:cNvPr id="1483" name="Google Shape;1483;p62"/>
          <p:cNvSpPr/>
          <p:nvPr/>
        </p:nvSpPr>
        <p:spPr>
          <a:xfrm>
            <a:off x="2060126" y="1646944"/>
            <a:ext cx="1633133" cy="1526069"/>
          </a:xfrm>
          <a:custGeom>
            <a:avLst/>
            <a:gdLst/>
            <a:ahLst/>
            <a:cxnLst/>
            <a:rect l="l" t="t" r="r" b="b"/>
            <a:pathLst>
              <a:path w="1633133" h="2034759" extrusionOk="0">
                <a:moveTo>
                  <a:pt x="0" y="272194"/>
                </a:moveTo>
                <a:cubicBezTo>
                  <a:pt x="0" y="121865"/>
                  <a:pt x="121865" y="0"/>
                  <a:pt x="272194" y="0"/>
                </a:cubicBezTo>
                <a:lnTo>
                  <a:pt x="1360939" y="0"/>
                </a:lnTo>
                <a:cubicBezTo>
                  <a:pt x="1511268" y="0"/>
                  <a:pt x="1633133" y="121865"/>
                  <a:pt x="1633133" y="272194"/>
                </a:cubicBezTo>
                <a:lnTo>
                  <a:pt x="1633133" y="1762565"/>
                </a:lnTo>
                <a:cubicBezTo>
                  <a:pt x="1633133" y="1912894"/>
                  <a:pt x="1511268" y="2034759"/>
                  <a:pt x="1360939" y="2034759"/>
                </a:cubicBezTo>
                <a:lnTo>
                  <a:pt x="272194" y="2034759"/>
                </a:lnTo>
                <a:cubicBezTo>
                  <a:pt x="121865" y="2034759"/>
                  <a:pt x="0" y="1912894"/>
                  <a:pt x="0" y="1762565"/>
                </a:cubicBezTo>
                <a:lnTo>
                  <a:pt x="0" y="272194"/>
                </a:lnTo>
                <a:close/>
              </a:path>
            </a:pathLst>
          </a:custGeom>
          <a:solidFill>
            <a:srgbClr val="43AEBD"/>
          </a:solidFill>
          <a:ln>
            <a:noFill/>
          </a:ln>
        </p:spPr>
        <p:txBody>
          <a:bodyPr spcFirstLastPara="1" wrap="square" lIns="125425" tIns="125425" rIns="125425" bIns="125425" anchor="ctr" anchorCtr="0">
            <a:noAutofit/>
          </a:bodyPr>
          <a:lstStyle/>
          <a:p>
            <a:pPr marL="0" marR="0" lvl="0" indent="0" algn="ctr" rtl="0">
              <a:lnSpc>
                <a:spcPct val="90000"/>
              </a:lnSpc>
              <a:spcBef>
                <a:spcPts val="0"/>
              </a:spcBef>
              <a:spcAft>
                <a:spcPts val="0"/>
              </a:spcAft>
              <a:buClr>
                <a:schemeClr val="lt1"/>
              </a:buClr>
              <a:buSzPts val="1200"/>
              <a:buFont typeface="Arial"/>
              <a:buNone/>
            </a:pPr>
            <a:r>
              <a:rPr lang="en" sz="1200">
                <a:solidFill>
                  <a:schemeClr val="lt1"/>
                </a:solidFill>
                <a:latin typeface="Arial"/>
                <a:ea typeface="Arial"/>
                <a:cs typeface="Arial"/>
                <a:sym typeface="Arial"/>
              </a:rPr>
              <a:t>Image, mRNA, and protein profiling</a:t>
            </a:r>
            <a:endParaRPr sz="1200">
              <a:solidFill>
                <a:schemeClr val="lt1"/>
              </a:solidFill>
              <a:latin typeface="Arial"/>
              <a:ea typeface="Arial"/>
              <a:cs typeface="Arial"/>
              <a:sym typeface="Arial"/>
            </a:endParaRPr>
          </a:p>
        </p:txBody>
      </p:sp>
      <p:sp>
        <p:nvSpPr>
          <p:cNvPr id="1484" name="Google Shape;1484;p62"/>
          <p:cNvSpPr/>
          <p:nvPr/>
        </p:nvSpPr>
        <p:spPr>
          <a:xfrm>
            <a:off x="3774916" y="1646944"/>
            <a:ext cx="1633133" cy="1526069"/>
          </a:xfrm>
          <a:custGeom>
            <a:avLst/>
            <a:gdLst/>
            <a:ahLst/>
            <a:cxnLst/>
            <a:rect l="l" t="t" r="r" b="b"/>
            <a:pathLst>
              <a:path w="1633133" h="2034759" extrusionOk="0">
                <a:moveTo>
                  <a:pt x="0" y="272194"/>
                </a:moveTo>
                <a:cubicBezTo>
                  <a:pt x="0" y="121865"/>
                  <a:pt x="121865" y="0"/>
                  <a:pt x="272194" y="0"/>
                </a:cubicBezTo>
                <a:lnTo>
                  <a:pt x="1360939" y="0"/>
                </a:lnTo>
                <a:cubicBezTo>
                  <a:pt x="1511268" y="0"/>
                  <a:pt x="1633133" y="121865"/>
                  <a:pt x="1633133" y="272194"/>
                </a:cubicBezTo>
                <a:lnTo>
                  <a:pt x="1633133" y="1762565"/>
                </a:lnTo>
                <a:cubicBezTo>
                  <a:pt x="1633133" y="1912894"/>
                  <a:pt x="1511268" y="2034759"/>
                  <a:pt x="1360939" y="2034759"/>
                </a:cubicBezTo>
                <a:lnTo>
                  <a:pt x="272194" y="2034759"/>
                </a:lnTo>
                <a:cubicBezTo>
                  <a:pt x="121865" y="2034759"/>
                  <a:pt x="0" y="1912894"/>
                  <a:pt x="0" y="1762565"/>
                </a:cubicBezTo>
                <a:lnTo>
                  <a:pt x="0" y="272194"/>
                </a:lnTo>
                <a:close/>
              </a:path>
            </a:pathLst>
          </a:custGeom>
          <a:solidFill>
            <a:srgbClr val="44B78C"/>
          </a:solidFill>
          <a:ln>
            <a:noFill/>
          </a:ln>
        </p:spPr>
        <p:txBody>
          <a:bodyPr spcFirstLastPara="1" wrap="square" lIns="125425" tIns="125425" rIns="125425" bIns="125425" anchor="ctr" anchorCtr="0">
            <a:noAutofit/>
          </a:bodyPr>
          <a:lstStyle/>
          <a:p>
            <a:pPr marL="0" marR="0" lvl="0" indent="0" algn="ctr" rtl="0">
              <a:lnSpc>
                <a:spcPct val="90000"/>
              </a:lnSpc>
              <a:spcBef>
                <a:spcPts val="0"/>
              </a:spcBef>
              <a:spcAft>
                <a:spcPts val="0"/>
              </a:spcAft>
              <a:buClr>
                <a:schemeClr val="lt1"/>
              </a:buClr>
              <a:buSzPts val="1200"/>
              <a:buFont typeface="Arial"/>
              <a:buNone/>
            </a:pPr>
            <a:r>
              <a:rPr lang="en" sz="1200">
                <a:solidFill>
                  <a:schemeClr val="lt1"/>
                </a:solidFill>
                <a:latin typeface="Arial"/>
                <a:ea typeface="Arial"/>
                <a:cs typeface="Arial"/>
                <a:sym typeface="Arial"/>
              </a:rPr>
              <a:t>Cell model systems of increasing complexity, physiological relevance, and cost</a:t>
            </a:r>
            <a:endParaRPr/>
          </a:p>
        </p:txBody>
      </p:sp>
      <p:sp>
        <p:nvSpPr>
          <p:cNvPr id="1485" name="Google Shape;1485;p62"/>
          <p:cNvSpPr/>
          <p:nvPr/>
        </p:nvSpPr>
        <p:spPr>
          <a:xfrm>
            <a:off x="5474256" y="1684217"/>
            <a:ext cx="1633133" cy="1526069"/>
          </a:xfrm>
          <a:custGeom>
            <a:avLst/>
            <a:gdLst/>
            <a:ahLst/>
            <a:cxnLst/>
            <a:rect l="l" t="t" r="r" b="b"/>
            <a:pathLst>
              <a:path w="1633133" h="2034759" extrusionOk="0">
                <a:moveTo>
                  <a:pt x="0" y="272194"/>
                </a:moveTo>
                <a:cubicBezTo>
                  <a:pt x="0" y="121865"/>
                  <a:pt x="121865" y="0"/>
                  <a:pt x="272194" y="0"/>
                </a:cubicBezTo>
                <a:lnTo>
                  <a:pt x="1360939" y="0"/>
                </a:lnTo>
                <a:cubicBezTo>
                  <a:pt x="1511268" y="0"/>
                  <a:pt x="1633133" y="121865"/>
                  <a:pt x="1633133" y="272194"/>
                </a:cubicBezTo>
                <a:lnTo>
                  <a:pt x="1633133" y="1762565"/>
                </a:lnTo>
                <a:cubicBezTo>
                  <a:pt x="1633133" y="1912894"/>
                  <a:pt x="1511268" y="2034759"/>
                  <a:pt x="1360939" y="2034759"/>
                </a:cubicBezTo>
                <a:lnTo>
                  <a:pt x="272194" y="2034759"/>
                </a:lnTo>
                <a:cubicBezTo>
                  <a:pt x="121865" y="2034759"/>
                  <a:pt x="0" y="1912894"/>
                  <a:pt x="0" y="1762565"/>
                </a:cubicBezTo>
                <a:lnTo>
                  <a:pt x="0" y="272194"/>
                </a:lnTo>
                <a:close/>
              </a:path>
            </a:pathLst>
          </a:custGeom>
          <a:solidFill>
            <a:srgbClr val="548135"/>
          </a:solidFill>
          <a:ln>
            <a:noFill/>
          </a:ln>
        </p:spPr>
        <p:txBody>
          <a:bodyPr spcFirstLastPara="1" wrap="square" lIns="125425" tIns="125425" rIns="125425" bIns="125425" anchor="ctr" anchorCtr="0">
            <a:noAutofit/>
          </a:bodyPr>
          <a:lstStyle/>
          <a:p>
            <a:pPr marL="0" marR="0" lvl="0" indent="0" algn="ctr" rtl="0">
              <a:spcBef>
                <a:spcPts val="0"/>
              </a:spcBef>
              <a:spcAft>
                <a:spcPts val="0"/>
              </a:spcAft>
              <a:buNone/>
            </a:pPr>
            <a:r>
              <a:rPr lang="en" sz="1000">
                <a:solidFill>
                  <a:schemeClr val="lt1"/>
                </a:solidFill>
              </a:rPr>
              <a:t>Analysis </a:t>
            </a:r>
            <a:r>
              <a:rPr lang="en" sz="1000">
                <a:solidFill>
                  <a:schemeClr val="lt1"/>
                </a:solidFill>
                <a:latin typeface="Arial"/>
                <a:ea typeface="Arial"/>
                <a:cs typeface="Arial"/>
                <a:sym typeface="Arial"/>
              </a:rPr>
              <a:t>expertise in Toxicology, Pharmacology, Data Science, Safety Assessment</a:t>
            </a:r>
            <a:endParaRPr sz="1000">
              <a:solidFill>
                <a:schemeClr val="lt1"/>
              </a:solidFill>
              <a:latin typeface="Arial"/>
              <a:ea typeface="Arial"/>
              <a:cs typeface="Arial"/>
              <a:sym typeface="Arial"/>
            </a:endParaRPr>
          </a:p>
          <a:p>
            <a:pPr marL="0" marR="0" lvl="0" indent="0" algn="ctr" rtl="0">
              <a:spcBef>
                <a:spcPts val="0"/>
              </a:spcBef>
              <a:spcAft>
                <a:spcPts val="0"/>
              </a:spcAft>
              <a:buNone/>
            </a:pPr>
            <a:r>
              <a:rPr lang="en" sz="500">
                <a:solidFill>
                  <a:schemeClr val="lt1"/>
                </a:solidFill>
              </a:rPr>
              <a:t>—-----</a:t>
            </a:r>
            <a:endParaRPr sz="500">
              <a:solidFill>
                <a:schemeClr val="lt1"/>
              </a:solidFill>
            </a:endParaRPr>
          </a:p>
          <a:p>
            <a:pPr marL="0" marR="0" lvl="0" indent="0" algn="ctr" rtl="0">
              <a:lnSpc>
                <a:spcPct val="90000"/>
              </a:lnSpc>
              <a:spcBef>
                <a:spcPts val="0"/>
              </a:spcBef>
              <a:spcAft>
                <a:spcPts val="0"/>
              </a:spcAft>
              <a:buNone/>
            </a:pPr>
            <a:r>
              <a:rPr lang="en" sz="1000">
                <a:solidFill>
                  <a:schemeClr val="lt1"/>
                </a:solidFill>
                <a:latin typeface="Arial"/>
                <a:ea typeface="Arial"/>
                <a:cs typeface="Arial"/>
                <a:sym typeface="Arial"/>
              </a:rPr>
              <a:t>Scientists from 27 academic, industry, govt, NGO organizations </a:t>
            </a:r>
            <a:endParaRPr sz="1600">
              <a:solidFill>
                <a:schemeClr val="lt1"/>
              </a:solidFill>
              <a:latin typeface="Arial"/>
              <a:ea typeface="Arial"/>
              <a:cs typeface="Arial"/>
              <a:sym typeface="Arial"/>
            </a:endParaRPr>
          </a:p>
        </p:txBody>
      </p:sp>
      <p:sp>
        <p:nvSpPr>
          <p:cNvPr id="1486" name="Google Shape;1486;p62"/>
          <p:cNvSpPr/>
          <p:nvPr/>
        </p:nvSpPr>
        <p:spPr>
          <a:xfrm>
            <a:off x="7184966" y="1646944"/>
            <a:ext cx="1633133" cy="1526069"/>
          </a:xfrm>
          <a:custGeom>
            <a:avLst/>
            <a:gdLst/>
            <a:ahLst/>
            <a:cxnLst/>
            <a:rect l="l" t="t" r="r" b="b"/>
            <a:pathLst>
              <a:path w="1633133" h="2034759" extrusionOk="0">
                <a:moveTo>
                  <a:pt x="0" y="272194"/>
                </a:moveTo>
                <a:cubicBezTo>
                  <a:pt x="0" y="121865"/>
                  <a:pt x="121865" y="0"/>
                  <a:pt x="272194" y="0"/>
                </a:cubicBezTo>
                <a:lnTo>
                  <a:pt x="1360939" y="0"/>
                </a:lnTo>
                <a:cubicBezTo>
                  <a:pt x="1511268" y="0"/>
                  <a:pt x="1633133" y="121865"/>
                  <a:pt x="1633133" y="272194"/>
                </a:cubicBezTo>
                <a:lnTo>
                  <a:pt x="1633133" y="1762565"/>
                </a:lnTo>
                <a:cubicBezTo>
                  <a:pt x="1633133" y="1912894"/>
                  <a:pt x="1511268" y="2034759"/>
                  <a:pt x="1360939" y="2034759"/>
                </a:cubicBezTo>
                <a:lnTo>
                  <a:pt x="272194" y="2034759"/>
                </a:lnTo>
                <a:cubicBezTo>
                  <a:pt x="121865" y="2034759"/>
                  <a:pt x="0" y="1912894"/>
                  <a:pt x="0" y="1762565"/>
                </a:cubicBezTo>
                <a:lnTo>
                  <a:pt x="0" y="272194"/>
                </a:lnTo>
                <a:close/>
              </a:path>
            </a:pathLst>
          </a:custGeom>
          <a:solidFill>
            <a:srgbClr val="00B050"/>
          </a:solidFill>
          <a:ln>
            <a:noFill/>
          </a:ln>
        </p:spPr>
        <p:txBody>
          <a:bodyPr spcFirstLastPara="1" wrap="square" lIns="125425" tIns="125425" rIns="125425" bIns="125425" anchor="ctr" anchorCtr="0">
            <a:noAutofit/>
          </a:bodyPr>
          <a:lstStyle/>
          <a:p>
            <a:pPr marL="0" marR="0" lvl="0" indent="0" algn="ctr" rtl="0">
              <a:lnSpc>
                <a:spcPct val="90000"/>
              </a:lnSpc>
              <a:spcBef>
                <a:spcPts val="0"/>
              </a:spcBef>
              <a:spcAft>
                <a:spcPts val="0"/>
              </a:spcAft>
              <a:buClr>
                <a:schemeClr val="lt1"/>
              </a:buClr>
              <a:buSzPts val="1200"/>
              <a:buFont typeface="Arial"/>
              <a:buNone/>
            </a:pPr>
            <a:r>
              <a:rPr lang="en" sz="1200">
                <a:solidFill>
                  <a:schemeClr val="lt1"/>
                </a:solidFill>
                <a:latin typeface="Arial"/>
                <a:ea typeface="Arial"/>
                <a:cs typeface="Arial"/>
                <a:sym typeface="Arial"/>
              </a:rPr>
              <a:t>Publicly accessible data </a:t>
            </a:r>
            <a:br>
              <a:rPr lang="en" sz="1200">
                <a:solidFill>
                  <a:schemeClr val="lt1"/>
                </a:solidFill>
                <a:latin typeface="Arial"/>
                <a:ea typeface="Arial"/>
                <a:cs typeface="Arial"/>
                <a:sym typeface="Arial"/>
              </a:rPr>
            </a:br>
            <a:br>
              <a:rPr lang="en" sz="1200">
                <a:solidFill>
                  <a:schemeClr val="lt1"/>
                </a:solidFill>
                <a:latin typeface="Arial"/>
                <a:ea typeface="Arial"/>
                <a:cs typeface="Arial"/>
                <a:sym typeface="Arial"/>
              </a:rPr>
            </a:br>
            <a:r>
              <a:rPr lang="en" sz="1200">
                <a:solidFill>
                  <a:schemeClr val="lt1"/>
                </a:solidFill>
                <a:latin typeface="Arial"/>
                <a:ea typeface="Arial"/>
                <a:cs typeface="Arial"/>
                <a:sym typeface="Arial"/>
              </a:rPr>
              <a:t>Published methodologies</a:t>
            </a:r>
            <a:br>
              <a:rPr lang="en" sz="1200">
                <a:solidFill>
                  <a:schemeClr val="lt1"/>
                </a:solidFill>
                <a:latin typeface="Arial"/>
                <a:ea typeface="Arial"/>
                <a:cs typeface="Arial"/>
                <a:sym typeface="Arial"/>
              </a:rPr>
            </a:br>
            <a:br>
              <a:rPr lang="en" sz="1200">
                <a:solidFill>
                  <a:schemeClr val="lt1"/>
                </a:solidFill>
                <a:latin typeface="Arial"/>
                <a:ea typeface="Arial"/>
                <a:cs typeface="Arial"/>
                <a:sym typeface="Arial"/>
              </a:rPr>
            </a:br>
            <a:r>
              <a:rPr lang="en" sz="1200">
                <a:solidFill>
                  <a:schemeClr val="lt1"/>
                </a:solidFill>
                <a:latin typeface="Arial"/>
                <a:ea typeface="Arial"/>
                <a:cs typeface="Arial"/>
                <a:sym typeface="Arial"/>
              </a:rPr>
              <a:t>Community of Practice</a:t>
            </a:r>
            <a:endParaRPr sz="1200">
              <a:solidFill>
                <a:schemeClr val="lt1"/>
              </a:solidFill>
              <a:latin typeface="Arial"/>
              <a:ea typeface="Arial"/>
              <a:cs typeface="Arial"/>
              <a:sym typeface="Arial"/>
            </a:endParaRPr>
          </a:p>
        </p:txBody>
      </p:sp>
      <p:grpSp>
        <p:nvGrpSpPr>
          <p:cNvPr id="1487" name="Google Shape;1487;p62"/>
          <p:cNvGrpSpPr/>
          <p:nvPr/>
        </p:nvGrpSpPr>
        <p:grpSpPr>
          <a:xfrm>
            <a:off x="260466" y="3638597"/>
            <a:ext cx="4695408" cy="1372727"/>
            <a:chOff x="151960" y="4621820"/>
            <a:chExt cx="6142336" cy="2407087"/>
          </a:xfrm>
        </p:grpSpPr>
        <p:sp>
          <p:nvSpPr>
            <p:cNvPr id="1488" name="Google Shape;1488;p62"/>
            <p:cNvSpPr txBox="1"/>
            <p:nvPr/>
          </p:nvSpPr>
          <p:spPr>
            <a:xfrm>
              <a:off x="4145733" y="4651278"/>
              <a:ext cx="2148563" cy="415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a:solidFill>
                    <a:schemeClr val="dk1"/>
                  </a:solidFill>
                  <a:latin typeface="Arial"/>
                  <a:ea typeface="Arial"/>
                  <a:cs typeface="Arial"/>
                  <a:sym typeface="Arial"/>
                </a:rPr>
                <a:t>nELISA</a:t>
              </a:r>
              <a:endParaRPr/>
            </a:p>
          </p:txBody>
        </p:sp>
        <p:grpSp>
          <p:nvGrpSpPr>
            <p:cNvPr id="1489" name="Google Shape;1489;p62"/>
            <p:cNvGrpSpPr/>
            <p:nvPr/>
          </p:nvGrpSpPr>
          <p:grpSpPr>
            <a:xfrm>
              <a:off x="151960" y="4621820"/>
              <a:ext cx="5654669" cy="2407087"/>
              <a:chOff x="151960" y="4621820"/>
              <a:chExt cx="5654669" cy="2407087"/>
            </a:xfrm>
          </p:grpSpPr>
          <p:pic>
            <p:nvPicPr>
              <p:cNvPr id="1490" name="Google Shape;1490;p62" descr="Bar chart&#10;&#10;Description automatically generated"/>
              <p:cNvPicPr preferRelativeResize="0"/>
              <p:nvPr/>
            </p:nvPicPr>
            <p:blipFill rotWithShape="1">
              <a:blip r:embed="rId3">
                <a:alphaModFix/>
              </a:blip>
              <a:srcRect/>
              <a:stretch/>
            </p:blipFill>
            <p:spPr>
              <a:xfrm>
                <a:off x="2084736" y="5066783"/>
                <a:ext cx="1666896" cy="1178678"/>
              </a:xfrm>
              <a:prstGeom prst="rect">
                <a:avLst/>
              </a:prstGeom>
              <a:noFill/>
              <a:ln>
                <a:noFill/>
              </a:ln>
            </p:spPr>
          </p:pic>
          <p:pic>
            <p:nvPicPr>
              <p:cNvPr id="1491" name="Google Shape;1491;p62"/>
              <p:cNvPicPr preferRelativeResize="0"/>
              <p:nvPr/>
            </p:nvPicPr>
            <p:blipFill rotWithShape="1">
              <a:blip r:embed="rId4">
                <a:alphaModFix/>
              </a:blip>
              <a:srcRect/>
              <a:stretch/>
            </p:blipFill>
            <p:spPr>
              <a:xfrm>
                <a:off x="317795" y="5047931"/>
                <a:ext cx="1435276" cy="993995"/>
              </a:xfrm>
              <a:prstGeom prst="rect">
                <a:avLst/>
              </a:prstGeom>
              <a:noFill/>
              <a:ln>
                <a:noFill/>
              </a:ln>
            </p:spPr>
          </p:pic>
          <p:pic>
            <p:nvPicPr>
              <p:cNvPr id="1492" name="Google Shape;1492;p62" descr="A picture containing sky, tree, plant&#10;&#10;Description automatically generated"/>
              <p:cNvPicPr preferRelativeResize="0"/>
              <p:nvPr/>
            </p:nvPicPr>
            <p:blipFill rotWithShape="1">
              <a:blip r:embed="rId5">
                <a:alphaModFix/>
              </a:blip>
              <a:srcRect/>
              <a:stretch/>
            </p:blipFill>
            <p:spPr>
              <a:xfrm>
                <a:off x="4083307" y="5147765"/>
                <a:ext cx="1332875" cy="880241"/>
              </a:xfrm>
              <a:prstGeom prst="rect">
                <a:avLst/>
              </a:prstGeom>
              <a:noFill/>
              <a:ln>
                <a:noFill/>
              </a:ln>
            </p:spPr>
          </p:pic>
          <p:pic>
            <p:nvPicPr>
              <p:cNvPr id="1493" name="Google Shape;1493;p62" descr="A picture containing text, fabric&#10;&#10;Description automatically generated"/>
              <p:cNvPicPr preferRelativeResize="0"/>
              <p:nvPr/>
            </p:nvPicPr>
            <p:blipFill rotWithShape="1">
              <a:blip r:embed="rId6">
                <a:alphaModFix/>
              </a:blip>
              <a:srcRect/>
              <a:stretch/>
            </p:blipFill>
            <p:spPr>
              <a:xfrm>
                <a:off x="250917" y="6043311"/>
                <a:ext cx="1666902" cy="376701"/>
              </a:xfrm>
              <a:prstGeom prst="rect">
                <a:avLst/>
              </a:prstGeom>
              <a:noFill/>
              <a:ln>
                <a:noFill/>
              </a:ln>
            </p:spPr>
          </p:pic>
          <p:sp>
            <p:nvSpPr>
              <p:cNvPr id="1494" name="Google Shape;1494;p62"/>
              <p:cNvSpPr txBox="1"/>
              <p:nvPr/>
            </p:nvSpPr>
            <p:spPr>
              <a:xfrm>
                <a:off x="310209" y="4621820"/>
                <a:ext cx="2516592" cy="415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a:solidFill>
                      <a:schemeClr val="dk1"/>
                    </a:solidFill>
                    <a:latin typeface="Arial"/>
                    <a:ea typeface="Arial"/>
                    <a:cs typeface="Arial"/>
                    <a:sym typeface="Arial"/>
                  </a:rPr>
                  <a:t>Cell Painting</a:t>
                </a:r>
                <a:endParaRPr/>
              </a:p>
            </p:txBody>
          </p:sp>
          <p:sp>
            <p:nvSpPr>
              <p:cNvPr id="1495" name="Google Shape;1495;p62"/>
              <p:cNvSpPr txBox="1"/>
              <p:nvPr/>
            </p:nvSpPr>
            <p:spPr>
              <a:xfrm>
                <a:off x="2038144" y="4632403"/>
                <a:ext cx="2032814" cy="415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a:solidFill>
                      <a:schemeClr val="dk1"/>
                    </a:solidFill>
                    <a:latin typeface="Arial"/>
                    <a:ea typeface="Arial"/>
                    <a:cs typeface="Arial"/>
                    <a:sym typeface="Arial"/>
                  </a:rPr>
                  <a:t>transcriptomics</a:t>
                </a:r>
                <a:endParaRPr/>
              </a:p>
            </p:txBody>
          </p:sp>
          <p:sp>
            <p:nvSpPr>
              <p:cNvPr id="1496" name="Google Shape;1496;p62"/>
              <p:cNvSpPr txBox="1"/>
              <p:nvPr/>
            </p:nvSpPr>
            <p:spPr>
              <a:xfrm>
                <a:off x="151960" y="6434115"/>
                <a:ext cx="1808100" cy="593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a:solidFill>
                      <a:schemeClr val="dk1"/>
                    </a:solidFill>
                    <a:latin typeface="Arial"/>
                    <a:ea typeface="Arial"/>
                    <a:cs typeface="Arial"/>
                    <a:sym typeface="Arial"/>
                  </a:rPr>
                  <a:t>image profile</a:t>
                </a:r>
                <a:endParaRPr/>
              </a:p>
            </p:txBody>
          </p:sp>
          <p:sp>
            <p:nvSpPr>
              <p:cNvPr id="1497" name="Google Shape;1497;p62"/>
              <p:cNvSpPr txBox="1"/>
              <p:nvPr/>
            </p:nvSpPr>
            <p:spPr>
              <a:xfrm>
                <a:off x="1944646" y="6435207"/>
                <a:ext cx="1962300" cy="593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a:solidFill>
                      <a:schemeClr val="dk1"/>
                    </a:solidFill>
                    <a:latin typeface="Arial"/>
                    <a:ea typeface="Arial"/>
                    <a:cs typeface="Arial"/>
                    <a:sym typeface="Arial"/>
                  </a:rPr>
                  <a:t>mRNA profile</a:t>
                </a:r>
                <a:endParaRPr/>
              </a:p>
            </p:txBody>
          </p:sp>
          <p:sp>
            <p:nvSpPr>
              <p:cNvPr id="1498" name="Google Shape;1498;p62"/>
              <p:cNvSpPr txBox="1"/>
              <p:nvPr/>
            </p:nvSpPr>
            <p:spPr>
              <a:xfrm>
                <a:off x="3785529" y="6434472"/>
                <a:ext cx="2021100" cy="593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a:solidFill>
                      <a:schemeClr val="dk1"/>
                    </a:solidFill>
                    <a:latin typeface="Arial"/>
                    <a:ea typeface="Arial"/>
                    <a:cs typeface="Arial"/>
                    <a:sym typeface="Arial"/>
                  </a:rPr>
                  <a:t>protein profile</a:t>
                </a:r>
                <a:endParaRPr/>
              </a:p>
            </p:txBody>
          </p:sp>
          <p:pic>
            <p:nvPicPr>
              <p:cNvPr id="1499" name="Google Shape;1499;p62" descr="A picture containing text, fabric&#10;&#10;Description automatically generated"/>
              <p:cNvPicPr preferRelativeResize="0"/>
              <p:nvPr/>
            </p:nvPicPr>
            <p:blipFill rotWithShape="1">
              <a:blip r:embed="rId6">
                <a:alphaModFix/>
              </a:blip>
              <a:srcRect/>
              <a:stretch/>
            </p:blipFill>
            <p:spPr>
              <a:xfrm>
                <a:off x="2082848" y="6043310"/>
                <a:ext cx="1666902" cy="376701"/>
              </a:xfrm>
              <a:prstGeom prst="rect">
                <a:avLst/>
              </a:prstGeom>
              <a:noFill/>
              <a:ln>
                <a:noFill/>
              </a:ln>
            </p:spPr>
          </p:pic>
          <p:pic>
            <p:nvPicPr>
              <p:cNvPr id="1500" name="Google Shape;1500;p62" descr="A picture containing text, fabric&#10;&#10;Description automatically generated"/>
              <p:cNvPicPr preferRelativeResize="0"/>
              <p:nvPr/>
            </p:nvPicPr>
            <p:blipFill rotWithShape="1">
              <a:blip r:embed="rId6">
                <a:alphaModFix/>
              </a:blip>
              <a:srcRect/>
              <a:stretch/>
            </p:blipFill>
            <p:spPr>
              <a:xfrm>
                <a:off x="3909561" y="6058968"/>
                <a:ext cx="1666902" cy="376701"/>
              </a:xfrm>
              <a:prstGeom prst="rect">
                <a:avLst/>
              </a:prstGeom>
              <a:noFill/>
              <a:ln>
                <a:noFill/>
              </a:ln>
            </p:spPr>
          </p:pic>
        </p:grpSp>
      </p:grpSp>
      <p:sp>
        <p:nvSpPr>
          <p:cNvPr id="1501" name="Google Shape;1501;p62"/>
          <p:cNvSpPr/>
          <p:nvPr/>
        </p:nvSpPr>
        <p:spPr>
          <a:xfrm>
            <a:off x="3394668" y="396622"/>
            <a:ext cx="3508756" cy="1172636"/>
          </a:xfrm>
          <a:prstGeom prst="roundRect">
            <a:avLst>
              <a:gd name="adj" fmla="val 16667"/>
            </a:avLst>
          </a:prstGeom>
          <a:solidFill>
            <a:srgbClr val="54813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66700" algn="l" rtl="0">
              <a:spcBef>
                <a:spcPts val="0"/>
              </a:spcBef>
              <a:spcAft>
                <a:spcPts val="0"/>
              </a:spcAft>
              <a:buClr>
                <a:schemeClr val="lt1"/>
              </a:buClr>
              <a:buSzPts val="1200"/>
              <a:buFont typeface="Arial"/>
              <a:buChar char="•"/>
            </a:pPr>
            <a:r>
              <a:rPr lang="en" sz="1200">
                <a:solidFill>
                  <a:schemeClr val="lt1"/>
                </a:solidFill>
                <a:latin typeface="Quattrocento Sans"/>
                <a:ea typeface="Quattrocento Sans"/>
                <a:cs typeface="Quattrocento Sans"/>
                <a:sym typeface="Quattrocento Sans"/>
              </a:rPr>
              <a:t>Translating </a:t>
            </a:r>
            <a:r>
              <a:rPr lang="en" sz="1200" i="1">
                <a:solidFill>
                  <a:schemeClr val="lt1"/>
                </a:solidFill>
                <a:latin typeface="Quattrocento Sans"/>
                <a:ea typeface="Quattrocento Sans"/>
                <a:cs typeface="Quattrocento Sans"/>
                <a:sym typeface="Quattrocento Sans"/>
              </a:rPr>
              <a:t>in vitro</a:t>
            </a:r>
            <a:r>
              <a:rPr lang="en" sz="1200">
                <a:solidFill>
                  <a:schemeClr val="lt1"/>
                </a:solidFill>
                <a:latin typeface="Quattrocento Sans"/>
                <a:ea typeface="Quattrocento Sans"/>
                <a:cs typeface="Quattrocento Sans"/>
                <a:sym typeface="Quattrocento Sans"/>
              </a:rPr>
              <a:t> to </a:t>
            </a:r>
            <a:r>
              <a:rPr lang="en" sz="1200" i="1">
                <a:solidFill>
                  <a:schemeClr val="lt1"/>
                </a:solidFill>
                <a:latin typeface="Quattrocento Sans"/>
                <a:ea typeface="Quattrocento Sans"/>
                <a:cs typeface="Quattrocento Sans"/>
                <a:sym typeface="Quattrocento Sans"/>
              </a:rPr>
              <a:t>in vivo</a:t>
            </a:r>
            <a:r>
              <a:rPr lang="en" sz="1200">
                <a:solidFill>
                  <a:schemeClr val="lt1"/>
                </a:solidFill>
                <a:latin typeface="Quattrocento Sans"/>
                <a:ea typeface="Quattrocento Sans"/>
                <a:cs typeface="Quattrocento Sans"/>
                <a:sym typeface="Quattrocento Sans"/>
              </a:rPr>
              <a:t> concentrations (qIVIVE) </a:t>
            </a:r>
            <a:endParaRPr sz="1500">
              <a:solidFill>
                <a:schemeClr val="lt1"/>
              </a:solidFill>
              <a:latin typeface="Quattrocento Sans"/>
              <a:ea typeface="Quattrocento Sans"/>
              <a:cs typeface="Quattrocento Sans"/>
              <a:sym typeface="Quattrocento Sans"/>
            </a:endParaRPr>
          </a:p>
          <a:p>
            <a:pPr marL="285750" marR="0" lvl="0" indent="-266700" algn="l" rtl="0">
              <a:spcBef>
                <a:spcPts val="0"/>
              </a:spcBef>
              <a:spcAft>
                <a:spcPts val="0"/>
              </a:spcAft>
              <a:buClr>
                <a:schemeClr val="lt1"/>
              </a:buClr>
              <a:buSzPts val="1200"/>
              <a:buFont typeface="Arial"/>
              <a:buChar char="•"/>
            </a:pPr>
            <a:r>
              <a:rPr lang="en" sz="1200">
                <a:solidFill>
                  <a:schemeClr val="lt1"/>
                </a:solidFill>
                <a:latin typeface="Quattrocento Sans"/>
                <a:ea typeface="Quattrocento Sans"/>
                <a:cs typeface="Quattrocento Sans"/>
                <a:sym typeface="Quattrocento Sans"/>
              </a:rPr>
              <a:t>Distinguishing &amp; interpreting mechanisms </a:t>
            </a:r>
            <a:endParaRPr sz="1500">
              <a:solidFill>
                <a:schemeClr val="lt1"/>
              </a:solidFill>
              <a:latin typeface="Quattrocento Sans"/>
              <a:ea typeface="Quattrocento Sans"/>
              <a:cs typeface="Quattrocento Sans"/>
              <a:sym typeface="Quattrocento Sans"/>
            </a:endParaRPr>
          </a:p>
          <a:p>
            <a:pPr marL="285750" marR="0" lvl="0" indent="-266700" algn="l" rtl="0">
              <a:spcBef>
                <a:spcPts val="0"/>
              </a:spcBef>
              <a:spcAft>
                <a:spcPts val="0"/>
              </a:spcAft>
              <a:buClr>
                <a:schemeClr val="lt1"/>
              </a:buClr>
              <a:buSzPts val="1200"/>
              <a:buFont typeface="Arial"/>
              <a:buChar char="•"/>
            </a:pPr>
            <a:r>
              <a:rPr lang="en" sz="1200">
                <a:solidFill>
                  <a:schemeClr val="lt1"/>
                </a:solidFill>
                <a:latin typeface="Quattrocento Sans"/>
                <a:ea typeface="Quattrocento Sans"/>
                <a:cs typeface="Quattrocento Sans"/>
                <a:sym typeface="Quattrocento Sans"/>
              </a:rPr>
              <a:t>Integrating evidence across multiple data types/cell models </a:t>
            </a:r>
            <a:endParaRPr sz="1500">
              <a:solidFill>
                <a:schemeClr val="lt1"/>
              </a:solidFill>
              <a:latin typeface="Quattrocento Sans"/>
              <a:ea typeface="Quattrocento Sans"/>
              <a:cs typeface="Quattrocento Sans"/>
              <a:sym typeface="Quattrocento Sans"/>
            </a:endParaRPr>
          </a:p>
        </p:txBody>
      </p:sp>
      <p:grpSp>
        <p:nvGrpSpPr>
          <p:cNvPr id="1502" name="Google Shape;1502;p62"/>
          <p:cNvGrpSpPr/>
          <p:nvPr/>
        </p:nvGrpSpPr>
        <p:grpSpPr>
          <a:xfrm>
            <a:off x="4514261" y="3636814"/>
            <a:ext cx="4627782" cy="1262299"/>
            <a:chOff x="4514261" y="4849085"/>
            <a:chExt cx="4627782" cy="1683066"/>
          </a:xfrm>
        </p:grpSpPr>
        <p:sp>
          <p:nvSpPr>
            <p:cNvPr id="1503" name="Google Shape;1503;p62"/>
            <p:cNvSpPr/>
            <p:nvPr/>
          </p:nvSpPr>
          <p:spPr>
            <a:xfrm>
              <a:off x="4514261" y="4849085"/>
              <a:ext cx="4627782" cy="1683066"/>
            </a:xfrm>
            <a:prstGeom prst="roundRect">
              <a:avLst>
                <a:gd name="adj" fmla="val 16667"/>
              </a:avLst>
            </a:prstGeom>
            <a:solidFill>
              <a:srgbClr val="59DEA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200">
                  <a:solidFill>
                    <a:srgbClr val="333333"/>
                  </a:solidFill>
                  <a:latin typeface="Quattrocento Sans"/>
                  <a:ea typeface="Quattrocento Sans"/>
                  <a:cs typeface="Quattrocento Sans"/>
                  <a:sym typeface="Quattrocento Sans"/>
                </a:rPr>
                <a:t>• U2OS human osteosarcoma immortal cell line </a:t>
              </a:r>
              <a:r>
                <a:rPr lang="en" sz="1200">
                  <a:solidFill>
                    <a:schemeClr val="lt1"/>
                  </a:solidFill>
                  <a:latin typeface="Quattrocento Sans"/>
                  <a:ea typeface="Quattrocento Sans"/>
                  <a:cs typeface="Quattrocento Sans"/>
                  <a:sym typeface="Quattrocento Sans"/>
                </a:rPr>
                <a:t>​</a:t>
              </a:r>
              <a:endParaRPr sz="1200"/>
            </a:p>
            <a:p>
              <a:pPr marL="0" marR="0" lvl="0" indent="0" algn="l" rtl="0">
                <a:spcBef>
                  <a:spcPts val="0"/>
                </a:spcBef>
                <a:spcAft>
                  <a:spcPts val="0"/>
                </a:spcAft>
                <a:buNone/>
              </a:pPr>
              <a:r>
                <a:rPr lang="en" sz="1200">
                  <a:solidFill>
                    <a:srgbClr val="333333"/>
                  </a:solidFill>
                  <a:latin typeface="Quattrocento Sans"/>
                  <a:ea typeface="Quattrocento Sans"/>
                  <a:cs typeface="Quattrocento Sans"/>
                  <a:sym typeface="Quattrocento Sans"/>
                </a:rPr>
                <a:t>• HepaRG human primary hepatocyte-like cell line</a:t>
              </a:r>
              <a:r>
                <a:rPr lang="en" sz="1200">
                  <a:solidFill>
                    <a:schemeClr val="lt1"/>
                  </a:solidFill>
                  <a:latin typeface="Quattrocento Sans"/>
                  <a:ea typeface="Quattrocento Sans"/>
                  <a:cs typeface="Quattrocento Sans"/>
                  <a:sym typeface="Quattrocento Sans"/>
                </a:rPr>
                <a:t>​</a:t>
              </a:r>
              <a:endParaRPr sz="1200"/>
            </a:p>
            <a:p>
              <a:pPr marL="0" marR="0" lvl="0" indent="0" algn="l" rtl="0">
                <a:spcBef>
                  <a:spcPts val="0"/>
                </a:spcBef>
                <a:spcAft>
                  <a:spcPts val="0"/>
                </a:spcAft>
                <a:buNone/>
              </a:pPr>
              <a:r>
                <a:rPr lang="en" sz="1200">
                  <a:solidFill>
                    <a:srgbClr val="333333"/>
                  </a:solidFill>
                  <a:latin typeface="Quattrocento Sans"/>
                  <a:ea typeface="Quattrocento Sans"/>
                  <a:cs typeface="Quattrocento Sans"/>
                  <a:sym typeface="Quattrocento Sans"/>
                </a:rPr>
                <a:t>• Primary rat hepatocytes</a:t>
              </a:r>
              <a:r>
                <a:rPr lang="en" sz="1200">
                  <a:solidFill>
                    <a:schemeClr val="lt1"/>
                  </a:solidFill>
                  <a:latin typeface="Quattrocento Sans"/>
                  <a:ea typeface="Quattrocento Sans"/>
                  <a:cs typeface="Quattrocento Sans"/>
                  <a:sym typeface="Quattrocento Sans"/>
                </a:rPr>
                <a:t>​</a:t>
              </a:r>
              <a:endParaRPr sz="1200"/>
            </a:p>
            <a:p>
              <a:pPr marL="0" marR="0" lvl="0" indent="0" algn="l" rtl="0">
                <a:spcBef>
                  <a:spcPts val="0"/>
                </a:spcBef>
                <a:spcAft>
                  <a:spcPts val="0"/>
                </a:spcAft>
                <a:buNone/>
              </a:pPr>
              <a:r>
                <a:rPr lang="en" sz="1200">
                  <a:solidFill>
                    <a:srgbClr val="333333"/>
                  </a:solidFill>
                  <a:latin typeface="Quattrocento Sans"/>
                  <a:ea typeface="Quattrocento Sans"/>
                  <a:cs typeface="Quattrocento Sans"/>
                  <a:sym typeface="Quattrocento Sans"/>
                </a:rPr>
                <a:t>• iPSC-derived human liver organoids (U Mich.)</a:t>
              </a:r>
              <a:r>
                <a:rPr lang="en" sz="1200">
                  <a:solidFill>
                    <a:schemeClr val="lt1"/>
                  </a:solidFill>
                  <a:latin typeface="Quattrocento Sans"/>
                  <a:ea typeface="Quattrocento Sans"/>
                  <a:cs typeface="Quattrocento Sans"/>
                  <a:sym typeface="Quattrocento Sans"/>
                </a:rPr>
                <a:t>​</a:t>
              </a:r>
              <a:endParaRPr sz="1200"/>
            </a:p>
            <a:p>
              <a:pPr marL="0" marR="0" lvl="0" indent="0" algn="l" rtl="0">
                <a:spcBef>
                  <a:spcPts val="0"/>
                </a:spcBef>
                <a:spcAft>
                  <a:spcPts val="0"/>
                </a:spcAft>
                <a:buNone/>
              </a:pPr>
              <a:r>
                <a:rPr lang="en" sz="1200">
                  <a:solidFill>
                    <a:srgbClr val="333333"/>
                  </a:solidFill>
                  <a:latin typeface="Quattrocento Sans"/>
                  <a:ea typeface="Quattrocento Sans"/>
                  <a:cs typeface="Quattrocento Sans"/>
                  <a:sym typeface="Quattrocento Sans"/>
                </a:rPr>
                <a:t>• Liver-on-a-chip*, rat and human (Advanced Solutions &amp; Xellar biosystems)</a:t>
              </a:r>
              <a:r>
                <a:rPr lang="en" sz="1200">
                  <a:solidFill>
                    <a:schemeClr val="lt1"/>
                  </a:solidFill>
                  <a:latin typeface="Quattrocento Sans"/>
                  <a:ea typeface="Quattrocento Sans"/>
                  <a:cs typeface="Quattrocento Sans"/>
                  <a:sym typeface="Quattrocento Sans"/>
                </a:rPr>
                <a:t>​</a:t>
              </a:r>
              <a:endParaRPr sz="1200">
                <a:solidFill>
                  <a:schemeClr val="lt1"/>
                </a:solidFill>
                <a:latin typeface="Arial"/>
                <a:ea typeface="Arial"/>
                <a:cs typeface="Arial"/>
                <a:sym typeface="Arial"/>
              </a:endParaRPr>
            </a:p>
          </p:txBody>
        </p:sp>
        <p:pic>
          <p:nvPicPr>
            <p:cNvPr id="1504" name="Google Shape;1504;p62"/>
            <p:cNvPicPr preferRelativeResize="0"/>
            <p:nvPr/>
          </p:nvPicPr>
          <p:blipFill rotWithShape="1">
            <a:blip r:embed="rId7">
              <a:alphaModFix/>
            </a:blip>
            <a:srcRect/>
            <a:stretch/>
          </p:blipFill>
          <p:spPr>
            <a:xfrm>
              <a:off x="8668590" y="4933670"/>
              <a:ext cx="390525" cy="1495425"/>
            </a:xfrm>
            <a:prstGeom prst="rect">
              <a:avLst/>
            </a:prstGeom>
            <a:noFill/>
            <a:ln>
              <a:noFill/>
            </a:ln>
          </p:spPr>
        </p:pic>
      </p:grpSp>
      <p:sp>
        <p:nvSpPr>
          <p:cNvPr id="1505" name="Google Shape;1505;p62"/>
          <p:cNvSpPr txBox="1"/>
          <p:nvPr/>
        </p:nvSpPr>
        <p:spPr>
          <a:xfrm>
            <a:off x="743136" y="972667"/>
            <a:ext cx="8075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a:solidFill>
                  <a:schemeClr val="dk1"/>
                </a:solidFill>
                <a:latin typeface="Arial"/>
                <a:ea typeface="Arial"/>
                <a:cs typeface="Arial"/>
                <a:sym typeface="Arial"/>
              </a:rPr>
              <a:t>Input                                                                       Output</a:t>
            </a:r>
            <a:endParaRPr/>
          </a:p>
        </p:txBody>
      </p:sp>
      <p:sp>
        <p:nvSpPr>
          <p:cNvPr id="1506" name="Google Shape;1506;p62"/>
          <p:cNvSpPr txBox="1">
            <a:spLocks noGrp="1"/>
          </p:cNvSpPr>
          <p:nvPr>
            <p:ph type="title"/>
          </p:nvPr>
        </p:nvSpPr>
        <p:spPr>
          <a:xfrm>
            <a:off x="2109700" y="0"/>
            <a:ext cx="5160900" cy="409500"/>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Clr>
                <a:schemeClr val="accent1"/>
              </a:buClr>
              <a:buSzPts val="2100"/>
              <a:buFont typeface="Arial"/>
              <a:buNone/>
            </a:pPr>
            <a:r>
              <a:rPr lang="en" sz="2100">
                <a:latin typeface="Nunito"/>
                <a:ea typeface="Nunito"/>
                <a:cs typeface="Nunito"/>
                <a:sym typeface="Nunito"/>
              </a:rPr>
              <a:t>Toxicity prediction: proposed solution</a:t>
            </a:r>
            <a:endParaRPr sz="2100">
              <a:latin typeface="Nunito"/>
              <a:ea typeface="Nunito"/>
              <a:cs typeface="Nunito"/>
              <a:sym typeface="Nunito"/>
            </a:endParaRPr>
          </a:p>
        </p:txBody>
      </p:sp>
      <p:pic>
        <p:nvPicPr>
          <p:cNvPr id="1507" name="Google Shape;1507;p62"/>
          <p:cNvPicPr preferRelativeResize="0"/>
          <p:nvPr/>
        </p:nvPicPr>
        <p:blipFill rotWithShape="1">
          <a:blip r:embed="rId8">
            <a:alphaModFix/>
          </a:blip>
          <a:srcRect l="5844" t="28236" r="3690" b="20301"/>
          <a:stretch/>
        </p:blipFill>
        <p:spPr>
          <a:xfrm>
            <a:off x="0" y="0"/>
            <a:ext cx="1613399" cy="496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2"/>
                                        </p:tgtEl>
                                        <p:attrNameLst>
                                          <p:attrName>style.visibility</p:attrName>
                                        </p:attrNameLst>
                                      </p:cBhvr>
                                      <p:to>
                                        <p:strVal val="visible"/>
                                      </p:to>
                                    </p:set>
                                    <p:anim calcmode="lin" valueType="num">
                                      <p:cBhvr additive="base">
                                        <p:cTn id="7" dur="500"/>
                                        <p:tgtEl>
                                          <p:spTgt spid="148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83"/>
                                        </p:tgtEl>
                                        <p:attrNameLst>
                                          <p:attrName>style.visibility</p:attrName>
                                        </p:attrNameLst>
                                      </p:cBhvr>
                                      <p:to>
                                        <p:strVal val="visible"/>
                                      </p:to>
                                    </p:set>
                                    <p:anim calcmode="lin" valueType="num">
                                      <p:cBhvr additive="base">
                                        <p:cTn id="12" dur="500"/>
                                        <p:tgtEl>
                                          <p:spTgt spid="148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87"/>
                                        </p:tgtEl>
                                        <p:attrNameLst>
                                          <p:attrName>style.visibility</p:attrName>
                                        </p:attrNameLst>
                                      </p:cBhvr>
                                      <p:to>
                                        <p:strVal val="visible"/>
                                      </p:to>
                                    </p:set>
                                    <p:anim calcmode="lin" valueType="num">
                                      <p:cBhvr additive="base">
                                        <p:cTn id="15" dur="500"/>
                                        <p:tgtEl>
                                          <p:spTgt spid="148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84"/>
                                        </p:tgtEl>
                                        <p:attrNameLst>
                                          <p:attrName>style.visibility</p:attrName>
                                        </p:attrNameLst>
                                      </p:cBhvr>
                                      <p:to>
                                        <p:strVal val="visible"/>
                                      </p:to>
                                    </p:set>
                                    <p:anim calcmode="lin" valueType="num">
                                      <p:cBhvr additive="base">
                                        <p:cTn id="20" dur="500"/>
                                        <p:tgtEl>
                                          <p:spTgt spid="1484"/>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502"/>
                                        </p:tgtEl>
                                        <p:attrNameLst>
                                          <p:attrName>style.visibility</p:attrName>
                                        </p:attrNameLst>
                                      </p:cBhvr>
                                      <p:to>
                                        <p:strVal val="visible"/>
                                      </p:to>
                                    </p:set>
                                    <p:animEffect transition="in" filter="fade">
                                      <p:cBhvr>
                                        <p:cTn id="23" dur="500"/>
                                        <p:tgtEl>
                                          <p:spTgt spid="150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485"/>
                                        </p:tgtEl>
                                        <p:attrNameLst>
                                          <p:attrName>style.visibility</p:attrName>
                                        </p:attrNameLst>
                                      </p:cBhvr>
                                      <p:to>
                                        <p:strVal val="visible"/>
                                      </p:to>
                                    </p:set>
                                    <p:anim calcmode="lin" valueType="num">
                                      <p:cBhvr additive="base">
                                        <p:cTn id="28" dur="500"/>
                                        <p:tgtEl>
                                          <p:spTgt spid="1485"/>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01"/>
                                        </p:tgtEl>
                                        <p:attrNameLst>
                                          <p:attrName>style.visibility</p:attrName>
                                        </p:attrNameLst>
                                      </p:cBhvr>
                                      <p:to>
                                        <p:strVal val="visible"/>
                                      </p:to>
                                    </p:set>
                                    <p:anim calcmode="lin" valueType="num">
                                      <p:cBhvr additive="base">
                                        <p:cTn id="31" dur="500"/>
                                        <p:tgtEl>
                                          <p:spTgt spid="150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486"/>
                                        </p:tgtEl>
                                        <p:attrNameLst>
                                          <p:attrName>style.visibility</p:attrName>
                                        </p:attrNameLst>
                                      </p:cBhvr>
                                      <p:to>
                                        <p:strVal val="visible"/>
                                      </p:to>
                                    </p:set>
                                    <p:anim calcmode="lin" valueType="num">
                                      <p:cBhvr additive="base">
                                        <p:cTn id="36" dur="500"/>
                                        <p:tgtEl>
                                          <p:spTgt spid="14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63"/>
          <p:cNvSpPr/>
          <p:nvPr/>
        </p:nvSpPr>
        <p:spPr>
          <a:xfrm>
            <a:off x="24550" y="3609050"/>
            <a:ext cx="2799000" cy="14775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3" name="Google Shape;1513;p63"/>
          <p:cNvSpPr txBox="1">
            <a:spLocks noGrp="1"/>
          </p:cNvSpPr>
          <p:nvPr>
            <p:ph type="title"/>
          </p:nvPr>
        </p:nvSpPr>
        <p:spPr>
          <a:xfrm>
            <a:off x="0" y="0"/>
            <a:ext cx="45720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JUMP-Cell Painting Consortium</a:t>
            </a:r>
            <a:endParaRPr/>
          </a:p>
        </p:txBody>
      </p:sp>
      <p:sp>
        <p:nvSpPr>
          <p:cNvPr id="1514" name="Google Shape;1514;p63"/>
          <p:cNvSpPr txBox="1">
            <a:spLocks noGrp="1"/>
          </p:cNvSpPr>
          <p:nvPr>
            <p:ph type="title"/>
          </p:nvPr>
        </p:nvSpPr>
        <p:spPr>
          <a:xfrm>
            <a:off x="4231525" y="69150"/>
            <a:ext cx="3442500" cy="2712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sz="1200" i="1"/>
              <a:t>(Joint Undertaking for Morphological Profiling)</a:t>
            </a:r>
            <a:endParaRPr sz="1200" i="1"/>
          </a:p>
        </p:txBody>
      </p:sp>
      <p:sp>
        <p:nvSpPr>
          <p:cNvPr id="1515" name="Google Shape;1515;p63"/>
          <p:cNvSpPr txBox="1"/>
          <p:nvPr/>
        </p:nvSpPr>
        <p:spPr>
          <a:xfrm>
            <a:off x="382950" y="914063"/>
            <a:ext cx="3806100" cy="207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a:solidFill>
                  <a:srgbClr val="0070C0"/>
                </a:solidFill>
              </a:rPr>
              <a:t>➭ </a:t>
            </a:r>
            <a:r>
              <a:rPr lang="en" sz="1800" b="1">
                <a:solidFill>
                  <a:schemeClr val="dk1"/>
                </a:solidFill>
              </a:rPr>
              <a:t>Created a community throughout pharma</a:t>
            </a:r>
            <a:endParaRPr sz="1800" b="1">
              <a:solidFill>
                <a:schemeClr val="dk1"/>
              </a:solidFill>
            </a:endParaRPr>
          </a:p>
          <a:p>
            <a:pPr marL="0" lvl="0" indent="0" algn="l" rtl="0">
              <a:lnSpc>
                <a:spcPct val="115000"/>
              </a:lnSpc>
              <a:spcBef>
                <a:spcPts val="0"/>
              </a:spcBef>
              <a:spcAft>
                <a:spcPts val="0"/>
              </a:spcAft>
              <a:buNone/>
            </a:pPr>
            <a:r>
              <a:rPr lang="en" sz="2500">
                <a:solidFill>
                  <a:srgbClr val="0070C0"/>
                </a:solidFill>
              </a:rPr>
              <a:t>➭ </a:t>
            </a:r>
            <a:r>
              <a:rPr lang="en" sz="1800" b="1">
                <a:solidFill>
                  <a:schemeClr val="dk1"/>
                </a:solidFill>
              </a:rPr>
              <a:t>Developed best practices</a:t>
            </a:r>
            <a:br>
              <a:rPr lang="en" sz="1800" b="1">
                <a:solidFill>
                  <a:schemeClr val="dk1"/>
                </a:solidFill>
              </a:rPr>
            </a:br>
            <a:r>
              <a:rPr lang="en" sz="2500">
                <a:solidFill>
                  <a:srgbClr val="0070C0"/>
                </a:solidFill>
              </a:rPr>
              <a:t>➭ </a:t>
            </a:r>
            <a:r>
              <a:rPr lang="en" sz="1800" b="1">
                <a:solidFill>
                  <a:schemeClr val="dk1"/>
                </a:solidFill>
              </a:rPr>
              <a:t>Public Cell Painting dataset </a:t>
            </a:r>
            <a:r>
              <a:rPr lang="en">
                <a:solidFill>
                  <a:schemeClr val="dk1"/>
                </a:solidFill>
              </a:rPr>
              <a:t>(136,000 perturbations x 5 replicates each)</a:t>
            </a:r>
            <a:endParaRPr sz="1800" b="1">
              <a:solidFill>
                <a:schemeClr val="dk1"/>
              </a:solidFill>
            </a:endParaRPr>
          </a:p>
        </p:txBody>
      </p:sp>
      <p:sp>
        <p:nvSpPr>
          <p:cNvPr id="1516" name="Google Shape;1516;p63"/>
          <p:cNvSpPr txBox="1"/>
          <p:nvPr/>
        </p:nvSpPr>
        <p:spPr>
          <a:xfrm>
            <a:off x="2771125" y="3745050"/>
            <a:ext cx="1702500" cy="1385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a:solidFill>
                  <a:schemeClr val="dk1"/>
                </a:solidFill>
                <a:highlight>
                  <a:srgbClr val="FFFFFF"/>
                </a:highlight>
                <a:latin typeface="Quattrocento"/>
                <a:ea typeface="Quattrocento"/>
                <a:cs typeface="Quattrocento"/>
                <a:sym typeface="Quattrocento"/>
              </a:rPr>
              <a:t>Supporting Partners:</a:t>
            </a:r>
            <a:endParaRPr sz="1200" b="1">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r>
              <a:rPr lang="en" sz="1100">
                <a:solidFill>
                  <a:schemeClr val="dk1"/>
                </a:solidFill>
                <a:highlight>
                  <a:srgbClr val="FFFFFF"/>
                </a:highlight>
                <a:latin typeface="Quattrocento"/>
                <a:ea typeface="Quattrocento"/>
                <a:cs typeface="Quattrocento"/>
                <a:sym typeface="Quattrocento"/>
              </a:rPr>
              <a:t>- Nomic bio</a:t>
            </a:r>
            <a:endParaRPr sz="1100">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r>
              <a:rPr lang="en" sz="1100">
                <a:solidFill>
                  <a:schemeClr val="dk1"/>
                </a:solidFill>
                <a:highlight>
                  <a:srgbClr val="FFFFFF"/>
                </a:highlight>
                <a:latin typeface="Quattrocento"/>
                <a:ea typeface="Quattrocento"/>
                <a:cs typeface="Quattrocento"/>
                <a:sym typeface="Quattrocento"/>
              </a:rPr>
              <a:t>- PerkinElmer</a:t>
            </a:r>
            <a:endParaRPr sz="1100">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r>
              <a:rPr lang="en" sz="1100">
                <a:solidFill>
                  <a:schemeClr val="dk1"/>
                </a:solidFill>
                <a:highlight>
                  <a:srgbClr val="FFFFFF"/>
                </a:highlight>
                <a:latin typeface="Quattrocento"/>
                <a:ea typeface="Quattrocento"/>
                <a:cs typeface="Quattrocento"/>
                <a:sym typeface="Quattrocento"/>
              </a:rPr>
              <a:t>- Verily</a:t>
            </a:r>
            <a:endParaRPr sz="1100">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r>
              <a:rPr lang="en" sz="1100">
                <a:solidFill>
                  <a:schemeClr val="dk1"/>
                </a:solidFill>
                <a:highlight>
                  <a:srgbClr val="FFFFFF"/>
                </a:highlight>
                <a:latin typeface="Quattrocento"/>
                <a:ea typeface="Quattrocento"/>
                <a:cs typeface="Quattrocento"/>
                <a:sym typeface="Quattrocento"/>
              </a:rPr>
              <a:t>- Google Research</a:t>
            </a:r>
            <a:endParaRPr sz="1100">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r>
              <a:rPr lang="en" sz="1100">
                <a:solidFill>
                  <a:schemeClr val="dk1"/>
                </a:solidFill>
                <a:highlight>
                  <a:srgbClr val="FFFFFF"/>
                </a:highlight>
                <a:latin typeface="Quattrocento"/>
                <a:ea typeface="Quattrocento"/>
                <a:cs typeface="Quattrocento"/>
                <a:sym typeface="Quattrocento"/>
              </a:rPr>
              <a:t>- Horizon Discovery</a:t>
            </a:r>
            <a:endParaRPr sz="1100">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r>
              <a:rPr lang="en" sz="1100">
                <a:solidFill>
                  <a:schemeClr val="dk1"/>
                </a:solidFill>
                <a:highlight>
                  <a:srgbClr val="FFFFFF"/>
                </a:highlight>
                <a:latin typeface="Quattrocento"/>
                <a:ea typeface="Quattrocento"/>
                <a:cs typeface="Quattrocento"/>
                <a:sym typeface="Quattrocento"/>
              </a:rPr>
              <a:t>- Ardigen</a:t>
            </a:r>
            <a:endParaRPr sz="1100">
              <a:solidFill>
                <a:schemeClr val="dk1"/>
              </a:solidFill>
              <a:highlight>
                <a:srgbClr val="FFFFFF"/>
              </a:highlight>
              <a:latin typeface="Quattrocento"/>
              <a:ea typeface="Quattrocento"/>
              <a:cs typeface="Quattrocento"/>
              <a:sym typeface="Quattrocento"/>
            </a:endParaRPr>
          </a:p>
        </p:txBody>
      </p:sp>
      <p:sp>
        <p:nvSpPr>
          <p:cNvPr id="1517" name="Google Shape;1517;p63"/>
          <p:cNvSpPr txBox="1"/>
          <p:nvPr/>
        </p:nvSpPr>
        <p:spPr>
          <a:xfrm>
            <a:off x="4231525" y="4045125"/>
            <a:ext cx="1584300" cy="1046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a:solidFill>
                  <a:schemeClr val="dk1"/>
                </a:solidFill>
                <a:highlight>
                  <a:srgbClr val="FFFFFF"/>
                </a:highlight>
                <a:latin typeface="Quattrocento"/>
                <a:ea typeface="Quattrocento"/>
                <a:cs typeface="Quattrocento"/>
                <a:sym typeface="Quattrocento"/>
              </a:rPr>
              <a:t>Collaborators:</a:t>
            </a:r>
            <a:endParaRPr sz="1200" b="1">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r>
              <a:rPr lang="en" sz="1100">
                <a:solidFill>
                  <a:schemeClr val="dk1"/>
                </a:solidFill>
                <a:highlight>
                  <a:srgbClr val="FFFFFF"/>
                </a:highlight>
                <a:latin typeface="Quattrocento"/>
                <a:ea typeface="Quattrocento"/>
                <a:cs typeface="Quattrocento"/>
                <a:sym typeface="Quattrocento"/>
              </a:rPr>
              <a:t>- Pistoia Alliance</a:t>
            </a:r>
            <a:endParaRPr sz="1100">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r>
              <a:rPr lang="en" sz="1100">
                <a:solidFill>
                  <a:schemeClr val="dk1"/>
                </a:solidFill>
                <a:highlight>
                  <a:srgbClr val="FFFFFF"/>
                </a:highlight>
                <a:latin typeface="Quattrocento"/>
                <a:ea typeface="Quattrocento"/>
                <a:cs typeface="Quattrocento"/>
                <a:sym typeface="Quattrocento"/>
              </a:rPr>
              <a:t>- Umea University</a:t>
            </a:r>
            <a:endParaRPr sz="1100">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r>
              <a:rPr lang="en" sz="1100">
                <a:solidFill>
                  <a:schemeClr val="dk1"/>
                </a:solidFill>
                <a:highlight>
                  <a:srgbClr val="FFFFFF"/>
                </a:highlight>
                <a:latin typeface="Quattrocento"/>
                <a:ea typeface="Quattrocento"/>
                <a:cs typeface="Quattrocento"/>
                <a:sym typeface="Quattrocento"/>
              </a:rPr>
              <a:t>- Stanford University</a:t>
            </a:r>
            <a:endParaRPr sz="1100">
              <a:solidFill>
                <a:schemeClr val="dk1"/>
              </a:solidFill>
              <a:highlight>
                <a:srgbClr val="FFFFFF"/>
              </a:highlight>
              <a:latin typeface="Quattrocento"/>
              <a:ea typeface="Quattrocento"/>
              <a:cs typeface="Quattrocento"/>
              <a:sym typeface="Quattrocento"/>
            </a:endParaRPr>
          </a:p>
          <a:p>
            <a:pPr marL="0" lvl="0" indent="0" algn="l" rtl="0">
              <a:lnSpc>
                <a:spcPct val="100000"/>
              </a:lnSpc>
              <a:spcBef>
                <a:spcPts val="0"/>
              </a:spcBef>
              <a:spcAft>
                <a:spcPts val="0"/>
              </a:spcAft>
              <a:buNone/>
            </a:pPr>
            <a:endParaRPr sz="1100">
              <a:solidFill>
                <a:schemeClr val="dk1"/>
              </a:solidFill>
              <a:highlight>
                <a:srgbClr val="FFFFFF"/>
              </a:highlight>
              <a:latin typeface="Quattrocento"/>
              <a:ea typeface="Quattrocento"/>
              <a:cs typeface="Quattrocento"/>
              <a:sym typeface="Quattrocento"/>
            </a:endParaRPr>
          </a:p>
        </p:txBody>
      </p:sp>
      <p:sp>
        <p:nvSpPr>
          <p:cNvPr id="1518" name="Google Shape;1518;p63"/>
          <p:cNvSpPr txBox="1"/>
          <p:nvPr/>
        </p:nvSpPr>
        <p:spPr>
          <a:xfrm>
            <a:off x="6124275" y="3648025"/>
            <a:ext cx="2652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t>Project overview:</a:t>
            </a:r>
            <a:endParaRPr sz="1100" b="1"/>
          </a:p>
          <a:p>
            <a:pPr marL="0" lvl="0" indent="0" algn="ctr" rtl="0">
              <a:spcBef>
                <a:spcPts val="0"/>
              </a:spcBef>
              <a:spcAft>
                <a:spcPts val="0"/>
              </a:spcAft>
              <a:buNone/>
            </a:pPr>
            <a:r>
              <a:rPr lang="en" sz="1100"/>
              <a:t>http://broad.io/jump-cellpainting</a:t>
            </a:r>
            <a:endParaRPr sz="1100"/>
          </a:p>
        </p:txBody>
      </p:sp>
      <p:sp>
        <p:nvSpPr>
          <p:cNvPr id="1519" name="Google Shape;1519;p63"/>
          <p:cNvSpPr txBox="1"/>
          <p:nvPr/>
        </p:nvSpPr>
        <p:spPr>
          <a:xfrm>
            <a:off x="5750325" y="4228175"/>
            <a:ext cx="3400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t>Data at “The Cell Painting Gallery”: </a:t>
            </a:r>
            <a:r>
              <a:rPr lang="en" sz="1100"/>
              <a:t>https://github.com/broadinstitute/cellpainting-gallery</a:t>
            </a:r>
            <a:endParaRPr sz="1100"/>
          </a:p>
          <a:p>
            <a:pPr marL="0" lvl="0" indent="0" algn="ctr" rtl="0">
              <a:spcBef>
                <a:spcPts val="0"/>
              </a:spcBef>
              <a:spcAft>
                <a:spcPts val="0"/>
              </a:spcAft>
              <a:buNone/>
            </a:pPr>
            <a:r>
              <a:rPr lang="en" sz="1000" i="1">
                <a:solidFill>
                  <a:schemeClr val="dk1"/>
                </a:solidFill>
                <a:highlight>
                  <a:schemeClr val="lt1"/>
                </a:highlight>
                <a:latin typeface="Quattrocento"/>
                <a:ea typeface="Quattrocento"/>
                <a:cs typeface="Quattrocento"/>
                <a:sym typeface="Quattrocento"/>
              </a:rPr>
              <a:t>Data Storage supported by </a:t>
            </a:r>
            <a:endParaRPr sz="1000" i="1">
              <a:solidFill>
                <a:schemeClr val="dk1"/>
              </a:solidFill>
              <a:highlight>
                <a:schemeClr val="lt1"/>
              </a:highlight>
              <a:latin typeface="Quattrocento"/>
              <a:ea typeface="Quattrocento"/>
              <a:cs typeface="Quattrocento"/>
              <a:sym typeface="Quattrocento"/>
            </a:endParaRPr>
          </a:p>
          <a:p>
            <a:pPr marL="0" lvl="0" indent="0" algn="ctr" rtl="0">
              <a:spcBef>
                <a:spcPts val="0"/>
              </a:spcBef>
              <a:spcAft>
                <a:spcPts val="0"/>
              </a:spcAft>
              <a:buNone/>
            </a:pPr>
            <a:r>
              <a:rPr lang="en" sz="1000" i="1">
                <a:solidFill>
                  <a:schemeClr val="dk1"/>
                </a:solidFill>
                <a:highlight>
                  <a:schemeClr val="lt1"/>
                </a:highlight>
                <a:latin typeface="Quattrocento"/>
                <a:ea typeface="Quattrocento"/>
                <a:cs typeface="Quattrocento"/>
                <a:sym typeface="Quattrocento"/>
              </a:rPr>
              <a:t>the AWS Open Data Sponsorship Program</a:t>
            </a:r>
            <a:endParaRPr sz="1100"/>
          </a:p>
        </p:txBody>
      </p:sp>
      <p:sp>
        <p:nvSpPr>
          <p:cNvPr id="1520" name="Google Shape;1520;p63"/>
          <p:cNvSpPr txBox="1"/>
          <p:nvPr/>
        </p:nvSpPr>
        <p:spPr>
          <a:xfrm>
            <a:off x="0" y="3630225"/>
            <a:ext cx="14118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a:solidFill>
                  <a:schemeClr val="dk1"/>
                </a:solidFill>
                <a:latin typeface="Quattrocento"/>
                <a:ea typeface="Quattrocento"/>
                <a:cs typeface="Quattrocento"/>
                <a:sym typeface="Quattrocento"/>
              </a:rPr>
              <a:t>Partners</a:t>
            </a:r>
            <a:r>
              <a:rPr lang="en" sz="1200">
                <a:solidFill>
                  <a:schemeClr val="dk1"/>
                </a:solidFill>
                <a:latin typeface="Quattrocento"/>
                <a:ea typeface="Quattrocento"/>
                <a:cs typeface="Quattrocento"/>
                <a:sym typeface="Quattrocento"/>
              </a:rPr>
              <a:t>:</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Broad Institute</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Amgen</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AstraZeneca</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Bayer</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Biogen</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Eisai</a:t>
            </a:r>
            <a:endParaRPr sz="1200">
              <a:solidFill>
                <a:schemeClr val="dk1"/>
              </a:solidFill>
              <a:latin typeface="Quattrocento"/>
              <a:ea typeface="Quattrocento"/>
              <a:cs typeface="Quattrocento"/>
              <a:sym typeface="Quattrocento"/>
            </a:endParaRPr>
          </a:p>
        </p:txBody>
      </p:sp>
      <p:sp>
        <p:nvSpPr>
          <p:cNvPr id="1521" name="Google Shape;1521;p63"/>
          <p:cNvSpPr txBox="1"/>
          <p:nvPr/>
        </p:nvSpPr>
        <p:spPr>
          <a:xfrm>
            <a:off x="1336600" y="3630225"/>
            <a:ext cx="1584300" cy="1477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Janssen</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Ksilink</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Merck Healthcare KGaA (Germany)</a:t>
            </a:r>
            <a:endParaRPr sz="1200">
              <a:solidFill>
                <a:schemeClr val="dk1"/>
              </a:solidFill>
              <a:latin typeface="Quattrocento"/>
              <a:ea typeface="Quattrocento"/>
              <a:cs typeface="Quattrocento"/>
              <a:sym typeface="Quattrocento"/>
            </a:endParaRPr>
          </a:p>
          <a:p>
            <a:pPr marL="0" lvl="0" indent="0" algn="l" rtl="0">
              <a:spcBef>
                <a:spcPts val="0"/>
              </a:spcBef>
              <a:spcAft>
                <a:spcPts val="0"/>
              </a:spcAft>
              <a:buClr>
                <a:schemeClr val="dk1"/>
              </a:buClr>
              <a:buSzPts val="1100"/>
              <a:buFont typeface="Arial"/>
              <a:buNone/>
            </a:pPr>
            <a:r>
              <a:rPr lang="en" sz="1200">
                <a:solidFill>
                  <a:schemeClr val="dk1"/>
                </a:solidFill>
                <a:latin typeface="Quattrocento"/>
                <a:ea typeface="Quattrocento"/>
                <a:cs typeface="Quattrocento"/>
                <a:sym typeface="Quattrocento"/>
              </a:rPr>
              <a:t>- Pfizer</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Servier</a:t>
            </a:r>
            <a:endParaRPr sz="1200">
              <a:solidFill>
                <a:schemeClr val="dk1"/>
              </a:solidFill>
              <a:latin typeface="Quattrocento"/>
              <a:ea typeface="Quattrocento"/>
              <a:cs typeface="Quattrocento"/>
              <a:sym typeface="Quattrocento"/>
            </a:endParaRPr>
          </a:p>
          <a:p>
            <a:pPr marL="0" lvl="0" indent="0" algn="l" rtl="0">
              <a:lnSpc>
                <a:spcPct val="100000"/>
              </a:lnSpc>
              <a:spcBef>
                <a:spcPts val="0"/>
              </a:spcBef>
              <a:spcAft>
                <a:spcPts val="0"/>
              </a:spcAft>
              <a:buNone/>
            </a:pPr>
            <a:r>
              <a:rPr lang="en" sz="1200">
                <a:solidFill>
                  <a:schemeClr val="dk1"/>
                </a:solidFill>
                <a:latin typeface="Quattrocento"/>
                <a:ea typeface="Quattrocento"/>
                <a:cs typeface="Quattrocento"/>
                <a:sym typeface="Quattrocento"/>
              </a:rPr>
              <a:t>- Takeda</a:t>
            </a:r>
            <a:endParaRPr sz="1200">
              <a:solidFill>
                <a:schemeClr val="dk1"/>
              </a:solidFill>
              <a:latin typeface="Quattrocento"/>
              <a:ea typeface="Quattrocento"/>
              <a:cs typeface="Quattrocento"/>
              <a:sym typeface="Quattrocento"/>
            </a:endParaRPr>
          </a:p>
        </p:txBody>
      </p:sp>
      <p:grpSp>
        <p:nvGrpSpPr>
          <p:cNvPr id="1522" name="Google Shape;1522;p63"/>
          <p:cNvGrpSpPr/>
          <p:nvPr/>
        </p:nvGrpSpPr>
        <p:grpSpPr>
          <a:xfrm>
            <a:off x="3921600" y="1894538"/>
            <a:ext cx="4917000" cy="1206000"/>
            <a:chOff x="3921600" y="1589738"/>
            <a:chExt cx="4917000" cy="1206000"/>
          </a:xfrm>
        </p:grpSpPr>
        <p:sp>
          <p:nvSpPr>
            <p:cNvPr id="1523" name="Google Shape;1523;p63"/>
            <p:cNvSpPr txBox="1"/>
            <p:nvPr/>
          </p:nvSpPr>
          <p:spPr>
            <a:xfrm>
              <a:off x="4467300" y="1589738"/>
              <a:ext cx="4371300" cy="120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rgbClr val="0070C0"/>
                  </a:solidFill>
                </a:rPr>
                <a:t>⁌  </a:t>
              </a:r>
              <a:r>
                <a:rPr lang="en" sz="1800" b="1">
                  <a:solidFill>
                    <a:srgbClr val="9900FF"/>
                  </a:solidFill>
                </a:rPr>
                <a:t>13,000</a:t>
              </a:r>
              <a:r>
                <a:rPr lang="en" sz="1800" b="1">
                  <a:solidFill>
                    <a:schemeClr val="dk1"/>
                  </a:solidFill>
                </a:rPr>
                <a:t> overexpressed genes</a:t>
              </a:r>
              <a:endParaRPr sz="18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000">
                  <a:solidFill>
                    <a:srgbClr val="0070C0"/>
                  </a:solidFill>
                </a:rPr>
                <a:t>⁌  </a:t>
              </a:r>
              <a:r>
                <a:rPr lang="en" sz="1800" b="1">
                  <a:solidFill>
                    <a:srgbClr val="9900FF"/>
                  </a:solidFill>
                </a:rPr>
                <a:t>8,000</a:t>
              </a:r>
              <a:r>
                <a:rPr lang="en" sz="1800" b="1">
                  <a:solidFill>
                    <a:schemeClr val="dk1"/>
                  </a:solidFill>
                </a:rPr>
                <a:t> CRISPR knockdowns</a:t>
              </a:r>
              <a:endParaRPr sz="18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000">
                  <a:solidFill>
                    <a:srgbClr val="0070C0"/>
                  </a:solidFill>
                </a:rPr>
                <a:t>⁌  </a:t>
              </a:r>
              <a:r>
                <a:rPr lang="en" sz="1800" b="1">
                  <a:solidFill>
                    <a:srgbClr val="9900FF"/>
                  </a:solidFill>
                </a:rPr>
                <a:t>116,000 (+ 30,000) </a:t>
              </a:r>
              <a:r>
                <a:rPr lang="en" sz="1800" b="1">
                  <a:solidFill>
                    <a:schemeClr val="dk1"/>
                  </a:solidFill>
                </a:rPr>
                <a:t>small molecules</a:t>
              </a:r>
              <a:endParaRPr sz="1300" i="1">
                <a:solidFill>
                  <a:schemeClr val="dk1"/>
                </a:solidFill>
              </a:endParaRPr>
            </a:p>
          </p:txBody>
        </p:sp>
        <p:sp>
          <p:nvSpPr>
            <p:cNvPr id="1524" name="Google Shape;1524;p63"/>
            <p:cNvSpPr/>
            <p:nvPr/>
          </p:nvSpPr>
          <p:spPr>
            <a:xfrm rot="-5400000">
              <a:off x="3678150" y="1880713"/>
              <a:ext cx="1032600" cy="545700"/>
            </a:xfrm>
            <a:prstGeom prst="trapezoid">
              <a:avLst>
                <a:gd name="adj" fmla="val 292755"/>
              </a:avLst>
            </a:prstGeom>
            <a:gradFill>
              <a:gsLst>
                <a:gs pos="0">
                  <a:srgbClr val="DCEBFF"/>
                </a:gs>
                <a:gs pos="100000">
                  <a:srgbClr val="FF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63"/>
          <p:cNvPicPr preferRelativeResize="0"/>
          <p:nvPr/>
        </p:nvPicPr>
        <p:blipFill rotWithShape="1">
          <a:blip r:embed="rId3">
            <a:alphaModFix/>
          </a:blip>
          <a:srcRect/>
          <a:stretch/>
        </p:blipFill>
        <p:spPr>
          <a:xfrm>
            <a:off x="5292445" y="822284"/>
            <a:ext cx="1800266" cy="1072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64"/>
          <p:cNvSpPr txBox="1">
            <a:spLocks noGrp="1"/>
          </p:cNvSpPr>
          <p:nvPr>
            <p:ph type="title"/>
          </p:nvPr>
        </p:nvSpPr>
        <p:spPr>
          <a:xfrm>
            <a:off x="0" y="0"/>
            <a:ext cx="74991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JUMP-Cell Painting Portals</a:t>
            </a:r>
            <a:endParaRPr/>
          </a:p>
        </p:txBody>
      </p:sp>
      <p:pic>
        <p:nvPicPr>
          <p:cNvPr id="1531" name="Google Shape;1531;p64"/>
          <p:cNvPicPr preferRelativeResize="0"/>
          <p:nvPr/>
        </p:nvPicPr>
        <p:blipFill>
          <a:blip r:embed="rId3">
            <a:alphaModFix/>
          </a:blip>
          <a:stretch>
            <a:fillRect/>
          </a:stretch>
        </p:blipFill>
        <p:spPr>
          <a:xfrm>
            <a:off x="157819" y="789600"/>
            <a:ext cx="4175678" cy="3628916"/>
          </a:xfrm>
          <a:prstGeom prst="rect">
            <a:avLst/>
          </a:prstGeom>
          <a:noFill/>
          <a:ln>
            <a:noFill/>
          </a:ln>
        </p:spPr>
      </p:pic>
      <p:sp>
        <p:nvSpPr>
          <p:cNvPr id="1532" name="Google Shape;1532;p64"/>
          <p:cNvSpPr txBox="1"/>
          <p:nvPr/>
        </p:nvSpPr>
        <p:spPr>
          <a:xfrm>
            <a:off x="129288" y="4515175"/>
            <a:ext cx="439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rgbClr val="0097A7"/>
                </a:solidFill>
                <a:hlinkClick r:id="rId4">
                  <a:extLst>
                    <a:ext uri="{A12FA001-AC4F-418D-AE19-62706E023703}">
                      <ahyp:hlinkClr xmlns:ahyp="http://schemas.microsoft.com/office/drawing/2018/hyperlinkcolor" val="tx"/>
                    </a:ext>
                  </a:extLst>
                </a:hlinkClick>
              </a:rPr>
              <a:t>https://phenaid.ardigen.com/jumpcpexplorer/</a:t>
            </a:r>
            <a:r>
              <a:rPr lang="en"/>
              <a:t> </a:t>
            </a:r>
            <a:endParaRPr/>
          </a:p>
        </p:txBody>
      </p:sp>
      <p:pic>
        <p:nvPicPr>
          <p:cNvPr id="1533" name="Google Shape;1533;p64"/>
          <p:cNvPicPr preferRelativeResize="0"/>
          <p:nvPr/>
        </p:nvPicPr>
        <p:blipFill>
          <a:blip r:embed="rId5">
            <a:alphaModFix/>
          </a:blip>
          <a:stretch>
            <a:fillRect/>
          </a:stretch>
        </p:blipFill>
        <p:spPr>
          <a:xfrm>
            <a:off x="4646200" y="789600"/>
            <a:ext cx="4175676" cy="3666311"/>
          </a:xfrm>
          <a:prstGeom prst="rect">
            <a:avLst/>
          </a:prstGeom>
          <a:noFill/>
          <a:ln>
            <a:noFill/>
          </a:ln>
        </p:spPr>
      </p:pic>
      <p:sp>
        <p:nvSpPr>
          <p:cNvPr id="1534" name="Google Shape;1534;p64"/>
          <p:cNvSpPr txBox="1"/>
          <p:nvPr/>
        </p:nvSpPr>
        <p:spPr>
          <a:xfrm>
            <a:off x="4986838" y="4474200"/>
            <a:ext cx="34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rgbClr val="0097A7"/>
                </a:solidFill>
                <a:hlinkClick r:id="rId6">
                  <a:extLst>
                    <a:ext uri="{A12FA001-AC4F-418D-AE19-62706E023703}">
                      <ahyp:hlinkClr xmlns:ahyp="http://schemas.microsoft.com/office/drawing/2018/hyperlinkcolor" val="tx"/>
                    </a:ext>
                  </a:extLst>
                </a:hlinkClick>
              </a:rPr>
              <a:t>https://www.springdiscovery.com/jump-cp</a:t>
            </a:r>
            <a:r>
              <a:rPr lang="en"/>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65"/>
          <p:cNvSpPr txBox="1">
            <a:spLocks noGrp="1"/>
          </p:cNvSpPr>
          <p:nvPr>
            <p:ph type="title"/>
          </p:nvPr>
        </p:nvSpPr>
        <p:spPr>
          <a:xfrm>
            <a:off x="0" y="0"/>
            <a:ext cx="74991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Clr>
                <a:schemeClr val="dk1"/>
              </a:buClr>
              <a:buSzPts val="1100"/>
              <a:buFont typeface="Arial"/>
              <a:buNone/>
            </a:pPr>
            <a:r>
              <a:rPr lang="en"/>
              <a:t>JUMP datasets – quick adoption! </a:t>
            </a:r>
            <a:endParaRPr/>
          </a:p>
        </p:txBody>
      </p:sp>
      <p:sp>
        <p:nvSpPr>
          <p:cNvPr id="1540" name="Google Shape;1540;p65"/>
          <p:cNvSpPr txBox="1"/>
          <p:nvPr/>
        </p:nvSpPr>
        <p:spPr>
          <a:xfrm>
            <a:off x="179686" y="2157673"/>
            <a:ext cx="4523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t>Representation learning</a:t>
            </a:r>
            <a:endParaRPr sz="1200" b="1"/>
          </a:p>
          <a:p>
            <a:pPr marL="0" lvl="0" indent="0" algn="l" rtl="0">
              <a:spcBef>
                <a:spcPts val="0"/>
              </a:spcBef>
              <a:spcAft>
                <a:spcPts val="0"/>
              </a:spcAft>
              <a:buNone/>
            </a:pPr>
            <a:r>
              <a:rPr lang="en" sz="1200"/>
              <a:t>      Wong et al. 2022 (Pfizer) | Kim et al. 2023 (Bayer)</a:t>
            </a:r>
            <a:endParaRPr sz="1200"/>
          </a:p>
          <a:p>
            <a:pPr marL="0" lvl="0" indent="0" algn="ctr" rtl="0">
              <a:spcBef>
                <a:spcPts val="0"/>
              </a:spcBef>
              <a:spcAft>
                <a:spcPts val="0"/>
              </a:spcAft>
              <a:buNone/>
            </a:pPr>
            <a:endParaRPr sz="1200"/>
          </a:p>
        </p:txBody>
      </p:sp>
      <p:sp>
        <p:nvSpPr>
          <p:cNvPr id="1541" name="Google Shape;1541;p65"/>
          <p:cNvSpPr txBox="1"/>
          <p:nvPr/>
        </p:nvSpPr>
        <p:spPr>
          <a:xfrm>
            <a:off x="5497025" y="2157673"/>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t>Label-free imaging</a:t>
            </a:r>
            <a:endParaRPr sz="1200" b="1"/>
          </a:p>
          <a:p>
            <a:pPr marL="0" lvl="0" indent="0" algn="ctr" rtl="0">
              <a:spcBef>
                <a:spcPts val="0"/>
              </a:spcBef>
              <a:spcAft>
                <a:spcPts val="0"/>
              </a:spcAft>
              <a:buNone/>
            </a:pPr>
            <a:r>
              <a:rPr lang="en" sz="1200"/>
              <a:t>Cross-Zamirski 2023 (AstraZeneca)</a:t>
            </a:r>
            <a:endParaRPr sz="1200"/>
          </a:p>
          <a:p>
            <a:pPr marL="0" lvl="0" indent="0" algn="ctr" rtl="0">
              <a:spcBef>
                <a:spcPts val="0"/>
              </a:spcBef>
              <a:spcAft>
                <a:spcPts val="0"/>
              </a:spcAft>
              <a:buNone/>
            </a:pPr>
            <a:endParaRPr sz="1200"/>
          </a:p>
        </p:txBody>
      </p:sp>
      <p:sp>
        <p:nvSpPr>
          <p:cNvPr id="1542" name="Google Shape;1542;p65"/>
          <p:cNvSpPr txBox="1"/>
          <p:nvPr/>
        </p:nvSpPr>
        <p:spPr>
          <a:xfrm>
            <a:off x="-27764" y="4465075"/>
            <a:ext cx="346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t>De novo design of small molecules</a:t>
            </a:r>
            <a:endParaRPr sz="1200" b="1"/>
          </a:p>
          <a:p>
            <a:pPr marL="0" lvl="0" indent="0" algn="ctr" rtl="0">
              <a:spcBef>
                <a:spcPts val="0"/>
              </a:spcBef>
              <a:spcAft>
                <a:spcPts val="0"/>
              </a:spcAft>
              <a:buNone/>
            </a:pPr>
            <a:r>
              <a:rPr lang="en" sz="1200"/>
              <a:t>Zapata et al. 2022 (Bayer)</a:t>
            </a:r>
            <a:endParaRPr sz="1200"/>
          </a:p>
        </p:txBody>
      </p:sp>
      <p:sp>
        <p:nvSpPr>
          <p:cNvPr id="1543" name="Google Shape;1543;p65"/>
          <p:cNvSpPr txBox="1"/>
          <p:nvPr/>
        </p:nvSpPr>
        <p:spPr>
          <a:xfrm>
            <a:off x="2984825" y="4465075"/>
            <a:ext cx="346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t>Multimodal representation learning</a:t>
            </a:r>
            <a:endParaRPr sz="1200" b="1"/>
          </a:p>
          <a:p>
            <a:pPr marL="0" lvl="0" indent="0" algn="ctr" rtl="0">
              <a:spcBef>
                <a:spcPts val="0"/>
              </a:spcBef>
              <a:spcAft>
                <a:spcPts val="0"/>
              </a:spcAft>
              <a:buNone/>
            </a:pPr>
            <a:r>
              <a:rPr lang="en" sz="1200"/>
              <a:t>Nguyen et al. 2023 (GSK)</a:t>
            </a:r>
            <a:endParaRPr sz="1200"/>
          </a:p>
        </p:txBody>
      </p:sp>
      <p:pic>
        <p:nvPicPr>
          <p:cNvPr id="1544" name="Google Shape;1544;p65"/>
          <p:cNvPicPr preferRelativeResize="0"/>
          <p:nvPr/>
        </p:nvPicPr>
        <p:blipFill>
          <a:blip r:embed="rId3">
            <a:alphaModFix/>
          </a:blip>
          <a:stretch>
            <a:fillRect/>
          </a:stretch>
        </p:blipFill>
        <p:spPr>
          <a:xfrm>
            <a:off x="5470659" y="521950"/>
            <a:ext cx="3261265" cy="1483750"/>
          </a:xfrm>
          <a:prstGeom prst="rect">
            <a:avLst/>
          </a:prstGeom>
          <a:noFill/>
          <a:ln>
            <a:noFill/>
          </a:ln>
        </p:spPr>
      </p:pic>
      <p:pic>
        <p:nvPicPr>
          <p:cNvPr id="1545" name="Google Shape;1545;p65"/>
          <p:cNvPicPr preferRelativeResize="0"/>
          <p:nvPr/>
        </p:nvPicPr>
        <p:blipFill>
          <a:blip r:embed="rId4">
            <a:alphaModFix/>
          </a:blip>
          <a:stretch>
            <a:fillRect/>
          </a:stretch>
        </p:blipFill>
        <p:spPr>
          <a:xfrm>
            <a:off x="3258475" y="3017349"/>
            <a:ext cx="3000003" cy="1333002"/>
          </a:xfrm>
          <a:prstGeom prst="rect">
            <a:avLst/>
          </a:prstGeom>
          <a:noFill/>
          <a:ln>
            <a:noFill/>
          </a:ln>
        </p:spPr>
      </p:pic>
      <p:grpSp>
        <p:nvGrpSpPr>
          <p:cNvPr id="1546" name="Google Shape;1546;p65"/>
          <p:cNvGrpSpPr/>
          <p:nvPr/>
        </p:nvGrpSpPr>
        <p:grpSpPr>
          <a:xfrm>
            <a:off x="168050" y="612325"/>
            <a:ext cx="4546373" cy="1483751"/>
            <a:chOff x="197300" y="612325"/>
            <a:chExt cx="4546373" cy="1483751"/>
          </a:xfrm>
        </p:grpSpPr>
        <p:pic>
          <p:nvPicPr>
            <p:cNvPr id="1547" name="Google Shape;1547;p65"/>
            <p:cNvPicPr preferRelativeResize="0"/>
            <p:nvPr/>
          </p:nvPicPr>
          <p:blipFill>
            <a:blip r:embed="rId5">
              <a:alphaModFix/>
            </a:blip>
            <a:stretch>
              <a:fillRect/>
            </a:stretch>
          </p:blipFill>
          <p:spPr>
            <a:xfrm>
              <a:off x="197300" y="612325"/>
              <a:ext cx="1856844" cy="1483751"/>
            </a:xfrm>
            <a:prstGeom prst="rect">
              <a:avLst/>
            </a:prstGeom>
            <a:noFill/>
            <a:ln>
              <a:noFill/>
            </a:ln>
          </p:spPr>
        </p:pic>
        <p:pic>
          <p:nvPicPr>
            <p:cNvPr id="1548" name="Google Shape;1548;p65"/>
            <p:cNvPicPr preferRelativeResize="0"/>
            <p:nvPr/>
          </p:nvPicPr>
          <p:blipFill rotWithShape="1">
            <a:blip r:embed="rId6">
              <a:alphaModFix/>
            </a:blip>
            <a:srcRect r="43763"/>
            <a:stretch/>
          </p:blipFill>
          <p:spPr>
            <a:xfrm>
              <a:off x="2409949" y="770525"/>
              <a:ext cx="2333724" cy="943975"/>
            </a:xfrm>
            <a:prstGeom prst="rect">
              <a:avLst/>
            </a:prstGeom>
            <a:noFill/>
            <a:ln>
              <a:noFill/>
            </a:ln>
          </p:spPr>
        </p:pic>
        <p:cxnSp>
          <p:nvCxnSpPr>
            <p:cNvPr id="1549" name="Google Shape;1549;p65"/>
            <p:cNvCxnSpPr/>
            <p:nvPr/>
          </p:nvCxnSpPr>
          <p:spPr>
            <a:xfrm>
              <a:off x="2310496" y="612325"/>
              <a:ext cx="0" cy="1330800"/>
            </a:xfrm>
            <a:prstGeom prst="straightConnector1">
              <a:avLst/>
            </a:prstGeom>
            <a:noFill/>
            <a:ln w="9525" cap="flat" cmpd="sng">
              <a:solidFill>
                <a:srgbClr val="B5B5B5"/>
              </a:solidFill>
              <a:prstDash val="solid"/>
              <a:round/>
              <a:headEnd type="none" w="med" len="med"/>
              <a:tailEnd type="none" w="med" len="med"/>
            </a:ln>
          </p:spPr>
        </p:cxnSp>
      </p:grpSp>
      <p:pic>
        <p:nvPicPr>
          <p:cNvPr id="1550" name="Google Shape;1550;p65"/>
          <p:cNvPicPr preferRelativeResize="0"/>
          <p:nvPr/>
        </p:nvPicPr>
        <p:blipFill>
          <a:blip r:embed="rId7">
            <a:alphaModFix/>
          </a:blip>
          <a:stretch>
            <a:fillRect/>
          </a:stretch>
        </p:blipFill>
        <p:spPr>
          <a:xfrm>
            <a:off x="166801" y="3017350"/>
            <a:ext cx="2970426" cy="1226175"/>
          </a:xfrm>
          <a:prstGeom prst="rect">
            <a:avLst/>
          </a:prstGeom>
          <a:noFill/>
          <a:ln>
            <a:noFill/>
          </a:ln>
        </p:spPr>
      </p:pic>
      <p:sp>
        <p:nvSpPr>
          <p:cNvPr id="1551" name="Google Shape;1551;p65"/>
          <p:cNvSpPr txBox="1"/>
          <p:nvPr/>
        </p:nvSpPr>
        <p:spPr>
          <a:xfrm>
            <a:off x="5903480" y="4472380"/>
            <a:ext cx="346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t>Proximity bias in CRISPR-Cas9 </a:t>
            </a:r>
            <a:endParaRPr sz="1200" b="1"/>
          </a:p>
          <a:p>
            <a:pPr marL="0" lvl="0" indent="0" algn="ctr" rtl="0">
              <a:spcBef>
                <a:spcPts val="0"/>
              </a:spcBef>
              <a:spcAft>
                <a:spcPts val="0"/>
              </a:spcAft>
              <a:buNone/>
            </a:pPr>
            <a:r>
              <a:rPr lang="en" sz="1200"/>
              <a:t>Lazar et al. 2023 (Recursion)</a:t>
            </a:r>
            <a:endParaRPr sz="1200"/>
          </a:p>
        </p:txBody>
      </p:sp>
      <p:pic>
        <p:nvPicPr>
          <p:cNvPr id="1552" name="Google Shape;1552;p65"/>
          <p:cNvPicPr preferRelativeResize="0"/>
          <p:nvPr/>
        </p:nvPicPr>
        <p:blipFill rotWithShape="1">
          <a:blip r:embed="rId8">
            <a:alphaModFix/>
          </a:blip>
          <a:srcRect l="8424" t="21824" b="20039"/>
          <a:stretch/>
        </p:blipFill>
        <p:spPr>
          <a:xfrm>
            <a:off x="6613100" y="2804261"/>
            <a:ext cx="1826022" cy="1652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pic>
        <p:nvPicPr>
          <p:cNvPr id="1557" name="Google Shape;1557;p66"/>
          <p:cNvPicPr preferRelativeResize="0"/>
          <p:nvPr/>
        </p:nvPicPr>
        <p:blipFill>
          <a:blip r:embed="rId3">
            <a:alphaModFix/>
          </a:blip>
          <a:stretch>
            <a:fillRect/>
          </a:stretch>
        </p:blipFill>
        <p:spPr>
          <a:xfrm>
            <a:off x="2227584" y="0"/>
            <a:ext cx="5347490" cy="5361024"/>
          </a:xfrm>
          <a:prstGeom prst="rect">
            <a:avLst/>
          </a:prstGeom>
          <a:noFill/>
          <a:ln>
            <a:noFill/>
          </a:ln>
        </p:spPr>
      </p:pic>
      <p:sp>
        <p:nvSpPr>
          <p:cNvPr id="1558" name="Google Shape;1558;p66"/>
          <p:cNvSpPr txBox="1">
            <a:spLocks noGrp="1"/>
          </p:cNvSpPr>
          <p:nvPr>
            <p:ph type="title"/>
          </p:nvPr>
        </p:nvSpPr>
        <p:spPr>
          <a:xfrm>
            <a:off x="169525" y="0"/>
            <a:ext cx="2241900" cy="2030400"/>
          </a:xfrm>
          <a:prstGeom prst="rect">
            <a:avLst/>
          </a:prstGeom>
        </p:spPr>
        <p:txBody>
          <a:bodyPr spcFirstLastPara="1" wrap="square" lIns="60500" tIns="30250" rIns="60500" bIns="30250" anchor="t" anchorCtr="0">
            <a:noAutofit/>
          </a:bodyPr>
          <a:lstStyle/>
          <a:p>
            <a:pPr marL="0" lvl="0" indent="0" algn="l" rtl="0">
              <a:spcBef>
                <a:spcPts val="0"/>
              </a:spcBef>
              <a:spcAft>
                <a:spcPts val="0"/>
              </a:spcAft>
              <a:buNone/>
            </a:pPr>
            <a:r>
              <a:rPr lang="en"/>
              <a:t>Image-based profiling: accelerating many steps of drug discovery</a:t>
            </a:r>
            <a:endParaRPr/>
          </a:p>
        </p:txBody>
      </p:sp>
      <p:sp>
        <p:nvSpPr>
          <p:cNvPr id="1559" name="Google Shape;1559;p66"/>
          <p:cNvSpPr txBox="1"/>
          <p:nvPr/>
        </p:nvSpPr>
        <p:spPr>
          <a:xfrm>
            <a:off x="-114414" y="4807201"/>
            <a:ext cx="4762200" cy="3363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300">
                <a:latin typeface="Belleza"/>
                <a:ea typeface="Belleza"/>
                <a:cs typeface="Belleza"/>
                <a:sym typeface="Belleza"/>
              </a:rPr>
              <a:t>Download PDF of slides here</a:t>
            </a:r>
            <a:r>
              <a:rPr lang="en" sz="1300">
                <a:solidFill>
                  <a:srgbClr val="000000"/>
                </a:solidFill>
                <a:latin typeface="Belleza"/>
                <a:ea typeface="Belleza"/>
                <a:cs typeface="Belleza"/>
                <a:sym typeface="Belleza"/>
              </a:rPr>
              <a:t>: http://broad.io/Carpenter</a:t>
            </a:r>
            <a:r>
              <a:rPr lang="en" sz="1300">
                <a:solidFill>
                  <a:schemeClr val="dk1"/>
                </a:solidFill>
                <a:latin typeface="Belleza"/>
                <a:ea typeface="Belleza"/>
                <a:cs typeface="Belleza"/>
                <a:sym typeface="Belleza"/>
              </a:rPr>
              <a:t>Singh</a:t>
            </a:r>
            <a:r>
              <a:rPr lang="en" sz="1300">
                <a:solidFill>
                  <a:srgbClr val="000000"/>
                </a:solidFill>
                <a:latin typeface="Belleza"/>
                <a:ea typeface="Belleza"/>
                <a:cs typeface="Belleza"/>
                <a:sym typeface="Belleza"/>
              </a:rPr>
              <a:t>Slides</a:t>
            </a:r>
            <a:endParaRPr sz="900"/>
          </a:p>
        </p:txBody>
      </p:sp>
      <p:grpSp>
        <p:nvGrpSpPr>
          <p:cNvPr id="1560" name="Google Shape;1560;p66"/>
          <p:cNvGrpSpPr/>
          <p:nvPr/>
        </p:nvGrpSpPr>
        <p:grpSpPr>
          <a:xfrm>
            <a:off x="0" y="516025"/>
            <a:ext cx="8362325" cy="4445950"/>
            <a:chOff x="0" y="516025"/>
            <a:chExt cx="8362325" cy="4445950"/>
          </a:xfrm>
        </p:grpSpPr>
        <p:sp>
          <p:nvSpPr>
            <p:cNvPr id="1561" name="Google Shape;1561;p66"/>
            <p:cNvSpPr txBox="1"/>
            <p:nvPr/>
          </p:nvSpPr>
          <p:spPr>
            <a:xfrm>
              <a:off x="2823775" y="2106600"/>
              <a:ext cx="1480500" cy="3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solidFill>
                    <a:srgbClr val="0070C0"/>
                  </a:solidFill>
                </a:rPr>
                <a:t>(Simm Cell Chem Bio 2018, Rohban Cell Systems 2022)</a:t>
              </a:r>
              <a:endParaRPr sz="800">
                <a:solidFill>
                  <a:srgbClr val="0070C0"/>
                </a:solidFill>
              </a:endParaRPr>
            </a:p>
          </p:txBody>
        </p:sp>
        <p:sp>
          <p:nvSpPr>
            <p:cNvPr id="1562" name="Google Shape;1562;p66"/>
            <p:cNvSpPr txBox="1"/>
            <p:nvPr/>
          </p:nvSpPr>
          <p:spPr>
            <a:xfrm>
              <a:off x="2411425" y="516025"/>
              <a:ext cx="1309800" cy="3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solidFill>
                    <a:srgbClr val="0070C0"/>
                  </a:solidFill>
                </a:rPr>
                <a:t>(Rohban eLife 2017, Chandrasekaran biorxiv 2023)</a:t>
              </a:r>
              <a:endParaRPr sz="800" i="1">
                <a:solidFill>
                  <a:srgbClr val="0070C0"/>
                </a:solidFill>
              </a:endParaRPr>
            </a:p>
          </p:txBody>
        </p:sp>
        <p:sp>
          <p:nvSpPr>
            <p:cNvPr id="1563" name="Google Shape;1563;p66"/>
            <p:cNvSpPr txBox="1"/>
            <p:nvPr/>
          </p:nvSpPr>
          <p:spPr>
            <a:xfrm>
              <a:off x="5956850" y="2571750"/>
              <a:ext cx="1793100" cy="3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solidFill>
                    <a:srgbClr val="0070C0"/>
                  </a:solidFill>
                </a:rPr>
                <a:t>(Gerry JACS 2016, Nelson Org Letters 2016, Melillo JACS 2018)</a:t>
              </a:r>
              <a:endParaRPr sz="800">
                <a:solidFill>
                  <a:srgbClr val="0070C0"/>
                </a:solidFill>
              </a:endParaRPr>
            </a:p>
          </p:txBody>
        </p:sp>
        <p:sp>
          <p:nvSpPr>
            <p:cNvPr id="1564" name="Google Shape;1564;p66"/>
            <p:cNvSpPr txBox="1"/>
            <p:nvPr/>
          </p:nvSpPr>
          <p:spPr>
            <a:xfrm>
              <a:off x="5567450" y="1746600"/>
              <a:ext cx="2182500" cy="3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solidFill>
                    <a:srgbClr val="0070C0"/>
                  </a:solidFill>
                </a:rPr>
                <a:t>(Wawer PNAS 2014)</a:t>
              </a:r>
              <a:endParaRPr sz="800" i="1">
                <a:solidFill>
                  <a:srgbClr val="0070C0"/>
                </a:solidFill>
              </a:endParaRPr>
            </a:p>
            <a:p>
              <a:pPr marL="0" lvl="0" indent="0" algn="l" rtl="0">
                <a:lnSpc>
                  <a:spcPct val="115000"/>
                </a:lnSpc>
                <a:spcBef>
                  <a:spcPts val="0"/>
                </a:spcBef>
                <a:spcAft>
                  <a:spcPts val="0"/>
                </a:spcAft>
                <a:buNone/>
              </a:pPr>
              <a:endParaRPr sz="800" i="1">
                <a:solidFill>
                  <a:srgbClr val="0070C0"/>
                </a:solidFill>
              </a:endParaRPr>
            </a:p>
            <a:p>
              <a:pPr marL="0" lvl="0" indent="0" algn="l" rtl="0">
                <a:lnSpc>
                  <a:spcPct val="115000"/>
                </a:lnSpc>
                <a:spcBef>
                  <a:spcPts val="0"/>
                </a:spcBef>
                <a:spcAft>
                  <a:spcPts val="0"/>
                </a:spcAft>
                <a:buNone/>
              </a:pPr>
              <a:endParaRPr sz="800" i="1">
                <a:solidFill>
                  <a:srgbClr val="0070C0"/>
                </a:solidFill>
              </a:endParaRPr>
            </a:p>
          </p:txBody>
        </p:sp>
        <p:sp>
          <p:nvSpPr>
            <p:cNvPr id="1565" name="Google Shape;1565;p66"/>
            <p:cNvSpPr txBox="1"/>
            <p:nvPr/>
          </p:nvSpPr>
          <p:spPr>
            <a:xfrm>
              <a:off x="3174775" y="2993525"/>
              <a:ext cx="1480500" cy="3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solidFill>
                    <a:srgbClr val="0070C0"/>
                  </a:solidFill>
                </a:rPr>
                <a:t>(Gustafsdottir PLOS One 2013, Ljosa JBS 2013, Way Cell Systems 2022)</a:t>
              </a:r>
              <a:endParaRPr sz="800">
                <a:solidFill>
                  <a:srgbClr val="0070C0"/>
                </a:solidFill>
              </a:endParaRPr>
            </a:p>
          </p:txBody>
        </p:sp>
        <p:sp>
          <p:nvSpPr>
            <p:cNvPr id="1566" name="Google Shape;1566;p66"/>
            <p:cNvSpPr txBox="1"/>
            <p:nvPr/>
          </p:nvSpPr>
          <p:spPr>
            <a:xfrm>
              <a:off x="3374625" y="3880450"/>
              <a:ext cx="1591200" cy="6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solidFill>
                    <a:srgbClr val="0070C0"/>
                  </a:solidFill>
                </a:rPr>
                <a:t>(Nyffeler Tox Appl Pharmacol 2019 &amp; 2020, Nyffeler SLAS Discov 2021, Willis SLAS Discov 2020, Way MBoC 2021, Trapotsi Biorxiv 2022)</a:t>
              </a:r>
              <a:endParaRPr sz="800">
                <a:solidFill>
                  <a:srgbClr val="0070C0"/>
                </a:solidFill>
              </a:endParaRPr>
            </a:p>
          </p:txBody>
        </p:sp>
        <p:sp>
          <p:nvSpPr>
            <p:cNvPr id="1567" name="Google Shape;1567;p66"/>
            <p:cNvSpPr txBox="1"/>
            <p:nvPr/>
          </p:nvSpPr>
          <p:spPr>
            <a:xfrm>
              <a:off x="4814225" y="659975"/>
              <a:ext cx="1591200" cy="3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solidFill>
                    <a:srgbClr val="0070C0"/>
                  </a:solidFill>
                </a:rPr>
                <a:t>(Gibson Circulation 2015, Lacoste, Haghighi biorxiv 2023)</a:t>
              </a:r>
              <a:endParaRPr sz="800" i="1">
                <a:solidFill>
                  <a:srgbClr val="0070C0"/>
                </a:solidFill>
              </a:endParaRPr>
            </a:p>
          </p:txBody>
        </p:sp>
        <p:sp>
          <p:nvSpPr>
            <p:cNvPr id="1568" name="Google Shape;1568;p66"/>
            <p:cNvSpPr txBox="1"/>
            <p:nvPr/>
          </p:nvSpPr>
          <p:spPr>
            <a:xfrm>
              <a:off x="0" y="3224675"/>
              <a:ext cx="2771700" cy="1737300"/>
            </a:xfrm>
            <a:prstGeom prst="rect">
              <a:avLst/>
            </a:prstGeom>
            <a:noFill/>
            <a:ln>
              <a:noFill/>
            </a:ln>
          </p:spPr>
          <p:txBody>
            <a:bodyPr spcFirstLastPara="1" wrap="square" lIns="44050" tIns="44050" rIns="44050" bIns="44050" anchor="t" anchorCtr="0">
              <a:noAutofit/>
            </a:bodyPr>
            <a:lstStyle/>
            <a:p>
              <a:pPr marL="0" marR="38100" lvl="0" indent="0" algn="ctr" rtl="0">
                <a:spcBef>
                  <a:spcPts val="0"/>
                </a:spcBef>
                <a:spcAft>
                  <a:spcPts val="0"/>
                </a:spcAft>
                <a:buClr>
                  <a:srgbClr val="0F78A5"/>
                </a:buClr>
                <a:buSzPts val="1100"/>
                <a:buFont typeface="Calibri"/>
                <a:buNone/>
              </a:pPr>
              <a:r>
                <a:rPr lang="en" sz="1100" b="1">
                  <a:solidFill>
                    <a:srgbClr val="0F78A5"/>
                  </a:solidFill>
                  <a:latin typeface="Calibri"/>
                  <a:ea typeface="Calibri"/>
                  <a:cs typeface="Calibri"/>
                  <a:sym typeface="Calibri"/>
                </a:rPr>
                <a:t>Applications reviewed in: Chandrasekaran, et al. Nat Reviews Drug Discovery (2020)</a:t>
              </a:r>
              <a:endParaRPr sz="1100" b="1">
                <a:solidFill>
                  <a:srgbClr val="0F78A5"/>
                </a:solidFill>
                <a:latin typeface="Calibri"/>
                <a:ea typeface="Calibri"/>
                <a:cs typeface="Calibri"/>
                <a:sym typeface="Calibri"/>
              </a:endParaRPr>
            </a:p>
            <a:p>
              <a:pPr marL="0" marR="38100" lvl="0" indent="0" algn="ctr" rtl="0">
                <a:spcBef>
                  <a:spcPts val="0"/>
                </a:spcBef>
                <a:spcAft>
                  <a:spcPts val="0"/>
                </a:spcAft>
                <a:buClr>
                  <a:srgbClr val="0F78A5"/>
                </a:buClr>
                <a:buSzPts val="1100"/>
                <a:buFont typeface="Calibri"/>
                <a:buNone/>
              </a:pPr>
              <a:endParaRPr sz="1100" b="1">
                <a:solidFill>
                  <a:srgbClr val="0F78A5"/>
                </a:solidFill>
                <a:latin typeface="Calibri"/>
                <a:ea typeface="Calibri"/>
                <a:cs typeface="Calibri"/>
                <a:sym typeface="Calibri"/>
              </a:endParaRPr>
            </a:p>
            <a:p>
              <a:pPr marL="0" marR="38100" lvl="0" indent="0" algn="ctr" rtl="0">
                <a:spcBef>
                  <a:spcPts val="0"/>
                </a:spcBef>
                <a:spcAft>
                  <a:spcPts val="0"/>
                </a:spcAft>
                <a:buClr>
                  <a:srgbClr val="0F78A5"/>
                </a:buClr>
                <a:buSzPts val="1100"/>
                <a:buFont typeface="Calibri"/>
                <a:buNone/>
              </a:pPr>
              <a:r>
                <a:rPr lang="en" sz="1100" b="1">
                  <a:solidFill>
                    <a:srgbClr val="0F78A5"/>
                  </a:solidFill>
                  <a:latin typeface="Calibri"/>
                  <a:ea typeface="Calibri"/>
                  <a:cs typeface="Calibri"/>
                  <a:sym typeface="Calibri"/>
                </a:rPr>
                <a:t>Best practices reviewed in:  Caicedo, et al. Nature Methods (2017)</a:t>
              </a:r>
              <a:endParaRPr sz="1100" b="1">
                <a:solidFill>
                  <a:srgbClr val="0F78A5"/>
                </a:solidFill>
                <a:latin typeface="Calibri"/>
                <a:ea typeface="Calibri"/>
                <a:cs typeface="Calibri"/>
                <a:sym typeface="Calibri"/>
              </a:endParaRPr>
            </a:p>
            <a:p>
              <a:pPr marL="0" marR="38100" lvl="0" indent="0" algn="ctr" rtl="0">
                <a:spcBef>
                  <a:spcPts val="0"/>
                </a:spcBef>
                <a:spcAft>
                  <a:spcPts val="0"/>
                </a:spcAft>
                <a:buClr>
                  <a:srgbClr val="0F78A5"/>
                </a:buClr>
                <a:buSzPts val="1100"/>
                <a:buFont typeface="Calibri"/>
                <a:buNone/>
              </a:pPr>
              <a:endParaRPr sz="1100" b="1">
                <a:solidFill>
                  <a:srgbClr val="0F78A5"/>
                </a:solidFill>
                <a:latin typeface="Calibri"/>
                <a:ea typeface="Calibri"/>
                <a:cs typeface="Calibri"/>
                <a:sym typeface="Calibri"/>
              </a:endParaRPr>
            </a:p>
            <a:p>
              <a:pPr marL="0" marR="38100" lvl="0" indent="0" algn="ctr" rtl="0">
                <a:spcBef>
                  <a:spcPts val="0"/>
                </a:spcBef>
                <a:spcAft>
                  <a:spcPts val="0"/>
                </a:spcAft>
                <a:buClr>
                  <a:srgbClr val="0F78A5"/>
                </a:buClr>
                <a:buSzPts val="1100"/>
                <a:buFont typeface="Calibri"/>
                <a:buNone/>
              </a:pPr>
              <a:r>
                <a:rPr lang="en" sz="1100" b="1">
                  <a:solidFill>
                    <a:srgbClr val="0F78A5"/>
                  </a:solidFill>
                  <a:latin typeface="Calibri"/>
                  <a:ea typeface="Calibri"/>
                  <a:cs typeface="Calibri"/>
                  <a:sym typeface="Calibri"/>
                </a:rPr>
                <a:t>Annual conferences: CytoData, SBI2</a:t>
              </a:r>
              <a:endParaRPr sz="1100" b="1">
                <a:solidFill>
                  <a:srgbClr val="0F78A5"/>
                </a:solidFill>
                <a:latin typeface="Calibri"/>
                <a:ea typeface="Calibri"/>
                <a:cs typeface="Calibri"/>
                <a:sym typeface="Calibri"/>
              </a:endParaRPr>
            </a:p>
          </p:txBody>
        </p:sp>
        <p:sp>
          <p:nvSpPr>
            <p:cNvPr id="1569" name="Google Shape;1569;p66"/>
            <p:cNvSpPr txBox="1"/>
            <p:nvPr/>
          </p:nvSpPr>
          <p:spPr>
            <a:xfrm>
              <a:off x="6996725" y="3457950"/>
              <a:ext cx="1365600" cy="3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solidFill>
                    <a:srgbClr val="0070C0"/>
                  </a:solidFill>
                </a:rPr>
                <a:t>(Kornauth Cancer Discovery 2022, Caicedo MBoC 2022)</a:t>
              </a:r>
              <a:endParaRPr sz="800">
                <a:solidFill>
                  <a:srgbClr val="0070C0"/>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67"/>
          <p:cNvSpPr txBox="1"/>
          <p:nvPr/>
        </p:nvSpPr>
        <p:spPr>
          <a:xfrm>
            <a:off x="4278007" y="5194006"/>
            <a:ext cx="4762200" cy="336300"/>
          </a:xfrm>
          <a:prstGeom prst="rect">
            <a:avLst/>
          </a:prstGeom>
          <a:noFill/>
          <a:ln>
            <a:noFill/>
          </a:ln>
        </p:spPr>
        <p:txBody>
          <a:bodyPr spcFirstLastPara="1" wrap="square" lIns="33625" tIns="33625" rIns="33625" bIns="33625" anchor="ctr" anchorCtr="0">
            <a:noAutofit/>
          </a:bodyPr>
          <a:lstStyle/>
          <a:p>
            <a:pPr marL="0" marR="0" lvl="0" indent="0" algn="r" rtl="0">
              <a:spcBef>
                <a:spcPts val="0"/>
              </a:spcBef>
              <a:spcAft>
                <a:spcPts val="0"/>
              </a:spcAft>
              <a:buNone/>
            </a:pPr>
            <a:r>
              <a:rPr lang="en" sz="1300">
                <a:latin typeface="Belleza"/>
                <a:ea typeface="Belleza"/>
                <a:cs typeface="Belleza"/>
                <a:sym typeface="Belleza"/>
              </a:rPr>
              <a:t>Got</a:t>
            </a:r>
            <a:r>
              <a:rPr lang="en" sz="1300">
                <a:solidFill>
                  <a:srgbClr val="000000"/>
                </a:solidFill>
                <a:latin typeface="Belleza"/>
                <a:ea typeface="Belleza"/>
                <a:cs typeface="Belleza"/>
                <a:sym typeface="Belleza"/>
              </a:rPr>
              <a:t> feedback on this talk</a:t>
            </a:r>
            <a:r>
              <a:rPr lang="en" sz="1300">
                <a:latin typeface="Belleza"/>
                <a:ea typeface="Belleza"/>
                <a:cs typeface="Belleza"/>
                <a:sym typeface="Belleza"/>
              </a:rPr>
              <a:t>?</a:t>
            </a:r>
            <a:r>
              <a:rPr lang="en" sz="1300">
                <a:solidFill>
                  <a:srgbClr val="000000"/>
                </a:solidFill>
                <a:latin typeface="Belleza"/>
                <a:ea typeface="Belleza"/>
                <a:cs typeface="Belleza"/>
                <a:sym typeface="Belleza"/>
              </a:rPr>
              <a:t> http://broad.io/CarpenterFeedback</a:t>
            </a:r>
            <a:endParaRPr sz="900"/>
          </a:p>
        </p:txBody>
      </p:sp>
      <p:sp>
        <p:nvSpPr>
          <p:cNvPr id="1575" name="Google Shape;1575;p67"/>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lvl="0" indent="0" algn="ctr" rtl="0">
              <a:spcBef>
                <a:spcPts val="0"/>
              </a:spcBef>
              <a:spcAft>
                <a:spcPts val="0"/>
              </a:spcAft>
              <a:buNone/>
            </a:pPr>
            <a:r>
              <a:rPr lang="en"/>
              <a:t>Gratitude</a:t>
            </a:r>
            <a:endParaRPr/>
          </a:p>
        </p:txBody>
      </p:sp>
      <p:sp>
        <p:nvSpPr>
          <p:cNvPr id="1576" name="Google Shape;1576;p67"/>
          <p:cNvSpPr/>
          <p:nvPr/>
        </p:nvSpPr>
        <p:spPr>
          <a:xfrm>
            <a:off x="-85285" y="4825406"/>
            <a:ext cx="797700" cy="2772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1400">
                <a:latin typeface="Corsiva"/>
                <a:ea typeface="Corsiva"/>
                <a:cs typeface="Corsiva"/>
                <a:sym typeface="Corsiva"/>
              </a:rPr>
              <a:t>S.D.G.</a:t>
            </a:r>
            <a:endParaRPr sz="900">
              <a:latin typeface="Corsiva"/>
              <a:ea typeface="Corsiva"/>
              <a:cs typeface="Corsiva"/>
              <a:sym typeface="Corsiva"/>
            </a:endParaRPr>
          </a:p>
        </p:txBody>
      </p:sp>
      <p:sp>
        <p:nvSpPr>
          <p:cNvPr id="1577" name="Google Shape;1577;p67"/>
          <p:cNvSpPr/>
          <p:nvPr/>
        </p:nvSpPr>
        <p:spPr>
          <a:xfrm>
            <a:off x="5286775" y="3226175"/>
            <a:ext cx="3317700" cy="128310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r>
              <a:rPr lang="en" sz="1200">
                <a:latin typeface="Calibri"/>
                <a:ea typeface="Calibri"/>
                <a:cs typeface="Calibri"/>
                <a:sym typeface="Calibri"/>
              </a:rPr>
              <a:t>Recent major funding for this work provided by:</a:t>
            </a:r>
            <a:endParaRPr sz="1200"/>
          </a:p>
          <a:p>
            <a:pPr marL="25400" marR="0" lvl="0" indent="-57150" algn="l" rtl="0">
              <a:spcBef>
                <a:spcPts val="0"/>
              </a:spcBef>
              <a:spcAft>
                <a:spcPts val="0"/>
              </a:spcAft>
              <a:buClr>
                <a:srgbClr val="000000"/>
              </a:buClr>
              <a:buSzPts val="900"/>
              <a:buFont typeface="Trebuchet MS"/>
              <a:buChar char="•"/>
            </a:pPr>
            <a:r>
              <a:rPr lang="en" sz="900">
                <a:solidFill>
                  <a:schemeClr val="dk1"/>
                </a:solidFill>
                <a:latin typeface="Calibri"/>
                <a:ea typeface="Calibri"/>
                <a:cs typeface="Calibri"/>
                <a:sym typeface="Calibri"/>
              </a:rPr>
              <a:t> NIH NIGMS P41 GM135019</a:t>
            </a:r>
            <a:endParaRPr sz="900">
              <a:solidFill>
                <a:schemeClr val="dk1"/>
              </a:solidFill>
              <a:latin typeface="Calibri"/>
              <a:ea typeface="Calibri"/>
              <a:cs typeface="Calibri"/>
              <a:sym typeface="Calibri"/>
            </a:endParaRPr>
          </a:p>
          <a:p>
            <a:pPr marL="25400" marR="0" lvl="0" indent="-57150" algn="l" rtl="0">
              <a:spcBef>
                <a:spcPts val="0"/>
              </a:spcBef>
              <a:spcAft>
                <a:spcPts val="0"/>
              </a:spcAft>
              <a:buClr>
                <a:srgbClr val="000000"/>
              </a:buClr>
              <a:buSzPts val="900"/>
              <a:buFont typeface="Trebuchet MS"/>
              <a:buChar char="•"/>
            </a:pPr>
            <a:r>
              <a:rPr lang="en" sz="900">
                <a:solidFill>
                  <a:schemeClr val="dk1"/>
                </a:solidFill>
                <a:latin typeface="Calibri"/>
                <a:ea typeface="Calibri"/>
                <a:cs typeface="Calibri"/>
                <a:sym typeface="Calibri"/>
              </a:rPr>
              <a:t> NIH NIGMS R35 GM122547 MIRA</a:t>
            </a:r>
            <a:endParaRPr sz="900">
              <a:solidFill>
                <a:schemeClr val="dk1"/>
              </a:solidFill>
              <a:latin typeface="Calibri"/>
              <a:ea typeface="Calibri"/>
              <a:cs typeface="Calibri"/>
              <a:sym typeface="Calibri"/>
            </a:endParaRPr>
          </a:p>
          <a:p>
            <a:pPr marL="25400" marR="0" lvl="0" indent="-57150" algn="l" rtl="0">
              <a:spcBef>
                <a:spcPts val="0"/>
              </a:spcBef>
              <a:spcAft>
                <a:spcPts val="0"/>
              </a:spcAft>
              <a:buClr>
                <a:schemeClr val="dk1"/>
              </a:buClr>
              <a:buSzPts val="900"/>
              <a:buFont typeface="Calibri"/>
              <a:buChar char="•"/>
            </a:pPr>
            <a:r>
              <a:rPr lang="en" sz="900">
                <a:solidFill>
                  <a:schemeClr val="dk1"/>
                </a:solidFill>
                <a:latin typeface="Calibri"/>
                <a:ea typeface="Calibri"/>
                <a:cs typeface="Calibri"/>
                <a:sym typeface="Calibri"/>
              </a:rPr>
              <a:t> Mass Life Sci Center</a:t>
            </a:r>
            <a:endParaRPr sz="900">
              <a:solidFill>
                <a:schemeClr val="dk1"/>
              </a:solidFill>
              <a:latin typeface="Calibri"/>
              <a:ea typeface="Calibri"/>
              <a:cs typeface="Calibri"/>
              <a:sym typeface="Calibri"/>
            </a:endParaRPr>
          </a:p>
          <a:p>
            <a:pPr marL="0" marR="0" lvl="0" indent="0" algn="l" rtl="0">
              <a:spcBef>
                <a:spcPts val="0"/>
              </a:spcBef>
              <a:spcAft>
                <a:spcPts val="0"/>
              </a:spcAft>
              <a:buNone/>
            </a:pPr>
            <a:endParaRPr sz="900">
              <a:solidFill>
                <a:schemeClr val="dk1"/>
              </a:solidFill>
              <a:latin typeface="Calibri"/>
              <a:ea typeface="Calibri"/>
              <a:cs typeface="Calibri"/>
              <a:sym typeface="Calibri"/>
            </a:endParaRPr>
          </a:p>
          <a:p>
            <a:pPr marL="0" marR="0" lvl="0" indent="0" algn="l" rtl="0">
              <a:spcBef>
                <a:spcPts val="0"/>
              </a:spcBef>
              <a:spcAft>
                <a:spcPts val="0"/>
              </a:spcAft>
              <a:buNone/>
            </a:pPr>
            <a:r>
              <a:rPr lang="en" sz="1000">
                <a:solidFill>
                  <a:schemeClr val="dk1"/>
                </a:solidFill>
                <a:latin typeface="Calibri"/>
                <a:ea typeface="Calibri"/>
                <a:cs typeface="Calibri"/>
                <a:sym typeface="Calibri"/>
              </a:rPr>
              <a:t>Disclosure: </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marL="0" marR="0" lvl="0" indent="0" algn="l" rtl="0">
              <a:spcBef>
                <a:spcPts val="0"/>
              </a:spcBef>
              <a:spcAft>
                <a:spcPts val="0"/>
              </a:spcAft>
              <a:buNone/>
            </a:pPr>
            <a:r>
              <a:rPr lang="en" sz="900">
                <a:solidFill>
                  <a:schemeClr val="dk1"/>
                </a:solidFill>
                <a:latin typeface="Calibri"/>
                <a:ea typeface="Calibri"/>
                <a:cs typeface="Calibri"/>
                <a:sym typeface="Calibri"/>
              </a:rPr>
              <a:t>We serve as scientific advisors or founders for: </a:t>
            </a:r>
            <a:endParaRPr sz="900">
              <a:solidFill>
                <a:schemeClr val="dk1"/>
              </a:solidFill>
              <a:latin typeface="Calibri"/>
              <a:ea typeface="Calibri"/>
              <a:cs typeface="Calibri"/>
              <a:sym typeface="Calibri"/>
            </a:endParaRPr>
          </a:p>
          <a:p>
            <a:pPr marL="0" marR="0" lvl="0" indent="0" algn="l" rtl="0">
              <a:spcBef>
                <a:spcPts val="0"/>
              </a:spcBef>
              <a:spcAft>
                <a:spcPts val="0"/>
              </a:spcAft>
              <a:buNone/>
            </a:pPr>
            <a:r>
              <a:rPr lang="en" sz="900">
                <a:solidFill>
                  <a:schemeClr val="dk1"/>
                </a:solidFill>
                <a:latin typeface="Calibri"/>
                <a:ea typeface="Calibri"/>
                <a:cs typeface="Calibri"/>
                <a:sym typeface="Calibri"/>
              </a:rPr>
              <a:t>- Recursion and SyzOnc (Anne)</a:t>
            </a:r>
            <a:endParaRPr sz="900">
              <a:solidFill>
                <a:schemeClr val="dk1"/>
              </a:solidFill>
              <a:latin typeface="Calibri"/>
              <a:ea typeface="Calibri"/>
              <a:cs typeface="Calibri"/>
              <a:sym typeface="Calibri"/>
            </a:endParaRPr>
          </a:p>
          <a:p>
            <a:pPr marL="0" marR="0" lvl="0" indent="0" algn="l" rtl="0">
              <a:spcBef>
                <a:spcPts val="0"/>
              </a:spcBef>
              <a:spcAft>
                <a:spcPts val="0"/>
              </a:spcAft>
              <a:buNone/>
            </a:pPr>
            <a:r>
              <a:rPr lang="en" sz="900">
                <a:solidFill>
                  <a:schemeClr val="dk1"/>
                </a:solidFill>
                <a:latin typeface="Calibri"/>
                <a:ea typeface="Calibri"/>
                <a:cs typeface="Calibri"/>
                <a:sym typeface="Calibri"/>
              </a:rPr>
              <a:t>- Dewpoint Therapeutics, Deepcell and Waypoint Bio (Shantanu)</a:t>
            </a:r>
            <a:endParaRPr sz="900">
              <a:solidFill>
                <a:schemeClr val="dk1"/>
              </a:solidFill>
              <a:latin typeface="Calibri"/>
              <a:ea typeface="Calibri"/>
              <a:cs typeface="Calibri"/>
              <a:sym typeface="Calibri"/>
            </a:endParaRPr>
          </a:p>
        </p:txBody>
      </p:sp>
      <p:sp>
        <p:nvSpPr>
          <p:cNvPr id="1578" name="Google Shape;1578;p67"/>
          <p:cNvSpPr/>
          <p:nvPr/>
        </p:nvSpPr>
        <p:spPr>
          <a:xfrm>
            <a:off x="4864374" y="2570775"/>
            <a:ext cx="3740100" cy="5421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1600">
                <a:latin typeface="Calibri"/>
                <a:ea typeface="Calibri"/>
                <a:cs typeface="Calibri"/>
                <a:sym typeface="Calibri"/>
              </a:rPr>
              <a:t>Many thanks to our many collaborators, especially in Beth Cimini’s lab!</a:t>
            </a:r>
            <a:endParaRPr sz="900"/>
          </a:p>
        </p:txBody>
      </p:sp>
      <p:sp>
        <p:nvSpPr>
          <p:cNvPr id="1579" name="Google Shape;1579;p67"/>
          <p:cNvSpPr/>
          <p:nvPr/>
        </p:nvSpPr>
        <p:spPr>
          <a:xfrm>
            <a:off x="720371" y="3271732"/>
            <a:ext cx="1470300" cy="1283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200">
                <a:latin typeface="Calibri"/>
                <a:ea typeface="Calibri"/>
                <a:cs typeface="Calibri"/>
                <a:sym typeface="Calibri"/>
              </a:rPr>
              <a:t>John Arévalo</a:t>
            </a:r>
            <a:endParaRPr sz="1200">
              <a:latin typeface="Calibri"/>
              <a:ea typeface="Calibri"/>
              <a:cs typeface="Calibri"/>
              <a:sym typeface="Calibri"/>
            </a:endParaRPr>
          </a:p>
          <a:p>
            <a:pPr marL="0" marR="0" lvl="0" indent="0" algn="ctr" rtl="0">
              <a:spcBef>
                <a:spcPts val="0"/>
              </a:spcBef>
              <a:spcAft>
                <a:spcPts val="0"/>
              </a:spcAft>
              <a:buSzPts val="800"/>
              <a:buNone/>
            </a:pPr>
            <a:r>
              <a:rPr lang="en" sz="1200">
                <a:latin typeface="Calibri"/>
                <a:ea typeface="Calibri"/>
                <a:cs typeface="Calibri"/>
                <a:sym typeface="Calibri"/>
              </a:rPr>
              <a:t>Niranj Chandrasekaran</a:t>
            </a:r>
            <a:endParaRPr sz="1200">
              <a:latin typeface="Calibri"/>
              <a:ea typeface="Calibri"/>
              <a:cs typeface="Calibri"/>
              <a:sym typeface="Calibri"/>
            </a:endParaRPr>
          </a:p>
          <a:p>
            <a:pPr marL="0" marR="0" lvl="0" indent="0" algn="ctr" rtl="0">
              <a:spcBef>
                <a:spcPts val="0"/>
              </a:spcBef>
              <a:spcAft>
                <a:spcPts val="0"/>
              </a:spcAft>
              <a:buSzPts val="800"/>
              <a:buNone/>
            </a:pPr>
            <a:r>
              <a:rPr lang="en" sz="1200">
                <a:latin typeface="Calibri"/>
                <a:ea typeface="Calibri"/>
                <a:cs typeface="Calibri"/>
                <a:sym typeface="Calibri"/>
              </a:rPr>
              <a:t>Sam Chen </a:t>
            </a:r>
            <a:endParaRPr sz="1200">
              <a:latin typeface="Calibri"/>
              <a:ea typeface="Calibri"/>
              <a:cs typeface="Calibri"/>
              <a:sym typeface="Calibri"/>
            </a:endParaRPr>
          </a:p>
          <a:p>
            <a:pPr marL="0" lvl="0" indent="0" algn="ctr" rtl="0">
              <a:spcBef>
                <a:spcPts val="0"/>
              </a:spcBef>
              <a:spcAft>
                <a:spcPts val="0"/>
              </a:spcAft>
              <a:buClr>
                <a:schemeClr val="dk1"/>
              </a:buClr>
              <a:buFont typeface="Arial"/>
              <a:buNone/>
            </a:pPr>
            <a:r>
              <a:rPr lang="en" sz="1200">
                <a:solidFill>
                  <a:schemeClr val="dk1"/>
                </a:solidFill>
                <a:latin typeface="Calibri"/>
                <a:ea typeface="Calibri"/>
                <a:cs typeface="Calibri"/>
                <a:sym typeface="Calibri"/>
              </a:rPr>
              <a:t>Alexandr Kalinin</a:t>
            </a:r>
            <a:endParaRPr sz="1200">
              <a:solidFill>
                <a:schemeClr val="dk1"/>
              </a:solidFill>
              <a:latin typeface="Calibri"/>
              <a:ea typeface="Calibri"/>
              <a:cs typeface="Calibri"/>
              <a:sym typeface="Calibri"/>
            </a:endParaRPr>
          </a:p>
          <a:p>
            <a:pPr marL="0" lvl="0" indent="0" algn="ctr" rtl="0">
              <a:spcBef>
                <a:spcPts val="0"/>
              </a:spcBef>
              <a:spcAft>
                <a:spcPts val="0"/>
              </a:spcAft>
              <a:buClr>
                <a:schemeClr val="dk1"/>
              </a:buClr>
              <a:buFont typeface="Arial"/>
              <a:buNone/>
            </a:pPr>
            <a:r>
              <a:rPr lang="en" sz="1200">
                <a:solidFill>
                  <a:schemeClr val="dk1"/>
                </a:solidFill>
                <a:latin typeface="Calibri"/>
                <a:ea typeface="Calibri"/>
                <a:cs typeface="Calibri"/>
                <a:sym typeface="Calibri"/>
              </a:rPr>
              <a:t>Ankur Kumar</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200">
              <a:solidFill>
                <a:schemeClr val="dk1"/>
              </a:solidFill>
              <a:latin typeface="Calibri"/>
              <a:ea typeface="Calibri"/>
              <a:cs typeface="Calibri"/>
              <a:sym typeface="Calibri"/>
            </a:endParaRPr>
          </a:p>
        </p:txBody>
      </p:sp>
      <p:sp>
        <p:nvSpPr>
          <p:cNvPr id="1580" name="Google Shape;1580;p67"/>
          <p:cNvSpPr/>
          <p:nvPr/>
        </p:nvSpPr>
        <p:spPr>
          <a:xfrm>
            <a:off x="2424075" y="3266575"/>
            <a:ext cx="2147700" cy="876300"/>
          </a:xfrm>
          <a:prstGeom prst="rect">
            <a:avLst/>
          </a:prstGeom>
          <a:noFill/>
          <a:ln>
            <a:noFill/>
          </a:ln>
        </p:spPr>
        <p:txBody>
          <a:bodyPr spcFirstLastPara="1" wrap="square" lIns="26325" tIns="26325" rIns="26325" bIns="26325" anchor="t" anchorCtr="0">
            <a:noAutofit/>
          </a:bodyPr>
          <a:lstStyle/>
          <a:p>
            <a:pPr marL="0" lvl="0" indent="0" algn="ctr" rtl="0">
              <a:spcBef>
                <a:spcPts val="0"/>
              </a:spcBef>
              <a:spcAft>
                <a:spcPts val="0"/>
              </a:spcAft>
              <a:buClr>
                <a:schemeClr val="dk1"/>
              </a:buClr>
              <a:buFont typeface="Arial"/>
              <a:buNone/>
            </a:pPr>
            <a:r>
              <a:rPr lang="en" sz="1200">
                <a:solidFill>
                  <a:schemeClr val="dk1"/>
                </a:solidFill>
                <a:latin typeface="Calibri"/>
                <a:ea typeface="Calibri"/>
                <a:cs typeface="Calibri"/>
                <a:sym typeface="Calibri"/>
              </a:rPr>
              <a:t>Alán Fernando Muñoz González </a:t>
            </a:r>
            <a:endParaRPr sz="1200">
              <a:solidFill>
                <a:schemeClr val="dk1"/>
              </a:solidFill>
              <a:latin typeface="Calibri"/>
              <a:ea typeface="Calibri"/>
              <a:cs typeface="Calibri"/>
              <a:sym typeface="Calibri"/>
            </a:endParaRPr>
          </a:p>
          <a:p>
            <a:pPr marL="0" lvl="0" indent="0" algn="ctr" rtl="0">
              <a:spcBef>
                <a:spcPts val="0"/>
              </a:spcBef>
              <a:spcAft>
                <a:spcPts val="0"/>
              </a:spcAft>
              <a:buClr>
                <a:schemeClr val="dk1"/>
              </a:buClr>
              <a:buFont typeface="Arial"/>
              <a:buNone/>
            </a:pPr>
            <a:r>
              <a:rPr lang="en" sz="1200">
                <a:solidFill>
                  <a:schemeClr val="dk1"/>
                </a:solidFill>
                <a:latin typeface="Calibri"/>
                <a:ea typeface="Calibri"/>
                <a:cs typeface="Calibri"/>
                <a:sym typeface="Calibri"/>
              </a:rPr>
              <a:t>Srijit Seal</a:t>
            </a:r>
            <a:endParaRPr sz="1200">
              <a:solidFill>
                <a:schemeClr val="dk1"/>
              </a:solidFill>
              <a:latin typeface="Calibri"/>
              <a:ea typeface="Calibri"/>
              <a:cs typeface="Calibri"/>
              <a:sym typeface="Calibri"/>
            </a:endParaRPr>
          </a:p>
          <a:p>
            <a:pPr marL="0" lvl="0" indent="0" algn="ctr" rtl="0">
              <a:spcBef>
                <a:spcPts val="0"/>
              </a:spcBef>
              <a:spcAft>
                <a:spcPts val="0"/>
              </a:spcAft>
              <a:buClr>
                <a:schemeClr val="dk1"/>
              </a:buClr>
              <a:buFont typeface="Arial"/>
              <a:buNone/>
            </a:pPr>
            <a:r>
              <a:rPr lang="en" sz="1200">
                <a:solidFill>
                  <a:schemeClr val="dk1"/>
                </a:solidFill>
                <a:latin typeface="Calibri"/>
                <a:ea typeface="Calibri"/>
                <a:cs typeface="Calibri"/>
                <a:sym typeface="Calibri"/>
              </a:rPr>
              <a:t>Shantanu Singh</a:t>
            </a:r>
            <a:endParaRPr sz="1200">
              <a:solidFill>
                <a:schemeClr val="dk1"/>
              </a:solidFill>
              <a:latin typeface="Calibri"/>
              <a:ea typeface="Calibri"/>
              <a:cs typeface="Calibri"/>
              <a:sym typeface="Calibri"/>
            </a:endParaRPr>
          </a:p>
          <a:p>
            <a:pPr marL="0" lvl="0" indent="0" algn="ctr" rtl="0">
              <a:spcBef>
                <a:spcPts val="0"/>
              </a:spcBef>
              <a:spcAft>
                <a:spcPts val="0"/>
              </a:spcAft>
              <a:buClr>
                <a:schemeClr val="dk1"/>
              </a:buClr>
              <a:buFont typeface="Arial"/>
              <a:buNone/>
            </a:pPr>
            <a:r>
              <a:rPr lang="en" sz="1200">
                <a:solidFill>
                  <a:schemeClr val="dk1"/>
                </a:solidFill>
                <a:latin typeface="Calibri"/>
                <a:ea typeface="Calibri"/>
                <a:cs typeface="Calibri"/>
                <a:sym typeface="Calibri"/>
              </a:rPr>
              <a:t>Ellen Su </a:t>
            </a:r>
            <a:endParaRPr sz="1200">
              <a:solidFill>
                <a:schemeClr val="dk1"/>
              </a:solidFill>
              <a:latin typeface="Calibri"/>
              <a:ea typeface="Calibri"/>
              <a:cs typeface="Calibri"/>
              <a:sym typeface="Calibri"/>
            </a:endParaRPr>
          </a:p>
          <a:p>
            <a:pPr marL="0" lvl="0" indent="0" algn="ctr" rtl="0">
              <a:spcBef>
                <a:spcPts val="0"/>
              </a:spcBef>
              <a:spcAft>
                <a:spcPts val="0"/>
              </a:spcAft>
              <a:buClr>
                <a:schemeClr val="dk1"/>
              </a:buClr>
              <a:buFont typeface="Arial"/>
              <a:buNone/>
            </a:pPr>
            <a:endParaRPr sz="1200">
              <a:solidFill>
                <a:schemeClr val="dk1"/>
              </a:solidFill>
              <a:latin typeface="Calibri"/>
              <a:ea typeface="Calibri"/>
              <a:cs typeface="Calibri"/>
              <a:sym typeface="Calibri"/>
            </a:endParaRPr>
          </a:p>
        </p:txBody>
      </p:sp>
      <p:sp>
        <p:nvSpPr>
          <p:cNvPr id="1581" name="Google Shape;1581;p67"/>
          <p:cNvSpPr/>
          <p:nvPr/>
        </p:nvSpPr>
        <p:spPr>
          <a:xfrm>
            <a:off x="1174225" y="2788425"/>
            <a:ext cx="2490600" cy="2364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1200" b="1">
                <a:latin typeface="Calibri"/>
                <a:ea typeface="Calibri"/>
                <a:cs typeface="Calibri"/>
                <a:sym typeface="Calibri"/>
              </a:rPr>
              <a:t>The Carpenter–Singh lab members!</a:t>
            </a:r>
            <a:endParaRPr sz="900"/>
          </a:p>
        </p:txBody>
      </p:sp>
      <p:sp>
        <p:nvSpPr>
          <p:cNvPr id="1582" name="Google Shape;1582;p67"/>
          <p:cNvSpPr/>
          <p:nvPr/>
        </p:nvSpPr>
        <p:spPr>
          <a:xfrm>
            <a:off x="9283078" y="2240132"/>
            <a:ext cx="2216400" cy="5013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1400">
                <a:latin typeface="Calibri"/>
                <a:ea typeface="Calibri"/>
                <a:cs typeface="Calibri"/>
                <a:sym typeface="Calibri"/>
              </a:rPr>
              <a:t>Download free, at cellprofiler.org</a:t>
            </a:r>
            <a:endParaRPr sz="900"/>
          </a:p>
        </p:txBody>
      </p:sp>
      <p:pic>
        <p:nvPicPr>
          <p:cNvPr id="1583" name="Google Shape;1583;p67"/>
          <p:cNvPicPr preferRelativeResize="0"/>
          <p:nvPr/>
        </p:nvPicPr>
        <p:blipFill rotWithShape="1">
          <a:blip r:embed="rId3">
            <a:alphaModFix/>
          </a:blip>
          <a:srcRect/>
          <a:stretch/>
        </p:blipFill>
        <p:spPr>
          <a:xfrm>
            <a:off x="9425903" y="2765564"/>
            <a:ext cx="1930587" cy="480064"/>
          </a:xfrm>
          <a:prstGeom prst="rect">
            <a:avLst/>
          </a:prstGeom>
          <a:noFill/>
          <a:ln>
            <a:noFill/>
          </a:ln>
        </p:spPr>
      </p:pic>
      <p:sp>
        <p:nvSpPr>
          <p:cNvPr id="1584" name="Google Shape;1584;p67"/>
          <p:cNvSpPr txBox="1"/>
          <p:nvPr/>
        </p:nvSpPr>
        <p:spPr>
          <a:xfrm>
            <a:off x="4278007" y="4706276"/>
            <a:ext cx="4762200" cy="336300"/>
          </a:xfrm>
          <a:prstGeom prst="rect">
            <a:avLst/>
          </a:prstGeom>
          <a:noFill/>
          <a:ln>
            <a:noFill/>
          </a:ln>
        </p:spPr>
        <p:txBody>
          <a:bodyPr spcFirstLastPara="1" wrap="square" lIns="33625" tIns="33625" rIns="33625" bIns="33625" anchor="ctr" anchorCtr="0">
            <a:noAutofit/>
          </a:bodyPr>
          <a:lstStyle/>
          <a:p>
            <a:pPr marL="0" marR="0" lvl="0" indent="0" algn="r" rtl="0">
              <a:spcBef>
                <a:spcPts val="0"/>
              </a:spcBef>
              <a:spcAft>
                <a:spcPts val="0"/>
              </a:spcAft>
              <a:buNone/>
            </a:pPr>
            <a:r>
              <a:rPr lang="en" sz="1300">
                <a:latin typeface="Belleza"/>
                <a:ea typeface="Belleza"/>
                <a:cs typeface="Belleza"/>
                <a:sym typeface="Belleza"/>
              </a:rPr>
              <a:t>Download PDF of slides here</a:t>
            </a:r>
            <a:r>
              <a:rPr lang="en" sz="1300">
                <a:solidFill>
                  <a:srgbClr val="000000"/>
                </a:solidFill>
                <a:latin typeface="Belleza"/>
                <a:ea typeface="Belleza"/>
                <a:cs typeface="Belleza"/>
                <a:sym typeface="Belleza"/>
              </a:rPr>
              <a:t>: http://broad.io/CarpenterSinghSlides</a:t>
            </a:r>
            <a:endParaRPr sz="900"/>
          </a:p>
        </p:txBody>
      </p:sp>
      <p:sp>
        <p:nvSpPr>
          <p:cNvPr id="1585" name="Google Shape;1585;p67"/>
          <p:cNvSpPr txBox="1"/>
          <p:nvPr/>
        </p:nvSpPr>
        <p:spPr>
          <a:xfrm>
            <a:off x="9160625" y="1252850"/>
            <a:ext cx="3810600" cy="1065300"/>
          </a:xfrm>
          <a:prstGeom prst="rect">
            <a:avLst/>
          </a:prstGeom>
          <a:noFill/>
          <a:ln w="57150" cap="flat" cmpd="thickThin">
            <a:solidFill>
              <a:srgbClr val="4A86E8"/>
            </a:solidFill>
            <a:prstDash val="solid"/>
            <a:miter lim="400000"/>
            <a:headEnd type="none" w="sm" len="sm"/>
            <a:tailEnd type="none" w="sm" len="sm"/>
          </a:ln>
        </p:spPr>
        <p:txBody>
          <a:bodyPr spcFirstLastPara="1" wrap="square" lIns="33625" tIns="33625" rIns="33625" bIns="33625" anchor="ctr" anchorCtr="0">
            <a:noAutofit/>
          </a:bodyPr>
          <a:lstStyle/>
          <a:p>
            <a:pPr marL="0" marR="0" lvl="0" indent="0" algn="ctr" rtl="0">
              <a:spcBef>
                <a:spcPts val="0"/>
              </a:spcBef>
              <a:spcAft>
                <a:spcPts val="0"/>
              </a:spcAft>
              <a:buNone/>
            </a:pPr>
            <a:r>
              <a:rPr lang="en" b="1">
                <a:solidFill>
                  <a:srgbClr val="1155CC"/>
                </a:solidFill>
                <a:latin typeface="Calibri"/>
                <a:ea typeface="Calibri"/>
                <a:cs typeface="Calibri"/>
                <a:sym typeface="Calibri"/>
              </a:rPr>
              <a:t>Open positions! </a:t>
            </a:r>
            <a:endParaRPr b="1">
              <a:solidFill>
                <a:srgbClr val="1155CC"/>
              </a:solidFill>
              <a:latin typeface="Calibri"/>
              <a:ea typeface="Calibri"/>
              <a:cs typeface="Calibri"/>
              <a:sym typeface="Calibri"/>
            </a:endParaRPr>
          </a:p>
          <a:p>
            <a:pPr marL="0" marR="0" lvl="0" indent="0" algn="ctr" rtl="0">
              <a:spcBef>
                <a:spcPts val="0"/>
              </a:spcBef>
              <a:spcAft>
                <a:spcPts val="0"/>
              </a:spcAft>
              <a:buNone/>
            </a:pPr>
            <a:r>
              <a:rPr lang="en" b="1">
                <a:solidFill>
                  <a:srgbClr val="1155CC"/>
                </a:solidFill>
                <a:latin typeface="Calibri"/>
                <a:ea typeface="Calibri"/>
                <a:cs typeface="Calibri"/>
                <a:sym typeface="Calibri"/>
              </a:rPr>
              <a:t>Postdoc: Data science/ML</a:t>
            </a:r>
            <a:endParaRPr b="1">
              <a:solidFill>
                <a:srgbClr val="1155CC"/>
              </a:solidFill>
              <a:latin typeface="Calibri"/>
              <a:ea typeface="Calibri"/>
              <a:cs typeface="Calibri"/>
              <a:sym typeface="Calibri"/>
            </a:endParaRPr>
          </a:p>
          <a:p>
            <a:pPr marL="0" marR="0" lvl="0" indent="0" algn="ctr" rtl="0">
              <a:spcBef>
                <a:spcPts val="0"/>
              </a:spcBef>
              <a:spcAft>
                <a:spcPts val="0"/>
              </a:spcAft>
              <a:buNone/>
            </a:pPr>
            <a:r>
              <a:rPr lang="en" b="1">
                <a:solidFill>
                  <a:srgbClr val="1155CC"/>
                </a:solidFill>
                <a:latin typeface="Calibri"/>
                <a:ea typeface="Calibri"/>
                <a:cs typeface="Calibri"/>
                <a:sym typeface="Calibri"/>
              </a:rPr>
              <a:t>Postdoc: </a:t>
            </a:r>
            <a:r>
              <a:rPr lang="en" sz="1400" b="1">
                <a:solidFill>
                  <a:srgbClr val="1155CC"/>
                </a:solidFill>
                <a:latin typeface="Calibri"/>
                <a:ea typeface="Calibri"/>
                <a:cs typeface="Calibri"/>
                <a:sym typeface="Calibri"/>
              </a:rPr>
              <a:t>Training Program in Bioimage Analysis</a:t>
            </a:r>
            <a:endParaRPr sz="1400" b="1">
              <a:solidFill>
                <a:srgbClr val="1155CC"/>
              </a:solidFill>
              <a:latin typeface="Calibri"/>
              <a:ea typeface="Calibri"/>
              <a:cs typeface="Calibri"/>
              <a:sym typeface="Calibri"/>
            </a:endParaRPr>
          </a:p>
        </p:txBody>
      </p:sp>
      <p:sp>
        <p:nvSpPr>
          <p:cNvPr id="1586" name="Google Shape;1586;p67"/>
          <p:cNvSpPr/>
          <p:nvPr/>
        </p:nvSpPr>
        <p:spPr>
          <a:xfrm>
            <a:off x="9365542" y="4166263"/>
            <a:ext cx="2814600" cy="876300"/>
          </a:xfrm>
          <a:prstGeom prst="rect">
            <a:avLst/>
          </a:prstGeom>
          <a:noFill/>
          <a:ln>
            <a:noFill/>
          </a:ln>
        </p:spPr>
        <p:txBody>
          <a:bodyPr spcFirstLastPara="1" wrap="square" lIns="60500" tIns="30250" rIns="60500" bIns="302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24B90"/>
                </a:solidFill>
                <a:latin typeface="Arial"/>
                <a:ea typeface="Arial"/>
                <a:cs typeface="Arial"/>
                <a:sym typeface="Arial"/>
              </a:rPr>
              <a:t>Earned your PhD in Sweden? Wallenberg postdoc fellowship at the Broad Institute (due Nov)</a:t>
            </a:r>
            <a:endParaRPr sz="1200" b="0" i="0" u="none" strike="noStrike" cap="none">
              <a:solidFill>
                <a:srgbClr val="000000"/>
              </a:solidFill>
              <a:latin typeface="Arial"/>
              <a:ea typeface="Arial"/>
              <a:cs typeface="Arial"/>
              <a:sym typeface="Arial"/>
            </a:endParaRPr>
          </a:p>
        </p:txBody>
      </p:sp>
      <p:sp>
        <p:nvSpPr>
          <p:cNvPr id="1587" name="Google Shape;1587;p67"/>
          <p:cNvSpPr/>
          <p:nvPr/>
        </p:nvSpPr>
        <p:spPr>
          <a:xfrm>
            <a:off x="9143991" y="3587739"/>
            <a:ext cx="3257700" cy="1018500"/>
          </a:xfrm>
          <a:prstGeom prst="rect">
            <a:avLst/>
          </a:prstGeom>
          <a:noFill/>
          <a:ln>
            <a:noFill/>
          </a:ln>
        </p:spPr>
        <p:txBody>
          <a:bodyPr spcFirstLastPara="1" wrap="square" lIns="60500" tIns="30250" rIns="60500" bIns="302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24B90"/>
                </a:solidFill>
                <a:latin typeface="Arial"/>
                <a:ea typeface="Arial"/>
                <a:cs typeface="Arial"/>
                <a:sym typeface="Arial"/>
              </a:rPr>
              <a:t>Computational? Within 3 years of earning PhD? Become a Schmidt Fellow at the Broad</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24B90"/>
              </a:solidFill>
              <a:latin typeface="Arial"/>
              <a:ea typeface="Arial"/>
              <a:cs typeface="Arial"/>
              <a:sym typeface="Arial"/>
            </a:endParaRPr>
          </a:p>
        </p:txBody>
      </p:sp>
      <p:sp>
        <p:nvSpPr>
          <p:cNvPr id="1588" name="Google Shape;1588;p67"/>
          <p:cNvSpPr/>
          <p:nvPr/>
        </p:nvSpPr>
        <p:spPr>
          <a:xfrm>
            <a:off x="9144000" y="234352"/>
            <a:ext cx="3257700" cy="1018500"/>
          </a:xfrm>
          <a:prstGeom prst="rect">
            <a:avLst/>
          </a:prstGeom>
          <a:noFill/>
          <a:ln>
            <a:noFill/>
          </a:ln>
        </p:spPr>
        <p:txBody>
          <a:bodyPr spcFirstLastPara="1" wrap="square" lIns="60500" tIns="30250" rIns="60500" bIns="30250" anchor="t" anchorCtr="0">
            <a:noAutofit/>
          </a:bodyPr>
          <a:lstStyle/>
          <a:p>
            <a:pPr marL="0" marR="0" lvl="0" indent="0" algn="ctr" rtl="0">
              <a:lnSpc>
                <a:spcPct val="100000"/>
              </a:lnSpc>
              <a:spcBef>
                <a:spcPts val="0"/>
              </a:spcBef>
              <a:spcAft>
                <a:spcPts val="0"/>
              </a:spcAft>
              <a:buNone/>
            </a:pPr>
            <a:r>
              <a:rPr lang="en" sz="1200" b="0" i="0" u="none" strike="noStrike" cap="none">
                <a:solidFill>
                  <a:srgbClr val="024B90"/>
                </a:solidFill>
                <a:latin typeface="Arial"/>
                <a:ea typeface="Arial"/>
                <a:cs typeface="Arial"/>
                <a:sym typeface="Arial"/>
              </a:rPr>
              <a:t>Biologist wanting to learn image analysis? Join our Postdoctoral Training Program in Bioimage Analysis</a:t>
            </a:r>
            <a:endParaRPr/>
          </a:p>
          <a:p>
            <a:pPr marL="0" marR="0" lvl="0" indent="0" algn="ctr" rtl="0">
              <a:lnSpc>
                <a:spcPct val="100000"/>
              </a:lnSpc>
              <a:spcBef>
                <a:spcPts val="0"/>
              </a:spcBef>
              <a:spcAft>
                <a:spcPts val="0"/>
              </a:spcAft>
              <a:buNone/>
            </a:pPr>
            <a:endParaRPr sz="1200" b="0" i="0" u="none" strike="noStrike" cap="none">
              <a:solidFill>
                <a:srgbClr val="024B9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24B90"/>
              </a:solidFill>
              <a:latin typeface="Arial"/>
              <a:ea typeface="Arial"/>
              <a:cs typeface="Arial"/>
              <a:sym typeface="Arial"/>
            </a:endParaRPr>
          </a:p>
        </p:txBody>
      </p:sp>
      <p:sp>
        <p:nvSpPr>
          <p:cNvPr id="1589" name="Google Shape;1589;p67"/>
          <p:cNvSpPr txBox="1"/>
          <p:nvPr/>
        </p:nvSpPr>
        <p:spPr>
          <a:xfrm>
            <a:off x="564076" y="4706263"/>
            <a:ext cx="4203600" cy="3363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300">
                <a:latin typeface="Belleza"/>
                <a:ea typeface="Belleza"/>
                <a:cs typeface="Belleza"/>
                <a:sym typeface="Belleza"/>
              </a:rPr>
              <a:t>Let’s connect! shantanu@broadinstitute.org</a:t>
            </a:r>
            <a:endParaRPr sz="900"/>
          </a:p>
        </p:txBody>
      </p:sp>
      <p:sp>
        <p:nvSpPr>
          <p:cNvPr id="1590" name="Google Shape;1590;p67"/>
          <p:cNvSpPr txBox="1"/>
          <p:nvPr/>
        </p:nvSpPr>
        <p:spPr>
          <a:xfrm>
            <a:off x="1013525" y="2240125"/>
            <a:ext cx="49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Font typeface="Arial"/>
              <a:buNone/>
            </a:pPr>
            <a:r>
              <a:rPr lang="en" sz="1200">
                <a:solidFill>
                  <a:schemeClr val="lt1"/>
                </a:solidFill>
                <a:latin typeface="Calibri"/>
                <a:ea typeface="Calibri"/>
                <a:cs typeface="Calibri"/>
                <a:sym typeface="Calibri"/>
              </a:rPr>
              <a:t>Alán </a:t>
            </a:r>
            <a:endParaRPr>
              <a:solidFill>
                <a:schemeClr val="lt1"/>
              </a:solidFill>
            </a:endParaRPr>
          </a:p>
        </p:txBody>
      </p:sp>
      <p:sp>
        <p:nvSpPr>
          <p:cNvPr id="1591" name="Google Shape;1591;p67"/>
          <p:cNvSpPr txBox="1"/>
          <p:nvPr/>
        </p:nvSpPr>
        <p:spPr>
          <a:xfrm>
            <a:off x="2744750" y="2240125"/>
            <a:ext cx="49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Calibri"/>
                <a:ea typeface="Calibri"/>
                <a:cs typeface="Calibri"/>
                <a:sym typeface="Calibri"/>
              </a:rPr>
              <a:t>Sam</a:t>
            </a:r>
            <a:endParaRPr>
              <a:solidFill>
                <a:schemeClr val="lt1"/>
              </a:solidFill>
            </a:endParaRPr>
          </a:p>
        </p:txBody>
      </p:sp>
      <p:sp>
        <p:nvSpPr>
          <p:cNvPr id="1592" name="Google Shape;1592;p67"/>
          <p:cNvSpPr txBox="1"/>
          <p:nvPr/>
        </p:nvSpPr>
        <p:spPr>
          <a:xfrm>
            <a:off x="4034600" y="2240125"/>
            <a:ext cx="49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Calibri"/>
                <a:ea typeface="Calibri"/>
                <a:cs typeface="Calibri"/>
                <a:sym typeface="Calibri"/>
              </a:rPr>
              <a:t>Srijit</a:t>
            </a:r>
            <a:endParaRPr>
              <a:solidFill>
                <a:schemeClr val="lt1"/>
              </a:solidFill>
            </a:endParaRPr>
          </a:p>
        </p:txBody>
      </p:sp>
      <p:pic>
        <p:nvPicPr>
          <p:cNvPr id="1593" name="Google Shape;1593;p67"/>
          <p:cNvPicPr preferRelativeResize="0"/>
          <p:nvPr/>
        </p:nvPicPr>
        <p:blipFill>
          <a:blip r:embed="rId4">
            <a:alphaModFix/>
          </a:blip>
          <a:stretch>
            <a:fillRect/>
          </a:stretch>
        </p:blipFill>
        <p:spPr>
          <a:xfrm>
            <a:off x="0" y="409511"/>
            <a:ext cx="9144003" cy="21743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Robots to the rescue!</a:t>
            </a:r>
            <a:endParaRPr/>
          </a:p>
          <a:p>
            <a:pPr marL="0" marR="0" lvl="0" indent="0" algn="ctr" rtl="0">
              <a:spcBef>
                <a:spcPts val="0"/>
              </a:spcBef>
              <a:spcAft>
                <a:spcPts val="0"/>
              </a:spcAft>
              <a:buNone/>
            </a:pPr>
            <a:endParaRPr/>
          </a:p>
        </p:txBody>
      </p:sp>
      <p:grpSp>
        <p:nvGrpSpPr>
          <p:cNvPr id="375" name="Google Shape;375;p32"/>
          <p:cNvGrpSpPr/>
          <p:nvPr/>
        </p:nvGrpSpPr>
        <p:grpSpPr>
          <a:xfrm>
            <a:off x="-51" y="184665"/>
            <a:ext cx="4473469" cy="4958277"/>
            <a:chOff x="108108" y="533318"/>
            <a:chExt cx="6760569" cy="7493239"/>
          </a:xfrm>
        </p:grpSpPr>
        <p:pic>
          <p:nvPicPr>
            <p:cNvPr id="376" name="Google Shape;376;p32" descr="sparkle-clip-art-elaine-sparkles-graphics-set-sparkle-clip-art-300_300.jpg"/>
            <p:cNvPicPr preferRelativeResize="0"/>
            <p:nvPr/>
          </p:nvPicPr>
          <p:blipFill rotWithShape="1">
            <a:blip r:embed="rId3">
              <a:alphaModFix/>
            </a:blip>
            <a:srcRect l="24511" r="27680" b="12907"/>
            <a:stretch/>
          </p:blipFill>
          <p:spPr>
            <a:xfrm rot="-5400000">
              <a:off x="4633000" y="5705031"/>
              <a:ext cx="1584616" cy="2886739"/>
            </a:xfrm>
            <a:prstGeom prst="rect">
              <a:avLst/>
            </a:prstGeom>
            <a:noFill/>
            <a:ln>
              <a:noFill/>
            </a:ln>
          </p:spPr>
        </p:pic>
        <p:sp>
          <p:nvSpPr>
            <p:cNvPr id="377" name="Google Shape;377;p32"/>
            <p:cNvSpPr/>
            <p:nvPr/>
          </p:nvSpPr>
          <p:spPr>
            <a:xfrm rot="3841703" flipH="1">
              <a:off x="217384" y="1050153"/>
              <a:ext cx="2137348" cy="1579332"/>
            </a:xfrm>
            <a:prstGeom prst="wave">
              <a:avLst>
                <a:gd name="adj1" fmla="val 12500"/>
                <a:gd name="adj2" fmla="val -10000"/>
              </a:avLst>
            </a:prstGeom>
            <a:solidFill>
              <a:srgbClr val="42A3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378" name="Google Shape;378;p32"/>
            <p:cNvSpPr/>
            <p:nvPr/>
          </p:nvSpPr>
          <p:spPr>
            <a:xfrm rot="3841703" flipH="1">
              <a:off x="964945" y="2570006"/>
              <a:ext cx="2137348" cy="1579332"/>
            </a:xfrm>
            <a:prstGeom prst="wave">
              <a:avLst>
                <a:gd name="adj1" fmla="val 12500"/>
                <a:gd name="adj2" fmla="val -10000"/>
              </a:avLst>
            </a:prstGeom>
            <a:solidFill>
              <a:srgbClr val="024B90"/>
            </a:solidFill>
            <a:ln>
              <a:noFill/>
            </a:ln>
            <a:effectLst>
              <a:outerShdw blurRad="38100" dist="25400" dir="5400000" rotWithShape="0">
                <a:srgbClr val="00000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379" name="Google Shape;379;p32"/>
            <p:cNvSpPr/>
            <p:nvPr/>
          </p:nvSpPr>
          <p:spPr>
            <a:xfrm rot="3841703" flipH="1">
              <a:off x="1716534" y="4100431"/>
              <a:ext cx="2137348" cy="1579332"/>
            </a:xfrm>
            <a:prstGeom prst="wave">
              <a:avLst>
                <a:gd name="adj1" fmla="val 12500"/>
                <a:gd name="adj2" fmla="val -10000"/>
              </a:avLst>
            </a:prstGeom>
            <a:solidFill>
              <a:srgbClr val="81C1FD"/>
            </a:solidFill>
            <a:ln w="12700" cap="flat" cmpd="sng">
              <a:solidFill>
                <a:srgbClr val="0365C0"/>
              </a:solidFill>
              <a:prstDash val="solid"/>
              <a:miter lim="400000"/>
              <a:headEnd type="none" w="sm" len="sm"/>
              <a:tailEnd type="none" w="sm" len="sm"/>
            </a:ln>
            <a:effectLst>
              <a:outerShdw blurRad="38100" dist="25400" dir="5400000" rotWithShape="0">
                <a:srgbClr val="00000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380" name="Google Shape;380;p32"/>
            <p:cNvSpPr/>
            <p:nvPr/>
          </p:nvSpPr>
          <p:spPr>
            <a:xfrm rot="3841703" flipH="1">
              <a:off x="2465674" y="5645426"/>
              <a:ext cx="2137348" cy="1579332"/>
            </a:xfrm>
            <a:prstGeom prst="wave">
              <a:avLst>
                <a:gd name="adj1" fmla="val 12500"/>
                <a:gd name="adj2" fmla="val -10000"/>
              </a:avLst>
            </a:prstGeom>
            <a:solidFill>
              <a:srgbClr val="BFE0FF"/>
            </a:solidFill>
            <a:ln w="12700" cap="flat" cmpd="sng">
              <a:solidFill>
                <a:srgbClr val="0365C0"/>
              </a:solidFill>
              <a:prstDash val="solid"/>
              <a:miter lim="400000"/>
              <a:headEnd type="none" w="sm" len="sm"/>
              <a:tailEnd type="none" w="sm" len="sm"/>
            </a:ln>
            <a:effectLst>
              <a:outerShdw blurRad="38100" dist="25400" dir="5400000" rotWithShape="0">
                <a:srgbClr val="000000">
                  <a:alpha val="49800"/>
                </a:srgbClr>
              </a:outerShdw>
            </a:effectLst>
          </p:spPr>
          <p:txBody>
            <a:bodyPr spcFirstLastPara="1" wrap="square" lIns="33625" tIns="33625" rIns="33625" bIns="33625" anchor="ctr" anchorCtr="0">
              <a:noAutofit/>
            </a:bodyPr>
            <a:lstStyle/>
            <a:p>
              <a:pPr marL="0" marR="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381" name="Google Shape;381;p32"/>
            <p:cNvSpPr txBox="1"/>
            <p:nvPr/>
          </p:nvSpPr>
          <p:spPr>
            <a:xfrm>
              <a:off x="4228447" y="5616264"/>
              <a:ext cx="1841400" cy="6567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Preclinical studies</a:t>
              </a:r>
              <a:endParaRPr sz="900"/>
            </a:p>
            <a:p>
              <a:pPr marL="0" marR="0" lvl="0" indent="0" algn="ctr" rtl="0">
                <a:spcBef>
                  <a:spcPts val="0"/>
                </a:spcBef>
                <a:spcAft>
                  <a:spcPts val="0"/>
                </a:spcAft>
                <a:buNone/>
              </a:pPr>
              <a:r>
                <a:rPr lang="en" sz="1200">
                  <a:solidFill>
                    <a:srgbClr val="000000"/>
                  </a:solidFill>
                  <a:latin typeface="Calibri"/>
                  <a:ea typeface="Calibri"/>
                  <a:cs typeface="Calibri"/>
                  <a:sym typeface="Calibri"/>
                </a:rPr>
                <a:t>Clinical trials</a:t>
              </a:r>
              <a:endParaRPr sz="1200">
                <a:solidFill>
                  <a:srgbClr val="000000"/>
                </a:solidFill>
                <a:latin typeface="Calibri"/>
                <a:ea typeface="Calibri"/>
                <a:cs typeface="Calibri"/>
                <a:sym typeface="Calibri"/>
              </a:endParaRPr>
            </a:p>
          </p:txBody>
        </p:sp>
        <p:sp>
          <p:nvSpPr>
            <p:cNvPr id="382" name="Google Shape;382;p32"/>
            <p:cNvSpPr txBox="1"/>
            <p:nvPr/>
          </p:nvSpPr>
          <p:spPr>
            <a:xfrm>
              <a:off x="2862655" y="2618161"/>
              <a:ext cx="2425200" cy="379500"/>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Small molecule library</a:t>
              </a:r>
              <a:endParaRPr sz="1200">
                <a:solidFill>
                  <a:srgbClr val="000000"/>
                </a:solidFill>
                <a:latin typeface="Calibri"/>
                <a:ea typeface="Calibri"/>
                <a:cs typeface="Calibri"/>
                <a:sym typeface="Calibri"/>
              </a:endParaRPr>
            </a:p>
          </p:txBody>
        </p:sp>
        <p:sp>
          <p:nvSpPr>
            <p:cNvPr id="383" name="Google Shape;383;p32"/>
            <p:cNvSpPr txBox="1"/>
            <p:nvPr/>
          </p:nvSpPr>
          <p:spPr>
            <a:xfrm>
              <a:off x="2157450" y="1096173"/>
              <a:ext cx="890400" cy="379500"/>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Assay</a:t>
              </a:r>
              <a:endParaRPr sz="1200">
                <a:solidFill>
                  <a:srgbClr val="000000"/>
                </a:solidFill>
                <a:latin typeface="Calibri"/>
                <a:ea typeface="Calibri"/>
                <a:cs typeface="Calibri"/>
                <a:sym typeface="Calibri"/>
              </a:endParaRPr>
            </a:p>
          </p:txBody>
        </p:sp>
        <p:sp>
          <p:nvSpPr>
            <p:cNvPr id="384" name="Google Shape;384;p32"/>
            <p:cNvSpPr txBox="1"/>
            <p:nvPr/>
          </p:nvSpPr>
          <p:spPr>
            <a:xfrm>
              <a:off x="3632452" y="4206068"/>
              <a:ext cx="1841400" cy="379500"/>
            </a:xfrm>
            <a:prstGeom prst="rect">
              <a:avLst/>
            </a:prstGeom>
            <a:noFill/>
            <a:ln>
              <a:noFill/>
            </a:ln>
          </p:spPr>
          <p:txBody>
            <a:bodyPr spcFirstLastPara="1" wrap="square" lIns="33625" tIns="33625" rIns="33625" bIns="33625" anchor="ctr" anchorCtr="0">
              <a:noAutofit/>
            </a:bodyPr>
            <a:lstStyle/>
            <a:p>
              <a:pPr marL="0" marR="0" lvl="0" indent="0" algn="l" rtl="0">
                <a:spcBef>
                  <a:spcPts val="0"/>
                </a:spcBef>
                <a:spcAft>
                  <a:spcPts val="0"/>
                </a:spcAft>
                <a:buNone/>
              </a:pPr>
              <a:r>
                <a:rPr lang="en" sz="1200">
                  <a:solidFill>
                    <a:srgbClr val="000000"/>
                  </a:solidFill>
                  <a:latin typeface="Calibri"/>
                  <a:ea typeface="Calibri"/>
                  <a:cs typeface="Calibri"/>
                  <a:sym typeface="Calibri"/>
                </a:rPr>
                <a:t>Hits   </a:t>
              </a:r>
              <a:r>
                <a:rPr lang="en" sz="1200">
                  <a:latin typeface="Calibri"/>
                  <a:ea typeface="Calibri"/>
                  <a:cs typeface="Calibri"/>
                  <a:sym typeface="Calibri"/>
                </a:rPr>
                <a:t>  </a:t>
              </a:r>
              <a:r>
                <a:rPr lang="en" sz="1200">
                  <a:solidFill>
                    <a:srgbClr val="000000"/>
                  </a:solidFill>
                  <a:latin typeface="Calibri"/>
                  <a:ea typeface="Calibri"/>
                  <a:cs typeface="Calibri"/>
                  <a:sym typeface="Calibri"/>
                </a:rPr>
                <a:t>leads</a:t>
              </a:r>
              <a:endParaRPr sz="1200">
                <a:solidFill>
                  <a:srgbClr val="000000"/>
                </a:solidFill>
                <a:latin typeface="Calibri"/>
                <a:ea typeface="Calibri"/>
                <a:cs typeface="Calibri"/>
                <a:sym typeface="Calibri"/>
              </a:endParaRPr>
            </a:p>
          </p:txBody>
        </p:sp>
        <p:pic>
          <p:nvPicPr>
            <p:cNvPr id="385" name="Google Shape;385;p32" descr="800px-Dillapiol.png"/>
            <p:cNvPicPr preferRelativeResize="0"/>
            <p:nvPr/>
          </p:nvPicPr>
          <p:blipFill rotWithShape="1">
            <a:blip r:embed="rId4">
              <a:alphaModFix/>
            </a:blip>
            <a:srcRect/>
            <a:stretch/>
          </p:blipFill>
          <p:spPr>
            <a:xfrm>
              <a:off x="1640868" y="2483671"/>
              <a:ext cx="457200" cy="706581"/>
            </a:xfrm>
            <a:prstGeom prst="rect">
              <a:avLst/>
            </a:prstGeom>
            <a:noFill/>
            <a:ln>
              <a:noFill/>
            </a:ln>
          </p:spPr>
        </p:pic>
        <p:pic>
          <p:nvPicPr>
            <p:cNvPr id="386" name="Google Shape;386;p32" descr="1280px-Caffeine.svg.png"/>
            <p:cNvPicPr preferRelativeResize="0"/>
            <p:nvPr/>
          </p:nvPicPr>
          <p:blipFill rotWithShape="1">
            <a:blip r:embed="rId5">
              <a:alphaModFix/>
            </a:blip>
            <a:srcRect/>
            <a:stretch/>
          </p:blipFill>
          <p:spPr>
            <a:xfrm>
              <a:off x="2318866" y="4381432"/>
              <a:ext cx="1046634" cy="845830"/>
            </a:xfrm>
            <a:prstGeom prst="rect">
              <a:avLst/>
            </a:prstGeom>
            <a:noFill/>
            <a:ln>
              <a:noFill/>
            </a:ln>
          </p:spPr>
        </p:pic>
        <p:pic>
          <p:nvPicPr>
            <p:cNvPr id="387" name="Google Shape;387;p32" descr="275px-Xylitol-2D-structure.svg.png"/>
            <p:cNvPicPr preferRelativeResize="0"/>
            <p:nvPr/>
          </p:nvPicPr>
          <p:blipFill rotWithShape="1">
            <a:blip r:embed="rId6">
              <a:alphaModFix/>
            </a:blip>
            <a:srcRect/>
            <a:stretch/>
          </p:blipFill>
          <p:spPr>
            <a:xfrm>
              <a:off x="1797427" y="3643959"/>
              <a:ext cx="831214" cy="389274"/>
            </a:xfrm>
            <a:prstGeom prst="rect">
              <a:avLst/>
            </a:prstGeom>
            <a:noFill/>
            <a:ln>
              <a:noFill/>
            </a:ln>
          </p:spPr>
        </p:pic>
        <p:pic>
          <p:nvPicPr>
            <p:cNvPr id="388" name="Google Shape;388;p32" descr="420px-Leukotriene_E4.svg.png"/>
            <p:cNvPicPr preferRelativeResize="0"/>
            <p:nvPr/>
          </p:nvPicPr>
          <p:blipFill rotWithShape="1">
            <a:blip r:embed="rId7">
              <a:alphaModFix/>
            </a:blip>
            <a:srcRect/>
            <a:stretch/>
          </p:blipFill>
          <p:spPr>
            <a:xfrm>
              <a:off x="1332261" y="2997753"/>
              <a:ext cx="543364" cy="326567"/>
            </a:xfrm>
            <a:prstGeom prst="rect">
              <a:avLst/>
            </a:prstGeom>
            <a:noFill/>
            <a:ln>
              <a:noFill/>
            </a:ln>
          </p:spPr>
        </p:pic>
        <p:pic>
          <p:nvPicPr>
            <p:cNvPr id="389" name="Google Shape;389;p32" descr="Coriandrin.png"/>
            <p:cNvPicPr preferRelativeResize="0"/>
            <p:nvPr/>
          </p:nvPicPr>
          <p:blipFill rotWithShape="1">
            <a:blip r:embed="rId8">
              <a:alphaModFix/>
            </a:blip>
            <a:srcRect/>
            <a:stretch/>
          </p:blipFill>
          <p:spPr>
            <a:xfrm rot="846367">
              <a:off x="1995959" y="3026561"/>
              <a:ext cx="760729" cy="431924"/>
            </a:xfrm>
            <a:prstGeom prst="rect">
              <a:avLst/>
            </a:prstGeom>
            <a:noFill/>
            <a:ln>
              <a:noFill/>
            </a:ln>
          </p:spPr>
        </p:pic>
        <p:pic>
          <p:nvPicPr>
            <p:cNvPr id="390" name="Google Shape;390;p32" descr="VBM1.jpg"/>
            <p:cNvPicPr preferRelativeResize="0"/>
            <p:nvPr/>
          </p:nvPicPr>
          <p:blipFill rotWithShape="1">
            <a:blip r:embed="rId9">
              <a:alphaModFix/>
            </a:blip>
            <a:srcRect/>
            <a:stretch/>
          </p:blipFill>
          <p:spPr>
            <a:xfrm>
              <a:off x="3010634" y="5944558"/>
              <a:ext cx="971303" cy="918517"/>
            </a:xfrm>
            <a:prstGeom prst="rect">
              <a:avLst/>
            </a:prstGeom>
            <a:noFill/>
            <a:ln>
              <a:noFill/>
            </a:ln>
          </p:spPr>
        </p:pic>
        <p:pic>
          <p:nvPicPr>
            <p:cNvPr id="391" name="Google Shape;391;p32" descr="Diiodotyrosine.png"/>
            <p:cNvPicPr preferRelativeResize="0"/>
            <p:nvPr/>
          </p:nvPicPr>
          <p:blipFill rotWithShape="1">
            <a:blip r:embed="rId10">
              <a:alphaModFix/>
            </a:blip>
            <a:srcRect/>
            <a:stretch/>
          </p:blipFill>
          <p:spPr>
            <a:xfrm>
              <a:off x="1465354" y="3271987"/>
              <a:ext cx="747680" cy="484017"/>
            </a:xfrm>
            <a:prstGeom prst="rect">
              <a:avLst/>
            </a:prstGeom>
            <a:noFill/>
            <a:ln>
              <a:noFill/>
            </a:ln>
          </p:spPr>
        </p:pic>
        <p:grpSp>
          <p:nvGrpSpPr>
            <p:cNvPr id="392" name="Google Shape;392;p32"/>
            <p:cNvGrpSpPr/>
            <p:nvPr/>
          </p:nvGrpSpPr>
          <p:grpSpPr>
            <a:xfrm>
              <a:off x="777609" y="1285970"/>
              <a:ext cx="1256468" cy="1231155"/>
              <a:chOff x="0" y="0"/>
              <a:chExt cx="1991864" cy="1838643"/>
            </a:xfrm>
          </p:grpSpPr>
          <p:pic>
            <p:nvPicPr>
              <p:cNvPr id="393" name="Google Shape;393;p32"/>
              <p:cNvPicPr preferRelativeResize="0"/>
              <p:nvPr/>
            </p:nvPicPr>
            <p:blipFill rotWithShape="1">
              <a:blip r:embed="rId11">
                <a:alphaModFix/>
              </a:blip>
              <a:srcRect l="42263" r="28364" b="4461"/>
              <a:stretch/>
            </p:blipFill>
            <p:spPr>
              <a:xfrm>
                <a:off x="0" y="158905"/>
                <a:ext cx="756704" cy="658273"/>
              </a:xfrm>
              <a:prstGeom prst="rect">
                <a:avLst/>
              </a:prstGeom>
              <a:noFill/>
              <a:ln>
                <a:noFill/>
              </a:ln>
            </p:spPr>
          </p:pic>
          <p:pic>
            <p:nvPicPr>
              <p:cNvPr id="394" name="Google Shape;394;p32"/>
              <p:cNvPicPr preferRelativeResize="0"/>
              <p:nvPr/>
            </p:nvPicPr>
            <p:blipFill rotWithShape="1">
              <a:blip r:embed="rId11">
                <a:alphaModFix/>
              </a:blip>
              <a:srcRect l="42263" r="28364" b="4461"/>
              <a:stretch/>
            </p:blipFill>
            <p:spPr>
              <a:xfrm rot="5250626">
                <a:off x="1135121" y="243908"/>
                <a:ext cx="574580" cy="499839"/>
              </a:xfrm>
              <a:prstGeom prst="rect">
                <a:avLst/>
              </a:prstGeom>
              <a:noFill/>
              <a:ln>
                <a:noFill/>
              </a:ln>
            </p:spPr>
          </p:pic>
          <p:pic>
            <p:nvPicPr>
              <p:cNvPr id="395" name="Google Shape;395;p32"/>
              <p:cNvPicPr preferRelativeResize="0"/>
              <p:nvPr/>
            </p:nvPicPr>
            <p:blipFill rotWithShape="1">
              <a:blip r:embed="rId11">
                <a:alphaModFix/>
              </a:blip>
              <a:srcRect l="42265" r="28363" b="4461"/>
              <a:stretch/>
            </p:blipFill>
            <p:spPr>
              <a:xfrm rot="3542175">
                <a:off x="911405" y="971606"/>
                <a:ext cx="756701" cy="658263"/>
              </a:xfrm>
              <a:prstGeom prst="rect">
                <a:avLst/>
              </a:prstGeom>
              <a:noFill/>
              <a:ln>
                <a:noFill/>
              </a:ln>
            </p:spPr>
          </p:pic>
          <p:pic>
            <p:nvPicPr>
              <p:cNvPr id="396" name="Google Shape;396;p32"/>
              <p:cNvPicPr preferRelativeResize="0"/>
              <p:nvPr/>
            </p:nvPicPr>
            <p:blipFill rotWithShape="1">
              <a:blip r:embed="rId11">
                <a:alphaModFix/>
              </a:blip>
              <a:srcRect l="22075" t="30673" r="55621" b="2615"/>
              <a:stretch/>
            </p:blipFill>
            <p:spPr>
              <a:xfrm>
                <a:off x="663952" y="1378980"/>
                <a:ext cx="574580" cy="459663"/>
              </a:xfrm>
              <a:prstGeom prst="rect">
                <a:avLst/>
              </a:prstGeom>
              <a:noFill/>
              <a:ln>
                <a:noFill/>
              </a:ln>
            </p:spPr>
          </p:pic>
          <p:pic>
            <p:nvPicPr>
              <p:cNvPr id="397" name="Google Shape;397;p32"/>
              <p:cNvPicPr preferRelativeResize="0"/>
              <p:nvPr/>
            </p:nvPicPr>
            <p:blipFill rotWithShape="1">
              <a:blip r:embed="rId11">
                <a:alphaModFix/>
              </a:blip>
              <a:srcRect l="22075" t="30673" r="55621" b="2615"/>
              <a:stretch/>
            </p:blipFill>
            <p:spPr>
              <a:xfrm>
                <a:off x="663952" y="0"/>
                <a:ext cx="574580" cy="459663"/>
              </a:xfrm>
              <a:prstGeom prst="rect">
                <a:avLst/>
              </a:prstGeom>
              <a:noFill/>
              <a:ln>
                <a:noFill/>
              </a:ln>
            </p:spPr>
          </p:pic>
          <p:pic>
            <p:nvPicPr>
              <p:cNvPr id="398" name="Google Shape;398;p32"/>
              <p:cNvPicPr preferRelativeResize="0"/>
              <p:nvPr/>
            </p:nvPicPr>
            <p:blipFill rotWithShape="1">
              <a:blip r:embed="rId11">
                <a:alphaModFix/>
              </a:blip>
              <a:srcRect l="22075" t="30673" r="55621" b="2615"/>
              <a:stretch/>
            </p:blipFill>
            <p:spPr>
              <a:xfrm>
                <a:off x="1417284" y="485197"/>
                <a:ext cx="574580" cy="459663"/>
              </a:xfrm>
              <a:prstGeom prst="rect">
                <a:avLst/>
              </a:prstGeom>
              <a:noFill/>
              <a:ln>
                <a:noFill/>
              </a:ln>
            </p:spPr>
          </p:pic>
          <p:pic>
            <p:nvPicPr>
              <p:cNvPr id="399" name="Google Shape;399;p32"/>
              <p:cNvPicPr preferRelativeResize="0"/>
              <p:nvPr/>
            </p:nvPicPr>
            <p:blipFill rotWithShape="1">
              <a:blip r:embed="rId11">
                <a:alphaModFix/>
              </a:blip>
              <a:srcRect l="42266" r="28361" b="4461"/>
              <a:stretch/>
            </p:blipFill>
            <p:spPr>
              <a:xfrm rot="10199521">
                <a:off x="299865" y="654239"/>
                <a:ext cx="574576" cy="499837"/>
              </a:xfrm>
              <a:prstGeom prst="rect">
                <a:avLst/>
              </a:prstGeom>
              <a:noFill/>
              <a:ln>
                <a:noFill/>
              </a:ln>
            </p:spPr>
          </p:pic>
          <p:pic>
            <p:nvPicPr>
              <p:cNvPr id="400" name="Google Shape;400;p32"/>
              <p:cNvPicPr preferRelativeResize="0"/>
              <p:nvPr/>
            </p:nvPicPr>
            <p:blipFill rotWithShape="1">
              <a:blip r:embed="rId11">
                <a:alphaModFix/>
              </a:blip>
              <a:srcRect l="22075" t="30673" r="55621" b="2615"/>
              <a:stretch/>
            </p:blipFill>
            <p:spPr>
              <a:xfrm>
                <a:off x="178756" y="1121060"/>
                <a:ext cx="817181" cy="653744"/>
              </a:xfrm>
              <a:prstGeom prst="rect">
                <a:avLst/>
              </a:prstGeom>
              <a:noFill/>
              <a:ln>
                <a:noFill/>
              </a:ln>
            </p:spPr>
          </p:pic>
        </p:grpSp>
        <p:sp>
          <p:nvSpPr>
            <p:cNvPr id="401" name="Google Shape;401;p32"/>
            <p:cNvSpPr/>
            <p:nvPr/>
          </p:nvSpPr>
          <p:spPr>
            <a:xfrm>
              <a:off x="4918065" y="7016758"/>
              <a:ext cx="1841400" cy="1009800"/>
            </a:xfrm>
            <a:prstGeom prst="ellipse">
              <a:avLst/>
            </a:prstGeom>
            <a:solidFill>
              <a:schemeClr val="lt1">
                <a:alpha val="87840"/>
              </a:schemeClr>
            </a:solid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endParaRPr sz="2600">
                <a:solidFill>
                  <a:srgbClr val="FFFFFF"/>
                </a:solidFill>
                <a:latin typeface="Calibri"/>
                <a:ea typeface="Calibri"/>
                <a:cs typeface="Calibri"/>
                <a:sym typeface="Calibri"/>
              </a:endParaRPr>
            </a:p>
          </p:txBody>
        </p:sp>
        <p:pic>
          <p:nvPicPr>
            <p:cNvPr id="402" name="Google Shape;402;p32" descr="92px-Pill_Bottle.svg.png"/>
            <p:cNvPicPr preferRelativeResize="0"/>
            <p:nvPr/>
          </p:nvPicPr>
          <p:blipFill rotWithShape="1">
            <a:blip r:embed="rId12">
              <a:alphaModFix/>
            </a:blip>
            <a:srcRect/>
            <a:stretch/>
          </p:blipFill>
          <p:spPr>
            <a:xfrm>
              <a:off x="4579422" y="6945162"/>
              <a:ext cx="442321" cy="827239"/>
            </a:xfrm>
            <a:prstGeom prst="rect">
              <a:avLst/>
            </a:prstGeom>
            <a:noFill/>
            <a:ln>
              <a:noFill/>
            </a:ln>
          </p:spPr>
        </p:pic>
        <p:sp>
          <p:nvSpPr>
            <p:cNvPr id="403" name="Google Shape;403;p32"/>
            <p:cNvSpPr txBox="1"/>
            <p:nvPr/>
          </p:nvSpPr>
          <p:spPr>
            <a:xfrm>
              <a:off x="4918065" y="7148401"/>
              <a:ext cx="1841400" cy="3795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200">
                  <a:solidFill>
                    <a:srgbClr val="000000"/>
                  </a:solidFill>
                  <a:latin typeface="Calibri"/>
                  <a:ea typeface="Calibri"/>
                  <a:cs typeface="Calibri"/>
                  <a:sym typeface="Calibri"/>
                </a:rPr>
                <a:t>Effective drug</a:t>
              </a:r>
              <a:endParaRPr sz="1200">
                <a:solidFill>
                  <a:srgbClr val="000000"/>
                </a:solidFill>
                <a:latin typeface="Calibri"/>
                <a:ea typeface="Calibri"/>
                <a:cs typeface="Calibri"/>
                <a:sym typeface="Calibri"/>
              </a:endParaRPr>
            </a:p>
          </p:txBody>
        </p:sp>
      </p:grpSp>
      <p:cxnSp>
        <p:nvCxnSpPr>
          <p:cNvPr id="404" name="Google Shape;404;p32"/>
          <p:cNvCxnSpPr/>
          <p:nvPr/>
        </p:nvCxnSpPr>
        <p:spPr>
          <a:xfrm>
            <a:off x="2650235" y="2740467"/>
            <a:ext cx="122700" cy="0"/>
          </a:xfrm>
          <a:prstGeom prst="straightConnector1">
            <a:avLst/>
          </a:prstGeom>
          <a:noFill/>
          <a:ln w="9525" cap="flat" cmpd="sng">
            <a:solidFill>
              <a:srgbClr val="000000"/>
            </a:solidFill>
            <a:prstDash val="solid"/>
            <a:round/>
            <a:headEnd type="none" w="med" len="med"/>
            <a:tailEnd type="triangle" w="med" len="med"/>
          </a:ln>
        </p:spPr>
      </p:cxnSp>
      <p:sp>
        <p:nvSpPr>
          <p:cNvPr id="405" name="Google Shape;405;p32"/>
          <p:cNvSpPr/>
          <p:nvPr/>
        </p:nvSpPr>
        <p:spPr>
          <a:xfrm>
            <a:off x="5071425" y="1495100"/>
            <a:ext cx="3246600" cy="2044500"/>
          </a:xfrm>
          <a:prstGeom prst="rect">
            <a:avLst/>
          </a:prstGeom>
          <a:noFill/>
          <a:ln>
            <a:noFill/>
          </a:ln>
        </p:spPr>
        <p:txBody>
          <a:bodyPr spcFirstLastPara="1" wrap="square" lIns="26325" tIns="26325" rIns="26325" bIns="26325" anchor="t" anchorCtr="0">
            <a:noAutofit/>
          </a:bodyPr>
          <a:lstStyle/>
          <a:p>
            <a:pPr marL="0" marR="0" lvl="0" indent="0" algn="ctr" rtl="0">
              <a:spcBef>
                <a:spcPts val="0"/>
              </a:spcBef>
              <a:spcAft>
                <a:spcPts val="0"/>
              </a:spcAft>
              <a:buClr>
                <a:schemeClr val="dk1"/>
              </a:buClr>
              <a:buSzPts val="800"/>
              <a:buFont typeface="Arial"/>
              <a:buNone/>
            </a:pPr>
            <a:r>
              <a:rPr lang="en" sz="1600">
                <a:solidFill>
                  <a:srgbClr val="024B90"/>
                </a:solidFill>
                <a:latin typeface="Nunito Light"/>
                <a:ea typeface="Nunito Light"/>
                <a:cs typeface="Nunito Light"/>
                <a:sym typeface="Nunito Light"/>
              </a:rPr>
              <a:t>Can computational methods speed up </a:t>
            </a:r>
            <a:r>
              <a:rPr lang="en" sz="1600" b="1">
                <a:solidFill>
                  <a:srgbClr val="024B90"/>
                </a:solidFill>
                <a:latin typeface="Nunito"/>
                <a:ea typeface="Nunito"/>
                <a:cs typeface="Nunito"/>
                <a:sym typeface="Nunito"/>
              </a:rPr>
              <a:t>individual steps</a:t>
            </a:r>
            <a:r>
              <a:rPr lang="en" sz="1600">
                <a:solidFill>
                  <a:srgbClr val="024B90"/>
                </a:solidFill>
                <a:latin typeface="Nunito Light"/>
                <a:ea typeface="Nunito Light"/>
                <a:cs typeface="Nunito Light"/>
                <a:sym typeface="Nunito Light"/>
              </a:rPr>
              <a:t> of the drug discovery process?</a:t>
            </a:r>
            <a:endParaRPr sz="1600">
              <a:solidFill>
                <a:srgbClr val="024B90"/>
              </a:solidFill>
              <a:latin typeface="Nunito Light"/>
              <a:ea typeface="Nunito Light"/>
              <a:cs typeface="Nunito Light"/>
              <a:sym typeface="Nunito Light"/>
            </a:endParaRPr>
          </a:p>
          <a:p>
            <a:pPr marL="0" marR="0" lvl="0" indent="0" algn="ctr" rtl="0">
              <a:spcBef>
                <a:spcPts val="0"/>
              </a:spcBef>
              <a:spcAft>
                <a:spcPts val="0"/>
              </a:spcAft>
              <a:buClr>
                <a:schemeClr val="dk1"/>
              </a:buClr>
              <a:buSzPts val="800"/>
              <a:buFont typeface="Arial"/>
              <a:buNone/>
            </a:pPr>
            <a:endParaRPr sz="1600">
              <a:solidFill>
                <a:srgbClr val="024B90"/>
              </a:solidFill>
              <a:latin typeface="Nunito Light"/>
              <a:ea typeface="Nunito Light"/>
              <a:cs typeface="Nunito Light"/>
              <a:sym typeface="Nunito Light"/>
            </a:endParaRPr>
          </a:p>
          <a:p>
            <a:pPr marL="0" marR="0" lvl="0" indent="0" algn="ctr" rtl="0">
              <a:spcBef>
                <a:spcPts val="0"/>
              </a:spcBef>
              <a:spcAft>
                <a:spcPts val="0"/>
              </a:spcAft>
              <a:buClr>
                <a:schemeClr val="dk1"/>
              </a:buClr>
              <a:buSzPts val="800"/>
              <a:buFont typeface="Arial"/>
              <a:buNone/>
            </a:pPr>
            <a:r>
              <a:rPr lang="en" sz="1600">
                <a:solidFill>
                  <a:srgbClr val="024B90"/>
                </a:solidFill>
                <a:latin typeface="Nunito Light"/>
                <a:ea typeface="Nunito Light"/>
                <a:cs typeface="Nunito Light"/>
                <a:sym typeface="Nunito Light"/>
              </a:rPr>
              <a:t>Can computational methods </a:t>
            </a:r>
            <a:r>
              <a:rPr lang="en" sz="1600" b="1">
                <a:solidFill>
                  <a:srgbClr val="024B90"/>
                </a:solidFill>
                <a:latin typeface="Nunito"/>
                <a:ea typeface="Nunito"/>
                <a:cs typeface="Nunito"/>
                <a:sym typeface="Nunito"/>
              </a:rPr>
              <a:t>surpass human capabilities</a:t>
            </a:r>
            <a:r>
              <a:rPr lang="en" sz="1600">
                <a:solidFill>
                  <a:srgbClr val="024B90"/>
                </a:solidFill>
                <a:latin typeface="Nunito Light"/>
                <a:ea typeface="Nunito Light"/>
                <a:cs typeface="Nunito Light"/>
                <a:sym typeface="Nunito Light"/>
              </a:rPr>
              <a:t> in the drug discovery process? </a:t>
            </a:r>
            <a:endParaRPr sz="1600">
              <a:solidFill>
                <a:srgbClr val="024B90"/>
              </a:solidFill>
              <a:latin typeface="Nunito Light"/>
              <a:ea typeface="Nunito Light"/>
              <a:cs typeface="Nunito Light"/>
              <a:sym typeface="Nunito Light"/>
            </a:endParaRPr>
          </a:p>
          <a:p>
            <a:pPr marL="0" marR="0" lvl="0" indent="0" algn="ctr" rtl="0">
              <a:spcBef>
                <a:spcPts val="0"/>
              </a:spcBef>
              <a:spcAft>
                <a:spcPts val="0"/>
              </a:spcAft>
              <a:buClr>
                <a:schemeClr val="dk1"/>
              </a:buClr>
              <a:buSzPts val="800"/>
              <a:buFont typeface="Arial"/>
              <a:buNone/>
            </a:pPr>
            <a:endParaRPr sz="1600">
              <a:solidFill>
                <a:srgbClr val="024B90"/>
              </a:solidFill>
              <a:latin typeface="Nunito Light"/>
              <a:ea typeface="Nunito Light"/>
              <a:cs typeface="Nunito Light"/>
              <a:sym typeface="Nunito Light"/>
            </a:endParaRPr>
          </a:p>
          <a:p>
            <a:pPr marL="0" marR="0" lvl="0" indent="0" algn="ctr" rtl="0">
              <a:spcBef>
                <a:spcPts val="0"/>
              </a:spcBef>
              <a:spcAft>
                <a:spcPts val="0"/>
              </a:spcAft>
              <a:buNone/>
            </a:pPr>
            <a:endParaRPr sz="1600">
              <a:solidFill>
                <a:srgbClr val="024B90"/>
              </a:solidFill>
              <a:latin typeface="Nunito Light"/>
              <a:ea typeface="Nunito Light"/>
              <a:cs typeface="Nunito Light"/>
              <a:sym typeface="Nunito Light"/>
            </a:endParaRPr>
          </a:p>
        </p:txBody>
      </p:sp>
      <p:sp>
        <p:nvSpPr>
          <p:cNvPr id="406" name="Google Shape;406;p32"/>
          <p:cNvSpPr txBox="1"/>
          <p:nvPr/>
        </p:nvSpPr>
        <p:spPr>
          <a:xfrm>
            <a:off x="8975400" y="1455100"/>
            <a:ext cx="5560200" cy="18564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0"/>
              </a:spcAft>
              <a:buNone/>
            </a:pPr>
            <a:r>
              <a:rPr lang="en" sz="1200" b="1">
                <a:solidFill>
                  <a:schemeClr val="dk1"/>
                </a:solidFill>
              </a:rPr>
              <a:t>INPUT</a:t>
            </a:r>
            <a:r>
              <a:rPr lang="en" sz="1200">
                <a:solidFill>
                  <a:schemeClr val="dk1"/>
                </a:solidFill>
              </a:rPr>
              <a:t> 				</a:t>
            </a:r>
            <a:r>
              <a:rPr lang="en" sz="1200" b="1">
                <a:solidFill>
                  <a:schemeClr val="dk1"/>
                </a:solidFill>
              </a:rPr>
              <a:t>OUTPUT</a:t>
            </a:r>
            <a:endParaRPr sz="1200" b="1">
              <a:solidFill>
                <a:schemeClr val="dk1"/>
              </a:solidFill>
            </a:endParaRPr>
          </a:p>
          <a:p>
            <a:pPr marL="457200" lvl="0" indent="0" algn="l" rtl="0">
              <a:lnSpc>
                <a:spcPct val="115000"/>
              </a:lnSpc>
              <a:spcBef>
                <a:spcPts val="0"/>
              </a:spcBef>
              <a:spcAft>
                <a:spcPts val="0"/>
              </a:spcAft>
              <a:buNone/>
            </a:pPr>
            <a:r>
              <a:rPr lang="en" sz="1200">
                <a:solidFill>
                  <a:schemeClr val="dk1"/>
                </a:solidFill>
              </a:rPr>
              <a:t>diseased cell lines, genes		screenable disease phenotype</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gene/disease phenotype		chemical regulators</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compound				target information (genes or</a:t>
            </a:r>
            <a:endParaRPr sz="1200">
              <a:solidFill>
                <a:schemeClr val="dk1"/>
              </a:solidFill>
            </a:endParaRPr>
          </a:p>
          <a:p>
            <a:pPr marL="3657600" lvl="0" indent="0" algn="l" rtl="0">
              <a:lnSpc>
                <a:spcPct val="115000"/>
              </a:lnSpc>
              <a:spcBef>
                <a:spcPts val="0"/>
              </a:spcBef>
              <a:spcAft>
                <a:spcPts val="0"/>
              </a:spcAft>
              <a:buNone/>
            </a:pPr>
            <a:r>
              <a:rPr lang="en" sz="1200">
                <a:solidFill>
                  <a:schemeClr val="dk1"/>
                </a:solidFill>
              </a:rPr>
              <a:t>annotated compounds)</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compound variants			SAR information</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genes					genes with similar function</a:t>
            </a:r>
            <a:endParaRPr sz="1200">
              <a:solidFill>
                <a:schemeClr val="dk1"/>
              </a:solidFill>
            </a:endParaRPr>
          </a:p>
          <a:p>
            <a:pPr marL="457200" lvl="0" indent="0" algn="l" rtl="0">
              <a:lnSpc>
                <a:spcPct val="115000"/>
              </a:lnSpc>
              <a:spcBef>
                <a:spcPts val="0"/>
              </a:spcBef>
              <a:spcAft>
                <a:spcPts val="0"/>
              </a:spcAft>
              <a:buNone/>
            </a:pPr>
            <a:r>
              <a:rPr lang="en" sz="1200">
                <a:solidFill>
                  <a:schemeClr val="dk1"/>
                </a:solidFill>
              </a:rPr>
              <a:t>gene variants			variant impact information</a:t>
            </a:r>
            <a:endParaRPr sz="12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3"/>
          <p:cNvSpPr txBox="1">
            <a:spLocks noGrp="1"/>
          </p:cNvSpPr>
          <p:nvPr>
            <p:ph type="title"/>
          </p:nvPr>
        </p:nvSpPr>
        <p:spPr>
          <a:xfrm>
            <a:off x="0" y="0"/>
            <a:ext cx="74991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Impact of machine learning on image analysis</a:t>
            </a:r>
            <a:endParaRPr/>
          </a:p>
        </p:txBody>
      </p:sp>
      <p:pic>
        <p:nvPicPr>
          <p:cNvPr id="412" name="Google Shape;412;p33"/>
          <p:cNvPicPr preferRelativeResize="0"/>
          <p:nvPr/>
        </p:nvPicPr>
        <p:blipFill rotWithShape="1">
          <a:blip r:embed="rId3">
            <a:alphaModFix/>
          </a:blip>
          <a:srcRect l="1481" t="9053" r="1042" b="2096"/>
          <a:stretch/>
        </p:blipFill>
        <p:spPr>
          <a:xfrm>
            <a:off x="385175" y="656925"/>
            <a:ext cx="4572000" cy="3935601"/>
          </a:xfrm>
          <a:prstGeom prst="rect">
            <a:avLst/>
          </a:prstGeom>
          <a:noFill/>
          <a:ln>
            <a:noFill/>
          </a:ln>
        </p:spPr>
      </p:pic>
      <p:sp>
        <p:nvSpPr>
          <p:cNvPr id="413" name="Google Shape;413;p33"/>
          <p:cNvSpPr txBox="1"/>
          <p:nvPr/>
        </p:nvSpPr>
        <p:spPr>
          <a:xfrm>
            <a:off x="0" y="4839950"/>
            <a:ext cx="914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Calibri"/>
                <a:ea typeface="Calibri"/>
                <a:cs typeface="Calibri"/>
                <a:sym typeface="Calibri"/>
              </a:rPr>
              <a:t>Caicedo and Cimini, Roadmap on Deep Learning for Microscopy arxiv 2023; Lucas et al. Open-source deep-learning software for bioimage segmentation. Mol Bio Cell 2021</a:t>
            </a:r>
            <a:endParaRPr sz="1000" i="1">
              <a:latin typeface="Calibri"/>
              <a:ea typeface="Calibri"/>
              <a:cs typeface="Calibri"/>
              <a:sym typeface="Calibri"/>
            </a:endParaRPr>
          </a:p>
        </p:txBody>
      </p:sp>
      <p:grpSp>
        <p:nvGrpSpPr>
          <p:cNvPr id="414" name="Google Shape;414;p33"/>
          <p:cNvGrpSpPr/>
          <p:nvPr/>
        </p:nvGrpSpPr>
        <p:grpSpPr>
          <a:xfrm>
            <a:off x="9144000" y="70947"/>
            <a:ext cx="1511792" cy="1071458"/>
            <a:chOff x="7554849" y="2373475"/>
            <a:chExt cx="2284709" cy="1619251"/>
          </a:xfrm>
        </p:grpSpPr>
        <p:pic>
          <p:nvPicPr>
            <p:cNvPr id="415" name="Google Shape;415;p33"/>
            <p:cNvPicPr preferRelativeResize="0"/>
            <p:nvPr/>
          </p:nvPicPr>
          <p:blipFill rotWithShape="1">
            <a:blip r:embed="rId4">
              <a:alphaModFix/>
            </a:blip>
            <a:srcRect/>
            <a:stretch/>
          </p:blipFill>
          <p:spPr>
            <a:xfrm>
              <a:off x="8267931" y="2373475"/>
              <a:ext cx="1571626" cy="1619251"/>
            </a:xfrm>
            <a:prstGeom prst="rect">
              <a:avLst/>
            </a:prstGeom>
            <a:noFill/>
            <a:ln>
              <a:noFill/>
            </a:ln>
            <a:effectLst>
              <a:outerShdw blurRad="127000" dist="76200" dir="2700000" rotWithShape="0">
                <a:srgbClr val="000000">
                  <a:alpha val="74900"/>
                </a:srgbClr>
              </a:outerShdw>
            </a:effectLst>
          </p:spPr>
        </p:pic>
        <p:cxnSp>
          <p:nvCxnSpPr>
            <p:cNvPr id="416" name="Google Shape;416;p33"/>
            <p:cNvCxnSpPr/>
            <p:nvPr/>
          </p:nvCxnSpPr>
          <p:spPr>
            <a:xfrm rot="10800000" flipH="1">
              <a:off x="7554849" y="3183106"/>
              <a:ext cx="713100" cy="421200"/>
            </a:xfrm>
            <a:prstGeom prst="straightConnector1">
              <a:avLst/>
            </a:prstGeom>
            <a:noFill/>
            <a:ln w="19050" cap="flat" cmpd="sng">
              <a:solidFill>
                <a:srgbClr val="000000"/>
              </a:solidFill>
              <a:prstDash val="solid"/>
              <a:miter lim="400000"/>
              <a:headEnd type="none" w="sm" len="sm"/>
              <a:tailEnd type="none" w="sm" len="sm"/>
            </a:ln>
            <a:effectLst>
              <a:outerShdw blurRad="127000" dist="76200" dir="2700000" rotWithShape="0">
                <a:srgbClr val="000000">
                  <a:alpha val="74900"/>
                </a:srgbClr>
              </a:outerShdw>
            </a:effectLst>
          </p:spPr>
        </p:cxnSp>
      </p:grpSp>
      <p:grpSp>
        <p:nvGrpSpPr>
          <p:cNvPr id="417" name="Google Shape;417;p33"/>
          <p:cNvGrpSpPr/>
          <p:nvPr/>
        </p:nvGrpSpPr>
        <p:grpSpPr>
          <a:xfrm>
            <a:off x="5416900" y="524300"/>
            <a:ext cx="3533700" cy="4281600"/>
            <a:chOff x="5416900" y="524300"/>
            <a:chExt cx="3533700" cy="4281600"/>
          </a:xfrm>
        </p:grpSpPr>
        <p:sp>
          <p:nvSpPr>
            <p:cNvPr id="418" name="Google Shape;418;p33"/>
            <p:cNvSpPr/>
            <p:nvPr/>
          </p:nvSpPr>
          <p:spPr>
            <a:xfrm>
              <a:off x="5416900" y="524300"/>
              <a:ext cx="3533700" cy="4281600"/>
            </a:xfrm>
            <a:prstGeom prst="roundRect">
              <a:avLst>
                <a:gd name="adj" fmla="val 16667"/>
              </a:avLst>
            </a:prstGeom>
            <a:solidFill>
              <a:srgbClr val="DCEB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19" name="Google Shape;419;p33"/>
            <p:cNvGrpSpPr/>
            <p:nvPr/>
          </p:nvGrpSpPr>
          <p:grpSpPr>
            <a:xfrm>
              <a:off x="5660056" y="668147"/>
              <a:ext cx="3073577" cy="3257102"/>
              <a:chOff x="2849823" y="4088624"/>
              <a:chExt cx="4644970" cy="4922324"/>
            </a:xfrm>
          </p:grpSpPr>
          <p:sp>
            <p:nvSpPr>
              <p:cNvPr id="420" name="Google Shape;420;p33"/>
              <p:cNvSpPr/>
              <p:nvPr/>
            </p:nvSpPr>
            <p:spPr>
              <a:xfrm>
                <a:off x="3146106" y="8549247"/>
                <a:ext cx="3728400" cy="4617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1600">
                    <a:solidFill>
                      <a:srgbClr val="7F7F7F"/>
                    </a:solidFill>
                    <a:latin typeface="Calibri"/>
                    <a:ea typeface="Calibri"/>
                    <a:cs typeface="Calibri"/>
                    <a:sym typeface="Calibri"/>
                  </a:rPr>
                  <a:t>~1500 features / cell</a:t>
                </a:r>
                <a:endParaRPr sz="900"/>
              </a:p>
            </p:txBody>
          </p:sp>
          <p:sp>
            <p:nvSpPr>
              <p:cNvPr id="421" name="Google Shape;421;p33"/>
              <p:cNvSpPr/>
              <p:nvPr/>
            </p:nvSpPr>
            <p:spPr>
              <a:xfrm>
                <a:off x="4109756" y="4088624"/>
                <a:ext cx="2379000" cy="4188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1400" b="1">
                    <a:latin typeface="Calibri"/>
                    <a:ea typeface="Calibri"/>
                    <a:cs typeface="Calibri"/>
                    <a:sym typeface="Calibri"/>
                  </a:rPr>
                  <a:t>Measure everything</a:t>
                </a:r>
                <a:endParaRPr sz="900" b="1"/>
              </a:p>
            </p:txBody>
          </p:sp>
          <p:sp>
            <p:nvSpPr>
              <p:cNvPr id="422" name="Google Shape;422;p33"/>
              <p:cNvSpPr/>
              <p:nvPr/>
            </p:nvSpPr>
            <p:spPr>
              <a:xfrm>
                <a:off x="3001393" y="4779576"/>
                <a:ext cx="4493400" cy="3882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1300" b="1">
                    <a:solidFill>
                      <a:srgbClr val="7F7F7F"/>
                    </a:solidFill>
                    <a:latin typeface="Calibri"/>
                    <a:ea typeface="Calibri"/>
                    <a:cs typeface="Calibri"/>
                    <a:sym typeface="Calibri"/>
                  </a:rPr>
                  <a:t>Counts, Shapes, Sizes, Intensities, Textures, Correlations, Relationships</a:t>
                </a:r>
                <a:endParaRPr sz="900"/>
              </a:p>
            </p:txBody>
          </p:sp>
          <p:cxnSp>
            <p:nvCxnSpPr>
              <p:cNvPr id="423" name="Google Shape;423;p33"/>
              <p:cNvCxnSpPr/>
              <p:nvPr/>
            </p:nvCxnSpPr>
            <p:spPr>
              <a:xfrm rot="10800000" flipH="1">
                <a:off x="3280863" y="4671525"/>
                <a:ext cx="4036800" cy="600"/>
              </a:xfrm>
              <a:prstGeom prst="straightConnector1">
                <a:avLst/>
              </a:prstGeom>
              <a:noFill/>
              <a:ln w="25400" cap="flat" cmpd="sng">
                <a:solidFill>
                  <a:srgbClr val="C4C7CB"/>
                </a:solidFill>
                <a:prstDash val="solid"/>
                <a:miter lim="400000"/>
                <a:headEnd type="none" w="sm" len="sm"/>
                <a:tailEnd type="none" w="sm" len="sm"/>
              </a:ln>
            </p:spPr>
          </p:cxnSp>
          <p:pic>
            <p:nvPicPr>
              <p:cNvPr id="424" name="Google Shape;424;p33"/>
              <p:cNvPicPr preferRelativeResize="0"/>
              <p:nvPr/>
            </p:nvPicPr>
            <p:blipFill rotWithShape="1">
              <a:blip r:embed="rId5">
                <a:alphaModFix/>
              </a:blip>
              <a:srcRect/>
              <a:stretch/>
            </p:blipFill>
            <p:spPr>
              <a:xfrm>
                <a:off x="2849823" y="5356092"/>
                <a:ext cx="1483221" cy="1528167"/>
              </a:xfrm>
              <a:prstGeom prst="rect">
                <a:avLst/>
              </a:prstGeom>
              <a:noFill/>
              <a:ln>
                <a:noFill/>
              </a:ln>
            </p:spPr>
          </p:pic>
          <p:pic>
            <p:nvPicPr>
              <p:cNvPr id="425" name="Google Shape;425;p33"/>
              <p:cNvPicPr preferRelativeResize="0"/>
              <p:nvPr/>
            </p:nvPicPr>
            <p:blipFill rotWithShape="1">
              <a:blip r:embed="rId6">
                <a:alphaModFix/>
              </a:blip>
              <a:srcRect/>
              <a:stretch/>
            </p:blipFill>
            <p:spPr>
              <a:xfrm>
                <a:off x="5943960" y="5356092"/>
                <a:ext cx="1473399" cy="1518048"/>
              </a:xfrm>
              <a:prstGeom prst="rect">
                <a:avLst/>
              </a:prstGeom>
              <a:noFill/>
              <a:ln>
                <a:noFill/>
              </a:ln>
            </p:spPr>
          </p:pic>
          <p:pic>
            <p:nvPicPr>
              <p:cNvPr id="426" name="Google Shape;426;p33"/>
              <p:cNvPicPr preferRelativeResize="0"/>
              <p:nvPr/>
            </p:nvPicPr>
            <p:blipFill rotWithShape="1">
              <a:blip r:embed="rId7">
                <a:alphaModFix/>
              </a:blip>
              <a:srcRect/>
              <a:stretch/>
            </p:blipFill>
            <p:spPr>
              <a:xfrm>
                <a:off x="4401803" y="5356092"/>
                <a:ext cx="1473398" cy="1518047"/>
              </a:xfrm>
              <a:prstGeom prst="rect">
                <a:avLst/>
              </a:prstGeom>
              <a:noFill/>
              <a:ln>
                <a:noFill/>
              </a:ln>
            </p:spPr>
          </p:pic>
          <p:pic>
            <p:nvPicPr>
              <p:cNvPr id="427" name="Google Shape;427;p33"/>
              <p:cNvPicPr preferRelativeResize="0"/>
              <p:nvPr/>
            </p:nvPicPr>
            <p:blipFill rotWithShape="1">
              <a:blip r:embed="rId8">
                <a:alphaModFix/>
              </a:blip>
              <a:srcRect/>
              <a:stretch/>
            </p:blipFill>
            <p:spPr>
              <a:xfrm>
                <a:off x="4401802" y="6958064"/>
                <a:ext cx="1473399" cy="1518048"/>
              </a:xfrm>
              <a:prstGeom prst="rect">
                <a:avLst/>
              </a:prstGeom>
              <a:noFill/>
              <a:ln>
                <a:noFill/>
              </a:ln>
            </p:spPr>
          </p:pic>
          <p:pic>
            <p:nvPicPr>
              <p:cNvPr id="428" name="Google Shape;428;p33"/>
              <p:cNvPicPr preferRelativeResize="0"/>
              <p:nvPr/>
            </p:nvPicPr>
            <p:blipFill rotWithShape="1">
              <a:blip r:embed="rId9">
                <a:alphaModFix/>
              </a:blip>
              <a:srcRect/>
              <a:stretch/>
            </p:blipFill>
            <p:spPr>
              <a:xfrm>
                <a:off x="2854746" y="6946658"/>
                <a:ext cx="1473400" cy="1518048"/>
              </a:xfrm>
              <a:prstGeom prst="rect">
                <a:avLst/>
              </a:prstGeom>
              <a:noFill/>
              <a:ln>
                <a:noFill/>
              </a:ln>
            </p:spPr>
          </p:pic>
          <p:pic>
            <p:nvPicPr>
              <p:cNvPr id="429" name="Google Shape;429;p33"/>
              <p:cNvPicPr preferRelativeResize="0"/>
              <p:nvPr/>
            </p:nvPicPr>
            <p:blipFill rotWithShape="1">
              <a:blip r:embed="rId10">
                <a:alphaModFix/>
              </a:blip>
              <a:srcRect/>
              <a:stretch/>
            </p:blipFill>
            <p:spPr>
              <a:xfrm>
                <a:off x="5948852" y="6958064"/>
                <a:ext cx="1473399" cy="1518048"/>
              </a:xfrm>
              <a:prstGeom prst="rect">
                <a:avLst/>
              </a:prstGeom>
              <a:noFill/>
              <a:ln>
                <a:noFill/>
              </a:ln>
            </p:spPr>
          </p:pic>
        </p:grpSp>
        <p:pic>
          <p:nvPicPr>
            <p:cNvPr id="430" name="Google Shape;430;p33" descr="https://lh4.googleusercontent.com/36UJ9OA_E_Upjfd6mF_PmL--SRkJ5OkbPpk3DGkV-l4e6aITi_jJUF5FJ64Wc2Qtv_IwzrmXKmC1mrXhJWxhG2XLepiXnxuCSgu6zniDntYDL92F9OqFI7YyjEKju2UJkB-WO8leADQ"/>
            <p:cNvPicPr preferRelativeResize="0"/>
            <p:nvPr/>
          </p:nvPicPr>
          <p:blipFill rotWithShape="1">
            <a:blip r:embed="rId11">
              <a:alphaModFix/>
            </a:blip>
            <a:srcRect t="38605"/>
            <a:stretch/>
          </p:blipFill>
          <p:spPr>
            <a:xfrm>
              <a:off x="5915475" y="4088175"/>
              <a:ext cx="2536548" cy="58886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4"/>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lvl="0" indent="0" algn="ctr" rtl="0">
              <a:spcBef>
                <a:spcPts val="0"/>
              </a:spcBef>
              <a:spcAft>
                <a:spcPts val="0"/>
              </a:spcAft>
              <a:buNone/>
            </a:pPr>
            <a:r>
              <a:rPr lang="en"/>
              <a:t>Deep learning can identify complex cell structures</a:t>
            </a:r>
            <a:endParaRPr/>
          </a:p>
        </p:txBody>
      </p:sp>
      <p:pic>
        <p:nvPicPr>
          <p:cNvPr id="436" name="Google Shape;436;p34"/>
          <p:cNvPicPr preferRelativeResize="0"/>
          <p:nvPr/>
        </p:nvPicPr>
        <p:blipFill rotWithShape="1">
          <a:blip r:embed="rId3">
            <a:alphaModFix/>
          </a:blip>
          <a:srcRect/>
          <a:stretch/>
        </p:blipFill>
        <p:spPr>
          <a:xfrm>
            <a:off x="391652" y="2592943"/>
            <a:ext cx="8360700" cy="54935"/>
          </a:xfrm>
          <a:prstGeom prst="rect">
            <a:avLst/>
          </a:prstGeom>
          <a:noFill/>
          <a:ln>
            <a:noFill/>
          </a:ln>
        </p:spPr>
      </p:pic>
      <p:pic>
        <p:nvPicPr>
          <p:cNvPr id="437" name="Google Shape;437;p34"/>
          <p:cNvPicPr preferRelativeResize="0"/>
          <p:nvPr/>
        </p:nvPicPr>
        <p:blipFill rotWithShape="1">
          <a:blip r:embed="rId4">
            <a:alphaModFix/>
          </a:blip>
          <a:srcRect/>
          <a:stretch/>
        </p:blipFill>
        <p:spPr>
          <a:xfrm rot="-5400000">
            <a:off x="2325260" y="2820146"/>
            <a:ext cx="4424873" cy="39002"/>
          </a:xfrm>
          <a:prstGeom prst="rect">
            <a:avLst/>
          </a:prstGeom>
          <a:noFill/>
          <a:ln>
            <a:noFill/>
          </a:ln>
        </p:spPr>
      </p:pic>
      <p:grpSp>
        <p:nvGrpSpPr>
          <p:cNvPr id="438" name="Google Shape;438;p34"/>
          <p:cNvGrpSpPr/>
          <p:nvPr/>
        </p:nvGrpSpPr>
        <p:grpSpPr>
          <a:xfrm>
            <a:off x="352528" y="3098869"/>
            <a:ext cx="2312410" cy="1945687"/>
            <a:chOff x="256292" y="0"/>
            <a:chExt cx="3287008" cy="2605366"/>
          </a:xfrm>
        </p:grpSpPr>
        <p:pic>
          <p:nvPicPr>
            <p:cNvPr id="439" name="Google Shape;439;p34"/>
            <p:cNvPicPr preferRelativeResize="0"/>
            <p:nvPr/>
          </p:nvPicPr>
          <p:blipFill rotWithShape="1">
            <a:blip r:embed="rId5">
              <a:alphaModFix/>
            </a:blip>
            <a:srcRect l="20214" t="8275" r="13441" b="483"/>
            <a:stretch/>
          </p:blipFill>
          <p:spPr>
            <a:xfrm>
              <a:off x="256292" y="29787"/>
              <a:ext cx="2468171" cy="2536305"/>
            </a:xfrm>
            <a:prstGeom prst="rect">
              <a:avLst/>
            </a:prstGeom>
            <a:noFill/>
            <a:ln>
              <a:noFill/>
            </a:ln>
          </p:spPr>
        </p:pic>
        <p:sp>
          <p:nvSpPr>
            <p:cNvPr id="440" name="Google Shape;440;p34"/>
            <p:cNvSpPr/>
            <p:nvPr/>
          </p:nvSpPr>
          <p:spPr>
            <a:xfrm>
              <a:off x="2724469" y="0"/>
              <a:ext cx="818831" cy="2605366"/>
            </a:xfrm>
            <a:prstGeom prst="rect">
              <a:avLst/>
            </a:prstGeom>
            <a:solidFill>
              <a:srgbClr val="FFFFFF"/>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500">
                <a:latin typeface="Calibri"/>
                <a:ea typeface="Calibri"/>
                <a:cs typeface="Calibri"/>
                <a:sym typeface="Calibri"/>
              </a:endParaRPr>
            </a:p>
          </p:txBody>
        </p:sp>
      </p:grpSp>
      <p:sp>
        <p:nvSpPr>
          <p:cNvPr id="441" name="Google Shape;441;p34"/>
          <p:cNvSpPr/>
          <p:nvPr/>
        </p:nvSpPr>
        <p:spPr>
          <a:xfrm>
            <a:off x="581475" y="2711300"/>
            <a:ext cx="1288200" cy="3690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2100" i="1">
                <a:latin typeface="Calibri"/>
                <a:ea typeface="Calibri"/>
                <a:cs typeface="Calibri"/>
                <a:sym typeface="Calibri"/>
              </a:rPr>
              <a:t>C. elegans</a:t>
            </a:r>
            <a:endParaRPr sz="2100">
              <a:latin typeface="Calibri"/>
              <a:ea typeface="Calibri"/>
              <a:cs typeface="Calibri"/>
              <a:sym typeface="Calibri"/>
            </a:endParaRPr>
          </a:p>
        </p:txBody>
      </p:sp>
      <p:sp>
        <p:nvSpPr>
          <p:cNvPr id="442" name="Google Shape;442;p34"/>
          <p:cNvSpPr/>
          <p:nvPr/>
        </p:nvSpPr>
        <p:spPr>
          <a:xfrm>
            <a:off x="4907515" y="627254"/>
            <a:ext cx="1405500" cy="3690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2100">
                <a:latin typeface="Calibri"/>
                <a:ea typeface="Calibri"/>
                <a:cs typeface="Calibri"/>
                <a:sym typeface="Calibri"/>
              </a:rPr>
              <a:t>Co-cultures</a:t>
            </a:r>
            <a:endParaRPr sz="2100">
              <a:latin typeface="Calibri"/>
              <a:ea typeface="Calibri"/>
              <a:cs typeface="Calibri"/>
              <a:sym typeface="Calibri"/>
            </a:endParaRPr>
          </a:p>
        </p:txBody>
      </p:sp>
      <p:pic>
        <p:nvPicPr>
          <p:cNvPr id="443" name="Google Shape;443;p34"/>
          <p:cNvPicPr preferRelativeResize="0"/>
          <p:nvPr/>
        </p:nvPicPr>
        <p:blipFill rotWithShape="1">
          <a:blip r:embed="rId6">
            <a:alphaModFix/>
          </a:blip>
          <a:srcRect/>
          <a:stretch/>
        </p:blipFill>
        <p:spPr>
          <a:xfrm rot="10799993">
            <a:off x="4700185" y="1021312"/>
            <a:ext cx="1820248" cy="1287013"/>
          </a:xfrm>
          <a:prstGeom prst="rect">
            <a:avLst/>
          </a:prstGeom>
          <a:noFill/>
          <a:ln>
            <a:noFill/>
          </a:ln>
        </p:spPr>
      </p:pic>
      <p:pic>
        <p:nvPicPr>
          <p:cNvPr id="444" name="Google Shape;444;p34"/>
          <p:cNvPicPr preferRelativeResize="0"/>
          <p:nvPr/>
        </p:nvPicPr>
        <p:blipFill rotWithShape="1">
          <a:blip r:embed="rId7">
            <a:alphaModFix/>
          </a:blip>
          <a:srcRect l="14358" t="344" r="16942"/>
          <a:stretch/>
        </p:blipFill>
        <p:spPr>
          <a:xfrm>
            <a:off x="2849759" y="3098862"/>
            <a:ext cx="1190912" cy="1894108"/>
          </a:xfrm>
          <a:prstGeom prst="rect">
            <a:avLst/>
          </a:prstGeom>
          <a:noFill/>
          <a:ln>
            <a:noFill/>
          </a:ln>
        </p:spPr>
      </p:pic>
      <p:sp>
        <p:nvSpPr>
          <p:cNvPr id="445" name="Google Shape;445;p34"/>
          <p:cNvSpPr/>
          <p:nvPr/>
        </p:nvSpPr>
        <p:spPr>
          <a:xfrm>
            <a:off x="10658567" y="3097038"/>
            <a:ext cx="715200" cy="1653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800">
                <a:latin typeface="Calibri"/>
                <a:ea typeface="Calibri"/>
                <a:cs typeface="Calibri"/>
                <a:sym typeface="Calibri"/>
              </a:rPr>
              <a:t>Geoff Lewis</a:t>
            </a:r>
            <a:endParaRPr sz="900"/>
          </a:p>
        </p:txBody>
      </p:sp>
      <p:sp>
        <p:nvSpPr>
          <p:cNvPr id="446" name="Google Shape;446;p34"/>
          <p:cNvSpPr/>
          <p:nvPr/>
        </p:nvSpPr>
        <p:spPr>
          <a:xfrm>
            <a:off x="4848750" y="2714642"/>
            <a:ext cx="1548300" cy="3687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2100">
                <a:latin typeface="Calibri"/>
                <a:ea typeface="Calibri"/>
                <a:cs typeface="Calibri"/>
                <a:sym typeface="Calibri"/>
              </a:rPr>
              <a:t>  Time-lapse</a:t>
            </a:r>
            <a:endParaRPr sz="2100">
              <a:latin typeface="Calibri"/>
              <a:ea typeface="Calibri"/>
              <a:cs typeface="Calibri"/>
              <a:sym typeface="Calibri"/>
            </a:endParaRPr>
          </a:p>
        </p:txBody>
      </p:sp>
      <p:pic>
        <p:nvPicPr>
          <p:cNvPr id="447" name="Google Shape;447;p34"/>
          <p:cNvPicPr preferRelativeResize="0"/>
          <p:nvPr/>
        </p:nvPicPr>
        <p:blipFill rotWithShape="1">
          <a:blip r:embed="rId8">
            <a:alphaModFix/>
          </a:blip>
          <a:srcRect l="55825"/>
          <a:stretch/>
        </p:blipFill>
        <p:spPr>
          <a:xfrm rot="10800000" flipH="1">
            <a:off x="5192503" y="3080548"/>
            <a:ext cx="922418" cy="1944381"/>
          </a:xfrm>
          <a:prstGeom prst="rect">
            <a:avLst/>
          </a:prstGeom>
          <a:noFill/>
          <a:ln>
            <a:noFill/>
          </a:ln>
        </p:spPr>
      </p:pic>
      <p:sp>
        <p:nvSpPr>
          <p:cNvPr id="448" name="Google Shape;448;p34"/>
          <p:cNvSpPr/>
          <p:nvPr/>
        </p:nvSpPr>
        <p:spPr>
          <a:xfrm>
            <a:off x="743136" y="627254"/>
            <a:ext cx="965100" cy="369000"/>
          </a:xfrm>
          <a:prstGeom prst="rect">
            <a:avLst/>
          </a:prstGeom>
          <a:noFill/>
          <a:ln>
            <a:noFill/>
          </a:ln>
        </p:spPr>
        <p:txBody>
          <a:bodyPr spcFirstLastPara="1" wrap="square" lIns="26325" tIns="26325" rIns="26325" bIns="26325" anchor="ctr" anchorCtr="0">
            <a:noAutofit/>
          </a:bodyPr>
          <a:lstStyle/>
          <a:p>
            <a:pPr marL="0" marR="0" lvl="0" indent="0" algn="l" rtl="0">
              <a:spcBef>
                <a:spcPts val="0"/>
              </a:spcBef>
              <a:spcAft>
                <a:spcPts val="0"/>
              </a:spcAft>
              <a:buNone/>
            </a:pPr>
            <a:r>
              <a:rPr lang="en" sz="2100">
                <a:latin typeface="Calibri"/>
                <a:ea typeface="Calibri"/>
                <a:cs typeface="Calibri"/>
                <a:sym typeface="Calibri"/>
              </a:rPr>
              <a:t>   Yeast</a:t>
            </a:r>
            <a:endParaRPr sz="2100">
              <a:latin typeface="Calibri"/>
              <a:ea typeface="Calibri"/>
              <a:cs typeface="Calibri"/>
              <a:sym typeface="Calibri"/>
            </a:endParaRPr>
          </a:p>
        </p:txBody>
      </p:sp>
      <p:pic>
        <p:nvPicPr>
          <p:cNvPr id="449" name="Google Shape;449;p34"/>
          <p:cNvPicPr preferRelativeResize="0"/>
          <p:nvPr/>
        </p:nvPicPr>
        <p:blipFill rotWithShape="1">
          <a:blip r:embed="rId9">
            <a:alphaModFix/>
          </a:blip>
          <a:srcRect l="288" t="65993" r="72296" b="432"/>
          <a:stretch/>
        </p:blipFill>
        <p:spPr>
          <a:xfrm rot="-5400000">
            <a:off x="2803718" y="853421"/>
            <a:ext cx="1282995" cy="1618775"/>
          </a:xfrm>
          <a:prstGeom prst="rect">
            <a:avLst/>
          </a:prstGeom>
          <a:noFill/>
          <a:ln>
            <a:noFill/>
          </a:ln>
        </p:spPr>
      </p:pic>
      <p:pic>
        <p:nvPicPr>
          <p:cNvPr id="450" name="Google Shape;450;p34"/>
          <p:cNvPicPr preferRelativeResize="0"/>
          <p:nvPr/>
        </p:nvPicPr>
        <p:blipFill rotWithShape="1">
          <a:blip r:embed="rId10">
            <a:alphaModFix/>
          </a:blip>
          <a:srcRect/>
          <a:stretch/>
        </p:blipFill>
        <p:spPr>
          <a:xfrm rot="-5400000">
            <a:off x="585686" y="630273"/>
            <a:ext cx="1279952" cy="2062026"/>
          </a:xfrm>
          <a:prstGeom prst="rect">
            <a:avLst/>
          </a:prstGeom>
          <a:noFill/>
          <a:ln>
            <a:noFill/>
          </a:ln>
        </p:spPr>
      </p:pic>
      <p:pic>
        <p:nvPicPr>
          <p:cNvPr id="451" name="Google Shape;451;p34"/>
          <p:cNvPicPr preferRelativeResize="0"/>
          <p:nvPr/>
        </p:nvPicPr>
        <p:blipFill rotWithShape="1">
          <a:blip r:embed="rId4">
            <a:alphaModFix/>
          </a:blip>
          <a:srcRect/>
          <a:stretch/>
        </p:blipFill>
        <p:spPr>
          <a:xfrm rot="-5400000">
            <a:off x="161870" y="2811692"/>
            <a:ext cx="4424873" cy="39002"/>
          </a:xfrm>
          <a:prstGeom prst="rect">
            <a:avLst/>
          </a:prstGeom>
          <a:noFill/>
          <a:ln>
            <a:noFill/>
          </a:ln>
        </p:spPr>
      </p:pic>
      <p:sp>
        <p:nvSpPr>
          <p:cNvPr id="452" name="Google Shape;452;p34"/>
          <p:cNvSpPr/>
          <p:nvPr/>
        </p:nvSpPr>
        <p:spPr>
          <a:xfrm>
            <a:off x="2801089" y="2728475"/>
            <a:ext cx="1288200" cy="3690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2100">
                <a:latin typeface="Calibri"/>
                <a:ea typeface="Calibri"/>
                <a:cs typeface="Calibri"/>
                <a:sym typeface="Calibri"/>
              </a:rPr>
              <a:t>Zebrafish</a:t>
            </a:r>
            <a:endParaRPr sz="2100">
              <a:latin typeface="Calibri"/>
              <a:ea typeface="Calibri"/>
              <a:cs typeface="Calibri"/>
              <a:sym typeface="Calibri"/>
            </a:endParaRPr>
          </a:p>
        </p:txBody>
      </p:sp>
      <p:pic>
        <p:nvPicPr>
          <p:cNvPr id="453" name="Google Shape;453;p34"/>
          <p:cNvPicPr preferRelativeResize="0"/>
          <p:nvPr/>
        </p:nvPicPr>
        <p:blipFill rotWithShape="1">
          <a:blip r:embed="rId4">
            <a:alphaModFix/>
          </a:blip>
          <a:srcRect/>
          <a:stretch/>
        </p:blipFill>
        <p:spPr>
          <a:xfrm rot="-5400000">
            <a:off x="4614143" y="2912545"/>
            <a:ext cx="4424873" cy="39002"/>
          </a:xfrm>
          <a:prstGeom prst="rect">
            <a:avLst/>
          </a:prstGeom>
          <a:noFill/>
          <a:ln>
            <a:noFill/>
          </a:ln>
        </p:spPr>
      </p:pic>
      <p:pic>
        <p:nvPicPr>
          <p:cNvPr id="454" name="Google Shape;454;p34" descr="629px-Build-3D-Models-of-Animal-and-Plant-Cells-Step-9.jpg"/>
          <p:cNvPicPr preferRelativeResize="0"/>
          <p:nvPr/>
        </p:nvPicPr>
        <p:blipFill rotWithShape="1">
          <a:blip r:embed="rId11">
            <a:alphaModFix/>
          </a:blip>
          <a:srcRect l="15896" r="14722"/>
          <a:stretch/>
        </p:blipFill>
        <p:spPr>
          <a:xfrm>
            <a:off x="9252894" y="3329252"/>
            <a:ext cx="1405672" cy="1520311"/>
          </a:xfrm>
          <a:prstGeom prst="rect">
            <a:avLst/>
          </a:prstGeom>
          <a:noFill/>
          <a:ln>
            <a:noFill/>
          </a:ln>
        </p:spPr>
      </p:pic>
      <p:pic>
        <p:nvPicPr>
          <p:cNvPr id="455" name="Google Shape;455;p34" descr="Emphysema_H_and_E.jpg"/>
          <p:cNvPicPr preferRelativeResize="0"/>
          <p:nvPr/>
        </p:nvPicPr>
        <p:blipFill rotWithShape="1">
          <a:blip r:embed="rId12">
            <a:alphaModFix/>
          </a:blip>
          <a:srcRect r="45577"/>
          <a:stretch/>
        </p:blipFill>
        <p:spPr>
          <a:xfrm rot="-5400000">
            <a:off x="7383797" y="784307"/>
            <a:ext cx="1289333" cy="1763338"/>
          </a:xfrm>
          <a:prstGeom prst="rect">
            <a:avLst/>
          </a:prstGeom>
          <a:noFill/>
          <a:ln>
            <a:noFill/>
          </a:ln>
        </p:spPr>
      </p:pic>
      <p:grpSp>
        <p:nvGrpSpPr>
          <p:cNvPr id="456" name="Google Shape;456;p34"/>
          <p:cNvGrpSpPr/>
          <p:nvPr/>
        </p:nvGrpSpPr>
        <p:grpSpPr>
          <a:xfrm>
            <a:off x="6962817" y="3061480"/>
            <a:ext cx="1979464" cy="1981972"/>
            <a:chOff x="8020388" y="2173324"/>
            <a:chExt cx="1513815" cy="1427728"/>
          </a:xfrm>
        </p:grpSpPr>
        <p:pic>
          <p:nvPicPr>
            <p:cNvPr id="457" name="Google Shape;457;p34"/>
            <p:cNvPicPr preferRelativeResize="0"/>
            <p:nvPr/>
          </p:nvPicPr>
          <p:blipFill rotWithShape="1">
            <a:blip r:embed="rId13">
              <a:alphaModFix/>
            </a:blip>
            <a:srcRect l="76936" t="2652" r="-261" b="69395"/>
            <a:stretch/>
          </p:blipFill>
          <p:spPr>
            <a:xfrm>
              <a:off x="8020388" y="2173324"/>
              <a:ext cx="1513815" cy="1398875"/>
            </a:xfrm>
            <a:prstGeom prst="rect">
              <a:avLst/>
            </a:prstGeom>
            <a:noFill/>
            <a:ln>
              <a:noFill/>
            </a:ln>
          </p:spPr>
        </p:pic>
        <p:sp>
          <p:nvSpPr>
            <p:cNvPr id="458" name="Google Shape;458;p34"/>
            <p:cNvSpPr txBox="1"/>
            <p:nvPr/>
          </p:nvSpPr>
          <p:spPr>
            <a:xfrm>
              <a:off x="8182416" y="3175652"/>
              <a:ext cx="712800" cy="4254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sz="900" i="1">
                  <a:latin typeface="Calibri"/>
                  <a:ea typeface="Calibri"/>
                  <a:cs typeface="Calibri"/>
                  <a:sym typeface="Calibri"/>
                </a:rPr>
                <a:t>McQuin et al PLOS Biology 2018</a:t>
              </a:r>
              <a:endParaRPr sz="900" i="1"/>
            </a:p>
          </p:txBody>
        </p:sp>
      </p:grpSp>
      <p:sp>
        <p:nvSpPr>
          <p:cNvPr id="459" name="Google Shape;459;p34"/>
          <p:cNvSpPr/>
          <p:nvPr/>
        </p:nvSpPr>
        <p:spPr>
          <a:xfrm>
            <a:off x="7384434" y="2714592"/>
            <a:ext cx="1288200" cy="3690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2100">
                <a:latin typeface="Calibri"/>
                <a:ea typeface="Calibri"/>
                <a:cs typeface="Calibri"/>
                <a:sym typeface="Calibri"/>
              </a:rPr>
              <a:t>  3D</a:t>
            </a:r>
            <a:endParaRPr sz="2100">
              <a:latin typeface="Calibri"/>
              <a:ea typeface="Calibri"/>
              <a:cs typeface="Calibri"/>
              <a:sym typeface="Calibri"/>
            </a:endParaRPr>
          </a:p>
        </p:txBody>
      </p:sp>
      <p:sp>
        <p:nvSpPr>
          <p:cNvPr id="460" name="Google Shape;460;p34"/>
          <p:cNvSpPr txBox="1"/>
          <p:nvPr/>
        </p:nvSpPr>
        <p:spPr>
          <a:xfrm>
            <a:off x="2923182" y="618750"/>
            <a:ext cx="1044000" cy="504300"/>
          </a:xfrm>
          <a:prstGeom prst="rect">
            <a:avLst/>
          </a:prstGeom>
          <a:noFill/>
          <a:ln>
            <a:noFill/>
          </a:ln>
        </p:spPr>
        <p:txBody>
          <a:bodyPr spcFirstLastPara="1" wrap="square" lIns="60500" tIns="60500" rIns="60500" bIns="60500" anchor="t" anchorCtr="0">
            <a:noAutofit/>
          </a:bodyPr>
          <a:lstStyle/>
          <a:p>
            <a:pPr marL="0" lvl="0" indent="0" algn="ctr" rtl="0">
              <a:spcBef>
                <a:spcPts val="0"/>
              </a:spcBef>
              <a:spcAft>
                <a:spcPts val="0"/>
              </a:spcAft>
              <a:buNone/>
            </a:pPr>
            <a:r>
              <a:rPr lang="en" sz="2100">
                <a:solidFill>
                  <a:schemeClr val="dk1"/>
                </a:solidFill>
                <a:latin typeface="Calibri"/>
                <a:ea typeface="Calibri"/>
                <a:cs typeface="Calibri"/>
                <a:sym typeface="Calibri"/>
              </a:rPr>
              <a:t>Neurons</a:t>
            </a:r>
            <a:endParaRPr sz="900"/>
          </a:p>
        </p:txBody>
      </p:sp>
      <p:sp>
        <p:nvSpPr>
          <p:cNvPr id="461" name="Google Shape;461;p34"/>
          <p:cNvSpPr/>
          <p:nvPr/>
        </p:nvSpPr>
        <p:spPr>
          <a:xfrm>
            <a:off x="7118305" y="627254"/>
            <a:ext cx="1820400" cy="369000"/>
          </a:xfrm>
          <a:prstGeom prst="rect">
            <a:avLst/>
          </a:prstGeom>
          <a:noFill/>
          <a:ln>
            <a:noFill/>
          </a:ln>
        </p:spPr>
        <p:txBody>
          <a:bodyPr spcFirstLastPara="1" wrap="square" lIns="26325" tIns="26325" rIns="26325" bIns="26325" anchor="ctr" anchorCtr="0">
            <a:noAutofit/>
          </a:bodyPr>
          <a:lstStyle/>
          <a:p>
            <a:pPr marL="0" marR="0" lvl="0" indent="0" algn="ctr" rtl="0">
              <a:spcBef>
                <a:spcPts val="0"/>
              </a:spcBef>
              <a:spcAft>
                <a:spcPts val="0"/>
              </a:spcAft>
              <a:buNone/>
            </a:pPr>
            <a:r>
              <a:rPr lang="en" sz="2100">
                <a:latin typeface="Calibri"/>
                <a:ea typeface="Calibri"/>
                <a:cs typeface="Calibri"/>
                <a:sym typeface="Calibri"/>
              </a:rPr>
              <a:t>Tissue</a:t>
            </a:r>
            <a:endParaRPr sz="2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5"/>
          <p:cNvSpPr txBox="1">
            <a:spLocks noGrp="1"/>
          </p:cNvSpPr>
          <p:nvPr>
            <p:ph type="title"/>
          </p:nvPr>
        </p:nvSpPr>
        <p:spPr>
          <a:xfrm>
            <a:off x="76200" y="0"/>
            <a:ext cx="7499100" cy="4095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a:t>Deep learning can generalize: a universal nucleus finder</a:t>
            </a:r>
            <a:endParaRPr/>
          </a:p>
        </p:txBody>
      </p:sp>
      <p:pic>
        <p:nvPicPr>
          <p:cNvPr id="468" name="Google Shape;468;p35" descr="https://lh4.googleusercontent.com/Nx2-v3iyvBfL6HL-JfAv5DqD0DQ-gps4PkcXtaZgC4bl_33UZVPVmHLMqGK2L0xCiZjuCPZbMLMAROh406vCKxBw4_UoFNTqZPfjMzvsUFqRmkvZ2X9eBJWFFpyL0YxF3B3rOqfr"/>
          <p:cNvPicPr preferRelativeResize="0"/>
          <p:nvPr/>
        </p:nvPicPr>
        <p:blipFill rotWithShape="1">
          <a:blip r:embed="rId3">
            <a:alphaModFix/>
          </a:blip>
          <a:srcRect l="77901" t="12026"/>
          <a:stretch/>
        </p:blipFill>
        <p:spPr>
          <a:xfrm>
            <a:off x="100770" y="1265906"/>
            <a:ext cx="2303024" cy="3481131"/>
          </a:xfrm>
          <a:prstGeom prst="rect">
            <a:avLst/>
          </a:prstGeom>
          <a:noFill/>
          <a:ln>
            <a:noFill/>
          </a:ln>
        </p:spPr>
      </p:pic>
      <p:sp>
        <p:nvSpPr>
          <p:cNvPr id="469" name="Google Shape;469;p35"/>
          <p:cNvSpPr txBox="1"/>
          <p:nvPr/>
        </p:nvSpPr>
        <p:spPr>
          <a:xfrm>
            <a:off x="100761" y="856800"/>
            <a:ext cx="2303100" cy="781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100">
                <a:latin typeface="Nunito"/>
                <a:ea typeface="Nunito"/>
                <a:cs typeface="Nunito"/>
                <a:sym typeface="Nunito"/>
              </a:rPr>
              <a:t>Split/merge  	     </a:t>
            </a:r>
            <a:r>
              <a:rPr lang="en" sz="1100">
                <a:solidFill>
                  <a:schemeClr val="dk1"/>
                </a:solidFill>
                <a:latin typeface="Nunito"/>
                <a:ea typeface="Nunito"/>
                <a:cs typeface="Nunito"/>
                <a:sym typeface="Nunito"/>
              </a:rPr>
              <a:t>Ground</a:t>
            </a:r>
            <a:endParaRPr sz="1100">
              <a:latin typeface="Nunito"/>
              <a:ea typeface="Nunito"/>
              <a:cs typeface="Nunito"/>
              <a:sym typeface="Nunito"/>
            </a:endParaRPr>
          </a:p>
          <a:p>
            <a:pPr marL="0" lvl="0" indent="0" algn="ctr" rtl="0">
              <a:spcBef>
                <a:spcPts val="0"/>
              </a:spcBef>
              <a:spcAft>
                <a:spcPts val="0"/>
              </a:spcAft>
              <a:buNone/>
            </a:pPr>
            <a:r>
              <a:rPr lang="en" sz="1100">
                <a:latin typeface="Nunito"/>
                <a:ea typeface="Nunito"/>
                <a:cs typeface="Nunito"/>
                <a:sym typeface="Nunito"/>
              </a:rPr>
              <a:t>  errors	 	     truth</a:t>
            </a:r>
            <a:endParaRPr sz="1100">
              <a:latin typeface="Nunito"/>
              <a:ea typeface="Nunito"/>
              <a:cs typeface="Nunito"/>
              <a:sym typeface="Nunito"/>
            </a:endParaRPr>
          </a:p>
        </p:txBody>
      </p:sp>
      <p:grpSp>
        <p:nvGrpSpPr>
          <p:cNvPr id="470" name="Google Shape;470;p35"/>
          <p:cNvGrpSpPr/>
          <p:nvPr/>
        </p:nvGrpSpPr>
        <p:grpSpPr>
          <a:xfrm>
            <a:off x="2596752" y="628224"/>
            <a:ext cx="1565676" cy="3538684"/>
            <a:chOff x="3906378" y="743575"/>
            <a:chExt cx="2562900" cy="5995738"/>
          </a:xfrm>
        </p:grpSpPr>
        <p:pic>
          <p:nvPicPr>
            <p:cNvPr id="471" name="Google Shape;471;p35"/>
            <p:cNvPicPr preferRelativeResize="0"/>
            <p:nvPr/>
          </p:nvPicPr>
          <p:blipFill rotWithShape="1">
            <a:blip r:embed="rId4">
              <a:alphaModFix/>
            </a:blip>
            <a:srcRect l="2848" t="11246" r="80296" b="13824"/>
            <a:stretch/>
          </p:blipFill>
          <p:spPr>
            <a:xfrm>
              <a:off x="4086575" y="3526163"/>
              <a:ext cx="2202474" cy="1580898"/>
            </a:xfrm>
            <a:prstGeom prst="rect">
              <a:avLst/>
            </a:prstGeom>
            <a:noFill/>
            <a:ln>
              <a:noFill/>
            </a:ln>
          </p:spPr>
        </p:pic>
        <p:pic>
          <p:nvPicPr>
            <p:cNvPr id="472" name="Google Shape;472;p35"/>
            <p:cNvPicPr preferRelativeResize="0"/>
            <p:nvPr/>
          </p:nvPicPr>
          <p:blipFill rotWithShape="1">
            <a:blip r:embed="rId5">
              <a:alphaModFix/>
            </a:blip>
            <a:srcRect l="2627" t="18161" r="80517" b="11986"/>
            <a:stretch/>
          </p:blipFill>
          <p:spPr>
            <a:xfrm>
              <a:off x="4086575" y="1893913"/>
              <a:ext cx="2202471" cy="1580849"/>
            </a:xfrm>
            <a:prstGeom prst="rect">
              <a:avLst/>
            </a:prstGeom>
            <a:noFill/>
            <a:ln>
              <a:noFill/>
            </a:ln>
          </p:spPr>
        </p:pic>
        <p:pic>
          <p:nvPicPr>
            <p:cNvPr id="473" name="Google Shape;473;p35"/>
            <p:cNvPicPr preferRelativeResize="0"/>
            <p:nvPr/>
          </p:nvPicPr>
          <p:blipFill rotWithShape="1">
            <a:blip r:embed="rId6">
              <a:alphaModFix/>
            </a:blip>
            <a:srcRect l="2872" t="8355" r="77899" b="31057"/>
            <a:stretch/>
          </p:blipFill>
          <p:spPr>
            <a:xfrm>
              <a:off x="4086603" y="5158459"/>
              <a:ext cx="2202430" cy="1580853"/>
            </a:xfrm>
            <a:prstGeom prst="rect">
              <a:avLst/>
            </a:prstGeom>
            <a:noFill/>
            <a:ln>
              <a:noFill/>
            </a:ln>
          </p:spPr>
        </p:pic>
        <p:sp>
          <p:nvSpPr>
            <p:cNvPr id="474" name="Google Shape;474;p35"/>
            <p:cNvSpPr txBox="1"/>
            <p:nvPr/>
          </p:nvSpPr>
          <p:spPr>
            <a:xfrm>
              <a:off x="3906378" y="743575"/>
              <a:ext cx="2562900" cy="10425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100">
                  <a:latin typeface="Nunito"/>
                  <a:ea typeface="Nunito"/>
                  <a:cs typeface="Nunito"/>
                  <a:sym typeface="Nunito"/>
                </a:rPr>
                <a:t>Goal: improve accuracy but also generalizability</a:t>
              </a:r>
              <a:endParaRPr sz="1100">
                <a:latin typeface="Nunito"/>
                <a:ea typeface="Nunito"/>
                <a:cs typeface="Nunito"/>
                <a:sym typeface="Nunito"/>
              </a:endParaRPr>
            </a:p>
          </p:txBody>
        </p:sp>
      </p:grpSp>
      <p:sp>
        <p:nvSpPr>
          <p:cNvPr id="475" name="Google Shape;475;p35"/>
          <p:cNvSpPr txBox="1"/>
          <p:nvPr/>
        </p:nvSpPr>
        <p:spPr>
          <a:xfrm>
            <a:off x="1145175" y="4867325"/>
            <a:ext cx="2816100" cy="225300"/>
          </a:xfrm>
          <a:prstGeom prst="rect">
            <a:avLst/>
          </a:prstGeom>
          <a:noFill/>
          <a:ln>
            <a:noFill/>
          </a:ln>
        </p:spPr>
        <p:txBody>
          <a:bodyPr spcFirstLastPara="1" wrap="square" lIns="68575" tIns="34275" rIns="68575" bIns="34275" anchor="t" anchorCtr="0">
            <a:noAutofit/>
          </a:bodyPr>
          <a:lstStyle/>
          <a:p>
            <a:pPr marL="25400" marR="38100" lvl="0" indent="0" algn="ctr" rtl="0">
              <a:spcBef>
                <a:spcPts val="0"/>
              </a:spcBef>
              <a:spcAft>
                <a:spcPts val="0"/>
              </a:spcAft>
              <a:buSzPts val="1100"/>
              <a:buFont typeface="Calibri"/>
              <a:buNone/>
            </a:pPr>
            <a:r>
              <a:rPr lang="en" sz="1000" i="1">
                <a:latin typeface="Calibri"/>
                <a:ea typeface="Calibri"/>
                <a:cs typeface="Calibri"/>
                <a:sym typeface="Calibri"/>
              </a:rPr>
              <a:t>Caicedo et al., Nature Methods 2019</a:t>
            </a:r>
            <a:endParaRPr sz="1000" i="1">
              <a:latin typeface="Calibri"/>
              <a:ea typeface="Calibri"/>
              <a:cs typeface="Calibri"/>
              <a:sym typeface="Calibri"/>
            </a:endParaRPr>
          </a:p>
        </p:txBody>
      </p:sp>
      <p:grpSp>
        <p:nvGrpSpPr>
          <p:cNvPr id="476" name="Google Shape;476;p35"/>
          <p:cNvGrpSpPr/>
          <p:nvPr/>
        </p:nvGrpSpPr>
        <p:grpSpPr>
          <a:xfrm>
            <a:off x="4319250" y="678276"/>
            <a:ext cx="4778024" cy="3231539"/>
            <a:chOff x="5757465" y="1107568"/>
            <a:chExt cx="6369000" cy="4308718"/>
          </a:xfrm>
        </p:grpSpPr>
        <p:pic>
          <p:nvPicPr>
            <p:cNvPr id="477" name="Google Shape;477;p35" descr="https://lh5.googleusercontent.com/TNBedETuGHZdq-1bMrMO60o_iLTsgRhsB9ROsf4UE3dDplVU90TtKelfQtV2QqV9oJ9uOiLG7lLf4H91SxO8oKHGQSy8aLyL3M1CPCwQgkL6beOVBJh7wCIMqrMBngaQr4wsrcY5"/>
            <p:cNvPicPr preferRelativeResize="0"/>
            <p:nvPr/>
          </p:nvPicPr>
          <p:blipFill rotWithShape="1">
            <a:blip r:embed="rId7">
              <a:alphaModFix/>
            </a:blip>
            <a:srcRect/>
            <a:stretch/>
          </p:blipFill>
          <p:spPr>
            <a:xfrm>
              <a:off x="5953465" y="2506036"/>
              <a:ext cx="5820476" cy="2910250"/>
            </a:xfrm>
            <a:prstGeom prst="rect">
              <a:avLst/>
            </a:prstGeom>
            <a:noFill/>
            <a:ln>
              <a:noFill/>
            </a:ln>
          </p:spPr>
        </p:pic>
        <p:sp>
          <p:nvSpPr>
            <p:cNvPr id="478" name="Google Shape;478;p35"/>
            <p:cNvSpPr txBox="1"/>
            <p:nvPr/>
          </p:nvSpPr>
          <p:spPr>
            <a:xfrm>
              <a:off x="5757465" y="1107568"/>
              <a:ext cx="6369000" cy="1202400"/>
            </a:xfrm>
            <a:prstGeom prst="rect">
              <a:avLst/>
            </a:prstGeom>
            <a:noFill/>
            <a:ln>
              <a:noFill/>
            </a:ln>
          </p:spPr>
          <p:txBody>
            <a:bodyPr spcFirstLastPara="1" wrap="square" lIns="68575" tIns="68575" rIns="68575" bIns="68575" anchor="t" anchorCtr="0">
              <a:noAutofit/>
            </a:bodyPr>
            <a:lstStyle/>
            <a:p>
              <a:pPr marL="0" marR="38100" lvl="0" indent="0" algn="ctr" rtl="0">
                <a:spcBef>
                  <a:spcPts val="0"/>
                </a:spcBef>
                <a:spcAft>
                  <a:spcPts val="0"/>
                </a:spcAft>
                <a:buNone/>
              </a:pPr>
              <a:r>
                <a:rPr lang="en" sz="1300">
                  <a:latin typeface="Nunito"/>
                  <a:ea typeface="Nunito"/>
                  <a:cs typeface="Nunito"/>
                  <a:sym typeface="Nunito"/>
                </a:rPr>
                <a:t>Data Science Bowl on Kaggle</a:t>
              </a:r>
              <a:endParaRPr sz="1300">
                <a:latin typeface="Nunito"/>
                <a:ea typeface="Nunito"/>
                <a:cs typeface="Nunito"/>
                <a:sym typeface="Nunito"/>
              </a:endParaRPr>
            </a:p>
            <a:p>
              <a:pPr marL="0" marR="38100" lvl="0" indent="0" algn="ctr" rtl="0">
                <a:spcBef>
                  <a:spcPts val="0"/>
                </a:spcBef>
                <a:spcAft>
                  <a:spcPts val="0"/>
                </a:spcAft>
                <a:buNone/>
              </a:pPr>
              <a:r>
                <a:rPr lang="en" sz="1300">
                  <a:latin typeface="Nunito"/>
                  <a:ea typeface="Nunito"/>
                  <a:cs typeface="Nunito"/>
                  <a:sym typeface="Nunito"/>
                </a:rPr>
                <a:t>Public dataset: 37,333 </a:t>
              </a:r>
              <a:r>
                <a:rPr lang="en" sz="1300">
                  <a:solidFill>
                    <a:schemeClr val="dk1"/>
                  </a:solidFill>
                  <a:latin typeface="Nunito"/>
                  <a:ea typeface="Nunito"/>
                  <a:cs typeface="Nunito"/>
                  <a:sym typeface="Nunito"/>
                </a:rPr>
                <a:t>outlined </a:t>
              </a:r>
              <a:r>
                <a:rPr lang="en" sz="1300">
                  <a:latin typeface="Nunito"/>
                  <a:ea typeface="Nunito"/>
                  <a:cs typeface="Nunito"/>
                  <a:sym typeface="Nunito"/>
                </a:rPr>
                <a:t>nuclei </a:t>
              </a:r>
              <a:endParaRPr sz="1300">
                <a:latin typeface="Nunito"/>
                <a:ea typeface="Nunito"/>
                <a:cs typeface="Nunito"/>
                <a:sym typeface="Nunito"/>
              </a:endParaRPr>
            </a:p>
            <a:p>
              <a:pPr marL="0" marR="38100" lvl="0" indent="0" algn="ctr" rtl="0">
                <a:spcBef>
                  <a:spcPts val="0"/>
                </a:spcBef>
                <a:spcAft>
                  <a:spcPts val="0"/>
                </a:spcAft>
                <a:buNone/>
              </a:pPr>
              <a:r>
                <a:rPr lang="en" sz="1300">
                  <a:latin typeface="Nunito"/>
                  <a:ea typeface="Nunito"/>
                  <a:cs typeface="Nunito"/>
                  <a:sym typeface="Nunito"/>
                </a:rPr>
                <a:t>3,919 teams competed</a:t>
              </a:r>
              <a:endParaRPr sz="1300">
                <a:latin typeface="Nunito"/>
                <a:ea typeface="Nunito"/>
                <a:cs typeface="Nunito"/>
                <a:sym typeface="Nunito"/>
              </a:endParaRPr>
            </a:p>
            <a:p>
              <a:pPr marL="0" marR="38100" lvl="0" indent="0" algn="ctr" rtl="0">
                <a:spcBef>
                  <a:spcPts val="0"/>
                </a:spcBef>
                <a:spcAft>
                  <a:spcPts val="0"/>
                </a:spcAft>
                <a:buNone/>
              </a:pPr>
              <a:r>
                <a:rPr lang="en" sz="1300">
                  <a:latin typeface="Nunito"/>
                  <a:ea typeface="Nunito"/>
                  <a:cs typeface="Nunito"/>
                  <a:sym typeface="Nunito"/>
                </a:rPr>
                <a:t>Implemented web app: www.NucleAIzer.org (</a:t>
              </a:r>
              <a:r>
                <a:rPr lang="en" sz="1300">
                  <a:solidFill>
                    <a:schemeClr val="dk1"/>
                  </a:solidFill>
                  <a:latin typeface="Nunito"/>
                  <a:ea typeface="Nunito"/>
                  <a:cs typeface="Nunito"/>
                  <a:sym typeface="Nunito"/>
                </a:rPr>
                <a:t>Horvath)</a:t>
              </a:r>
              <a:endParaRPr sz="1300" i="1">
                <a:solidFill>
                  <a:schemeClr val="dk1"/>
                </a:solidFill>
              </a:endParaRPr>
            </a:p>
            <a:p>
              <a:pPr marL="0" marR="38100" lvl="0" indent="0" algn="ctr" rtl="0">
                <a:spcBef>
                  <a:spcPts val="0"/>
                </a:spcBef>
                <a:spcAft>
                  <a:spcPts val="0"/>
                </a:spcAft>
                <a:buNone/>
              </a:pPr>
              <a:endParaRPr sz="1300">
                <a:latin typeface="Nunito"/>
                <a:ea typeface="Nunito"/>
                <a:cs typeface="Nunito"/>
                <a:sym typeface="Nunito"/>
              </a:endParaRPr>
            </a:p>
          </p:txBody>
        </p:sp>
      </p:grpSp>
      <p:pic>
        <p:nvPicPr>
          <p:cNvPr id="479" name="Google Shape;479;p35"/>
          <p:cNvPicPr preferRelativeResize="0"/>
          <p:nvPr/>
        </p:nvPicPr>
        <p:blipFill>
          <a:blip r:embed="rId8">
            <a:alphaModFix/>
          </a:blip>
          <a:stretch>
            <a:fillRect/>
          </a:stretch>
        </p:blipFill>
        <p:spPr>
          <a:xfrm>
            <a:off x="7604867" y="4309238"/>
            <a:ext cx="438497" cy="558079"/>
          </a:xfrm>
          <a:prstGeom prst="rect">
            <a:avLst/>
          </a:prstGeom>
          <a:noFill/>
          <a:ln>
            <a:noFill/>
          </a:ln>
        </p:spPr>
      </p:pic>
      <p:sp>
        <p:nvSpPr>
          <p:cNvPr id="480" name="Google Shape;480;p35"/>
          <p:cNvSpPr txBox="1"/>
          <p:nvPr/>
        </p:nvSpPr>
        <p:spPr>
          <a:xfrm>
            <a:off x="5166423" y="4860290"/>
            <a:ext cx="544941" cy="232407"/>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solidFill>
                  <a:srgbClr val="000000"/>
                </a:solidFill>
                <a:latin typeface="Arial"/>
                <a:ea typeface="Arial"/>
                <a:cs typeface="Arial"/>
                <a:sym typeface="Arial"/>
              </a:rPr>
              <a:t>Allen Goodman</a:t>
            </a:r>
            <a:endParaRPr sz="700" b="1">
              <a:latin typeface="Calibri"/>
              <a:ea typeface="Calibri"/>
              <a:cs typeface="Calibri"/>
              <a:sym typeface="Calibri"/>
            </a:endParaRPr>
          </a:p>
        </p:txBody>
      </p:sp>
      <p:pic>
        <p:nvPicPr>
          <p:cNvPr id="481" name="Google Shape;481;p35" descr="allen.png"/>
          <p:cNvPicPr preferRelativeResize="0"/>
          <p:nvPr/>
        </p:nvPicPr>
        <p:blipFill rotWithShape="1">
          <a:blip r:embed="rId9">
            <a:alphaModFix/>
          </a:blip>
          <a:srcRect l="3209" r="3209"/>
          <a:stretch/>
        </p:blipFill>
        <p:spPr>
          <a:xfrm>
            <a:off x="5227746" y="4312086"/>
            <a:ext cx="417784" cy="556900"/>
          </a:xfrm>
          <a:prstGeom prst="rect">
            <a:avLst/>
          </a:prstGeom>
          <a:noFill/>
          <a:ln>
            <a:noFill/>
          </a:ln>
        </p:spPr>
      </p:pic>
      <p:pic>
        <p:nvPicPr>
          <p:cNvPr id="482" name="Google Shape;482;p35" descr="anne.jpg"/>
          <p:cNvPicPr preferRelativeResize="0"/>
          <p:nvPr/>
        </p:nvPicPr>
        <p:blipFill rotWithShape="1">
          <a:blip r:embed="rId10">
            <a:alphaModFix/>
          </a:blip>
          <a:srcRect/>
          <a:stretch/>
        </p:blipFill>
        <p:spPr>
          <a:xfrm>
            <a:off x="8582922" y="4312086"/>
            <a:ext cx="417675" cy="556900"/>
          </a:xfrm>
          <a:prstGeom prst="rect">
            <a:avLst/>
          </a:prstGeom>
          <a:noFill/>
          <a:ln>
            <a:noFill/>
          </a:ln>
        </p:spPr>
      </p:pic>
      <p:sp>
        <p:nvSpPr>
          <p:cNvPr id="483" name="Google Shape;483;p35"/>
          <p:cNvSpPr txBox="1"/>
          <p:nvPr/>
        </p:nvSpPr>
        <p:spPr>
          <a:xfrm>
            <a:off x="8528958" y="4860290"/>
            <a:ext cx="530191" cy="232407"/>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solidFill>
                  <a:srgbClr val="000000"/>
                </a:solidFill>
                <a:latin typeface="Arial"/>
                <a:ea typeface="Arial"/>
                <a:cs typeface="Arial"/>
                <a:sym typeface="Arial"/>
              </a:rPr>
              <a:t>Anne Carpenter</a:t>
            </a:r>
            <a:endParaRPr sz="700" b="1">
              <a:latin typeface="Calibri"/>
              <a:ea typeface="Calibri"/>
              <a:cs typeface="Calibri"/>
              <a:sym typeface="Calibri"/>
            </a:endParaRPr>
          </a:p>
        </p:txBody>
      </p:sp>
      <p:pic>
        <p:nvPicPr>
          <p:cNvPr id="484" name="Google Shape;484;p35"/>
          <p:cNvPicPr preferRelativeResize="0"/>
          <p:nvPr/>
        </p:nvPicPr>
        <p:blipFill rotWithShape="1">
          <a:blip r:embed="rId11">
            <a:alphaModFix/>
          </a:blip>
          <a:srcRect b="3409"/>
          <a:stretch/>
        </p:blipFill>
        <p:spPr>
          <a:xfrm>
            <a:off x="5696130" y="4312087"/>
            <a:ext cx="417785" cy="556899"/>
          </a:xfrm>
          <a:prstGeom prst="rect">
            <a:avLst/>
          </a:prstGeom>
          <a:noFill/>
          <a:ln>
            <a:noFill/>
          </a:ln>
        </p:spPr>
      </p:pic>
      <p:pic>
        <p:nvPicPr>
          <p:cNvPr id="485" name="Google Shape;485;p35"/>
          <p:cNvPicPr preferRelativeResize="0"/>
          <p:nvPr/>
        </p:nvPicPr>
        <p:blipFill rotWithShape="1">
          <a:blip r:embed="rId12">
            <a:alphaModFix/>
          </a:blip>
          <a:srcRect l="20394"/>
          <a:stretch/>
        </p:blipFill>
        <p:spPr>
          <a:xfrm>
            <a:off x="6164514" y="4312086"/>
            <a:ext cx="443326" cy="556900"/>
          </a:xfrm>
          <a:prstGeom prst="rect">
            <a:avLst/>
          </a:prstGeom>
          <a:noFill/>
          <a:ln>
            <a:noFill/>
          </a:ln>
        </p:spPr>
      </p:pic>
      <p:pic>
        <p:nvPicPr>
          <p:cNvPr id="486" name="Google Shape;486;p35"/>
          <p:cNvPicPr preferRelativeResize="0"/>
          <p:nvPr/>
        </p:nvPicPr>
        <p:blipFill rotWithShape="1">
          <a:blip r:embed="rId13">
            <a:alphaModFix/>
          </a:blip>
          <a:srcRect l="5472" r="4961" b="18526"/>
          <a:stretch/>
        </p:blipFill>
        <p:spPr>
          <a:xfrm>
            <a:off x="6658439" y="4312087"/>
            <a:ext cx="443328" cy="556903"/>
          </a:xfrm>
          <a:prstGeom prst="rect">
            <a:avLst/>
          </a:prstGeom>
          <a:noFill/>
          <a:ln>
            <a:noFill/>
          </a:ln>
        </p:spPr>
      </p:pic>
      <p:pic>
        <p:nvPicPr>
          <p:cNvPr id="487" name="Google Shape;487;p35"/>
          <p:cNvPicPr preferRelativeResize="0"/>
          <p:nvPr/>
        </p:nvPicPr>
        <p:blipFill rotWithShape="1">
          <a:blip r:embed="rId14">
            <a:alphaModFix/>
          </a:blip>
          <a:srcRect l="3428"/>
          <a:stretch/>
        </p:blipFill>
        <p:spPr>
          <a:xfrm>
            <a:off x="7152367" y="4312050"/>
            <a:ext cx="411321" cy="557996"/>
          </a:xfrm>
          <a:prstGeom prst="rect">
            <a:avLst/>
          </a:prstGeom>
          <a:noFill/>
          <a:ln>
            <a:noFill/>
          </a:ln>
        </p:spPr>
      </p:pic>
      <p:pic>
        <p:nvPicPr>
          <p:cNvPr id="488" name="Google Shape;488;p35"/>
          <p:cNvPicPr preferRelativeResize="0"/>
          <p:nvPr/>
        </p:nvPicPr>
        <p:blipFill rotWithShape="1">
          <a:blip r:embed="rId15">
            <a:alphaModFix/>
          </a:blip>
          <a:srcRect r="5758"/>
          <a:stretch/>
        </p:blipFill>
        <p:spPr>
          <a:xfrm>
            <a:off x="8100281" y="4312087"/>
            <a:ext cx="417785" cy="555274"/>
          </a:xfrm>
          <a:prstGeom prst="rect">
            <a:avLst/>
          </a:prstGeom>
          <a:noFill/>
          <a:ln>
            <a:noFill/>
          </a:ln>
        </p:spPr>
      </p:pic>
      <p:pic>
        <p:nvPicPr>
          <p:cNvPr id="489" name="Google Shape;489;p35"/>
          <p:cNvPicPr preferRelativeResize="0"/>
          <p:nvPr/>
        </p:nvPicPr>
        <p:blipFill rotWithShape="1">
          <a:blip r:embed="rId16">
            <a:alphaModFix/>
          </a:blip>
          <a:srcRect/>
          <a:stretch/>
        </p:blipFill>
        <p:spPr>
          <a:xfrm>
            <a:off x="4763816" y="4312050"/>
            <a:ext cx="435399" cy="555597"/>
          </a:xfrm>
          <a:prstGeom prst="rect">
            <a:avLst/>
          </a:prstGeom>
          <a:noFill/>
          <a:ln>
            <a:noFill/>
          </a:ln>
        </p:spPr>
      </p:pic>
      <p:sp>
        <p:nvSpPr>
          <p:cNvPr id="490" name="Google Shape;490;p35"/>
          <p:cNvSpPr txBox="1"/>
          <p:nvPr/>
        </p:nvSpPr>
        <p:spPr>
          <a:xfrm>
            <a:off x="5642030" y="4860290"/>
            <a:ext cx="544941" cy="232407"/>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latin typeface="Calibri"/>
                <a:ea typeface="Calibri"/>
                <a:cs typeface="Calibri"/>
                <a:sym typeface="Calibri"/>
              </a:rPr>
              <a:t>Kyle</a:t>
            </a:r>
            <a:r>
              <a:rPr lang="en" sz="700" b="1">
                <a:solidFill>
                  <a:srgbClr val="000000"/>
                </a:solidFill>
                <a:latin typeface="Arial"/>
                <a:ea typeface="Arial"/>
                <a:cs typeface="Arial"/>
                <a:sym typeface="Arial"/>
              </a:rPr>
              <a:t> </a:t>
            </a:r>
            <a:r>
              <a:rPr lang="en" sz="700" b="1">
                <a:latin typeface="Calibri"/>
                <a:ea typeface="Calibri"/>
                <a:cs typeface="Calibri"/>
                <a:sym typeface="Calibri"/>
              </a:rPr>
              <a:t>Karhohs</a:t>
            </a:r>
            <a:endParaRPr sz="700" b="1">
              <a:latin typeface="Calibri"/>
              <a:ea typeface="Calibri"/>
              <a:cs typeface="Calibri"/>
              <a:sym typeface="Calibri"/>
            </a:endParaRPr>
          </a:p>
        </p:txBody>
      </p:sp>
      <p:sp>
        <p:nvSpPr>
          <p:cNvPr id="491" name="Google Shape;491;p35"/>
          <p:cNvSpPr txBox="1"/>
          <p:nvPr/>
        </p:nvSpPr>
        <p:spPr>
          <a:xfrm>
            <a:off x="6117636" y="4860290"/>
            <a:ext cx="544941" cy="232407"/>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latin typeface="Calibri"/>
                <a:ea typeface="Calibri"/>
                <a:cs typeface="Calibri"/>
                <a:sym typeface="Calibri"/>
              </a:rPr>
              <a:t>Jeanelle</a:t>
            </a:r>
            <a:r>
              <a:rPr lang="en" sz="700" b="1">
                <a:solidFill>
                  <a:srgbClr val="000000"/>
                </a:solidFill>
                <a:latin typeface="Arial"/>
                <a:ea typeface="Arial"/>
                <a:cs typeface="Arial"/>
                <a:sym typeface="Arial"/>
              </a:rPr>
              <a:t> </a:t>
            </a:r>
            <a:r>
              <a:rPr lang="en" sz="700" b="1">
                <a:latin typeface="Calibri"/>
                <a:ea typeface="Calibri"/>
                <a:cs typeface="Calibri"/>
                <a:sym typeface="Calibri"/>
              </a:rPr>
              <a:t>Ackerman</a:t>
            </a:r>
            <a:endParaRPr sz="700" b="1">
              <a:latin typeface="Calibri"/>
              <a:ea typeface="Calibri"/>
              <a:cs typeface="Calibri"/>
              <a:sym typeface="Calibri"/>
            </a:endParaRPr>
          </a:p>
        </p:txBody>
      </p:sp>
      <p:sp>
        <p:nvSpPr>
          <p:cNvPr id="492" name="Google Shape;492;p35"/>
          <p:cNvSpPr txBox="1"/>
          <p:nvPr/>
        </p:nvSpPr>
        <p:spPr>
          <a:xfrm>
            <a:off x="6593242" y="4860290"/>
            <a:ext cx="544941" cy="232407"/>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latin typeface="Calibri"/>
                <a:ea typeface="Calibri"/>
                <a:cs typeface="Calibri"/>
                <a:sym typeface="Calibri"/>
              </a:rPr>
              <a:t>Beth</a:t>
            </a:r>
            <a:r>
              <a:rPr lang="en" sz="700" b="1">
                <a:solidFill>
                  <a:srgbClr val="000000"/>
                </a:solidFill>
                <a:latin typeface="Arial"/>
                <a:ea typeface="Arial"/>
                <a:cs typeface="Arial"/>
                <a:sym typeface="Arial"/>
              </a:rPr>
              <a:t> </a:t>
            </a:r>
            <a:br>
              <a:rPr lang="en" sz="700" b="1">
                <a:solidFill>
                  <a:srgbClr val="000000"/>
                </a:solidFill>
                <a:latin typeface="Arial"/>
                <a:ea typeface="Arial"/>
                <a:cs typeface="Arial"/>
                <a:sym typeface="Arial"/>
              </a:rPr>
            </a:br>
            <a:r>
              <a:rPr lang="en" sz="700" b="1">
                <a:latin typeface="Calibri"/>
                <a:ea typeface="Calibri"/>
                <a:cs typeface="Calibri"/>
                <a:sym typeface="Calibri"/>
              </a:rPr>
              <a:t>Cimini</a:t>
            </a:r>
            <a:endParaRPr sz="700" b="1">
              <a:latin typeface="Calibri"/>
              <a:ea typeface="Calibri"/>
              <a:cs typeface="Calibri"/>
              <a:sym typeface="Calibri"/>
            </a:endParaRPr>
          </a:p>
        </p:txBody>
      </p:sp>
      <p:sp>
        <p:nvSpPr>
          <p:cNvPr id="493" name="Google Shape;493;p35"/>
          <p:cNvSpPr txBox="1"/>
          <p:nvPr/>
        </p:nvSpPr>
        <p:spPr>
          <a:xfrm>
            <a:off x="7068849" y="4860290"/>
            <a:ext cx="544941" cy="232407"/>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latin typeface="Calibri"/>
                <a:ea typeface="Calibri"/>
                <a:cs typeface="Calibri"/>
                <a:sym typeface="Calibri"/>
              </a:rPr>
              <a:t>Minh</a:t>
            </a:r>
            <a:r>
              <a:rPr lang="en" sz="700" b="1">
                <a:solidFill>
                  <a:srgbClr val="000000"/>
                </a:solidFill>
                <a:latin typeface="Arial"/>
                <a:ea typeface="Arial"/>
                <a:cs typeface="Arial"/>
                <a:sym typeface="Arial"/>
              </a:rPr>
              <a:t> </a:t>
            </a:r>
            <a:br>
              <a:rPr lang="en" sz="700" b="1">
                <a:solidFill>
                  <a:srgbClr val="000000"/>
                </a:solidFill>
                <a:latin typeface="Arial"/>
                <a:ea typeface="Arial"/>
                <a:cs typeface="Arial"/>
                <a:sym typeface="Arial"/>
              </a:rPr>
            </a:br>
            <a:r>
              <a:rPr lang="en" sz="700" b="1">
                <a:latin typeface="Calibri"/>
                <a:ea typeface="Calibri"/>
                <a:cs typeface="Calibri"/>
                <a:sym typeface="Calibri"/>
              </a:rPr>
              <a:t>Doan</a:t>
            </a:r>
            <a:endParaRPr sz="700" b="1">
              <a:latin typeface="Calibri"/>
              <a:ea typeface="Calibri"/>
              <a:cs typeface="Calibri"/>
              <a:sym typeface="Calibri"/>
            </a:endParaRPr>
          </a:p>
        </p:txBody>
      </p:sp>
      <p:sp>
        <p:nvSpPr>
          <p:cNvPr id="494" name="Google Shape;494;p35"/>
          <p:cNvSpPr txBox="1"/>
          <p:nvPr/>
        </p:nvSpPr>
        <p:spPr>
          <a:xfrm>
            <a:off x="7544455" y="4860290"/>
            <a:ext cx="544941" cy="232407"/>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latin typeface="Calibri"/>
                <a:ea typeface="Calibri"/>
                <a:cs typeface="Calibri"/>
                <a:sym typeface="Calibri"/>
              </a:rPr>
              <a:t>Tim</a:t>
            </a:r>
            <a:r>
              <a:rPr lang="en" sz="700" b="1">
                <a:solidFill>
                  <a:srgbClr val="000000"/>
                </a:solidFill>
                <a:latin typeface="Arial"/>
                <a:ea typeface="Arial"/>
                <a:cs typeface="Arial"/>
                <a:sym typeface="Arial"/>
              </a:rPr>
              <a:t> </a:t>
            </a:r>
            <a:br>
              <a:rPr lang="en" sz="700" b="1">
                <a:solidFill>
                  <a:srgbClr val="000000"/>
                </a:solidFill>
                <a:latin typeface="Arial"/>
                <a:ea typeface="Arial"/>
                <a:cs typeface="Arial"/>
                <a:sym typeface="Arial"/>
              </a:rPr>
            </a:br>
            <a:r>
              <a:rPr lang="en" sz="700" b="1">
                <a:latin typeface="Calibri"/>
                <a:ea typeface="Calibri"/>
                <a:cs typeface="Calibri"/>
                <a:sym typeface="Calibri"/>
              </a:rPr>
              <a:t>Becker</a:t>
            </a:r>
            <a:endParaRPr sz="700" b="1">
              <a:latin typeface="Calibri"/>
              <a:ea typeface="Calibri"/>
              <a:cs typeface="Calibri"/>
              <a:sym typeface="Calibri"/>
            </a:endParaRPr>
          </a:p>
        </p:txBody>
      </p:sp>
      <p:sp>
        <p:nvSpPr>
          <p:cNvPr id="495" name="Google Shape;495;p35"/>
          <p:cNvSpPr txBox="1"/>
          <p:nvPr/>
        </p:nvSpPr>
        <p:spPr>
          <a:xfrm>
            <a:off x="8020060" y="4860290"/>
            <a:ext cx="544941" cy="232407"/>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latin typeface="Calibri"/>
                <a:ea typeface="Calibri"/>
                <a:cs typeface="Calibri"/>
                <a:sym typeface="Calibri"/>
              </a:rPr>
              <a:t>Shantanu</a:t>
            </a:r>
            <a:r>
              <a:rPr lang="en" sz="700" b="1">
                <a:solidFill>
                  <a:srgbClr val="000000"/>
                </a:solidFill>
                <a:latin typeface="Arial"/>
                <a:ea typeface="Arial"/>
                <a:cs typeface="Arial"/>
                <a:sym typeface="Arial"/>
              </a:rPr>
              <a:t> </a:t>
            </a:r>
            <a:br>
              <a:rPr lang="en" sz="700" b="1">
                <a:solidFill>
                  <a:srgbClr val="000000"/>
                </a:solidFill>
                <a:latin typeface="Arial"/>
                <a:ea typeface="Arial"/>
                <a:cs typeface="Arial"/>
                <a:sym typeface="Arial"/>
              </a:rPr>
            </a:br>
            <a:r>
              <a:rPr lang="en" sz="700" b="1">
                <a:latin typeface="Calibri"/>
                <a:ea typeface="Calibri"/>
                <a:cs typeface="Calibri"/>
                <a:sym typeface="Calibri"/>
              </a:rPr>
              <a:t>Singh</a:t>
            </a:r>
            <a:endParaRPr sz="700" b="1">
              <a:latin typeface="Calibri"/>
              <a:ea typeface="Calibri"/>
              <a:cs typeface="Calibri"/>
              <a:sym typeface="Calibri"/>
            </a:endParaRPr>
          </a:p>
        </p:txBody>
      </p:sp>
      <p:sp>
        <p:nvSpPr>
          <p:cNvPr id="496" name="Google Shape;496;p35"/>
          <p:cNvSpPr txBox="1"/>
          <p:nvPr/>
        </p:nvSpPr>
        <p:spPr>
          <a:xfrm>
            <a:off x="4690816" y="4860290"/>
            <a:ext cx="544941" cy="232407"/>
          </a:xfrm>
          <a:prstGeom prst="rect">
            <a:avLst/>
          </a:prstGeom>
          <a:noFill/>
          <a:ln>
            <a:noFill/>
          </a:ln>
        </p:spPr>
        <p:txBody>
          <a:bodyPr spcFirstLastPara="1" wrap="square" lIns="49900" tIns="24950" rIns="49900" bIns="24950" anchor="t" anchorCtr="0">
            <a:noAutofit/>
          </a:bodyPr>
          <a:lstStyle/>
          <a:p>
            <a:pPr marL="0" marR="0" lvl="0" indent="0" algn="ctr" rtl="0">
              <a:spcBef>
                <a:spcPts val="0"/>
              </a:spcBef>
              <a:spcAft>
                <a:spcPts val="0"/>
              </a:spcAft>
              <a:buNone/>
            </a:pPr>
            <a:r>
              <a:rPr lang="en" sz="700" b="1">
                <a:latin typeface="Calibri"/>
                <a:ea typeface="Calibri"/>
                <a:cs typeface="Calibri"/>
                <a:sym typeface="Calibri"/>
              </a:rPr>
              <a:t>Juan</a:t>
            </a:r>
            <a:r>
              <a:rPr lang="en" sz="700" b="1">
                <a:solidFill>
                  <a:srgbClr val="000000"/>
                </a:solidFill>
                <a:latin typeface="Arial"/>
                <a:ea typeface="Arial"/>
                <a:cs typeface="Arial"/>
                <a:sym typeface="Arial"/>
              </a:rPr>
              <a:t> </a:t>
            </a:r>
            <a:br>
              <a:rPr lang="en" sz="700" b="1">
                <a:solidFill>
                  <a:srgbClr val="000000"/>
                </a:solidFill>
                <a:latin typeface="Arial"/>
                <a:ea typeface="Arial"/>
                <a:cs typeface="Arial"/>
                <a:sym typeface="Arial"/>
              </a:rPr>
            </a:br>
            <a:r>
              <a:rPr lang="en" sz="700" b="1">
                <a:latin typeface="Calibri"/>
                <a:ea typeface="Calibri"/>
                <a:cs typeface="Calibri"/>
                <a:sym typeface="Calibri"/>
              </a:rPr>
              <a:t>Caicedo</a:t>
            </a:r>
            <a:endParaRPr sz="700"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Effect transition="in" filter="fade">
                                      <p:cBhvr>
                                        <p:cTn id="7" dur="1000"/>
                                        <p:tgtEl>
                                          <p:spTgt spid="4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6"/>
                                        </p:tgtEl>
                                        <p:attrNameLst>
                                          <p:attrName>style.visibility</p:attrName>
                                        </p:attrNameLst>
                                      </p:cBhvr>
                                      <p:to>
                                        <p:strVal val="visible"/>
                                      </p:to>
                                    </p:set>
                                    <p:animEffect transition="in" filter="fade">
                                      <p:cBhvr>
                                        <p:cTn id="12"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6"/>
          <p:cNvSpPr txBox="1">
            <a:spLocks noGrp="1"/>
          </p:cNvSpPr>
          <p:nvPr>
            <p:ph type="title"/>
          </p:nvPr>
        </p:nvSpPr>
        <p:spPr>
          <a:xfrm>
            <a:off x="0" y="0"/>
            <a:ext cx="7499100" cy="409500"/>
          </a:xfrm>
          <a:prstGeom prst="rect">
            <a:avLst/>
          </a:prstGeom>
          <a:noFill/>
          <a:ln>
            <a:noFill/>
          </a:ln>
        </p:spPr>
        <p:txBody>
          <a:bodyPr spcFirstLastPara="1" wrap="square" lIns="60500" tIns="30250" rIns="60500" bIns="30250" anchor="t" anchorCtr="0">
            <a:noAutofit/>
          </a:bodyPr>
          <a:lstStyle/>
          <a:p>
            <a:pPr marL="0" marR="0" lvl="0" indent="0" algn="ctr" rtl="0">
              <a:spcBef>
                <a:spcPts val="0"/>
              </a:spcBef>
              <a:spcAft>
                <a:spcPts val="0"/>
              </a:spcAft>
              <a:buNone/>
            </a:pPr>
            <a:r>
              <a:rPr lang="en"/>
              <a:t>Measuring simple phenotypes</a:t>
            </a:r>
            <a:endParaRPr/>
          </a:p>
        </p:txBody>
      </p:sp>
      <p:grpSp>
        <p:nvGrpSpPr>
          <p:cNvPr id="502" name="Google Shape;502;p36"/>
          <p:cNvGrpSpPr/>
          <p:nvPr/>
        </p:nvGrpSpPr>
        <p:grpSpPr>
          <a:xfrm>
            <a:off x="289408" y="1707262"/>
            <a:ext cx="2930810" cy="525048"/>
            <a:chOff x="8356943" y="6121400"/>
            <a:chExt cx="4635157" cy="1117600"/>
          </a:xfrm>
        </p:grpSpPr>
        <p:pic>
          <p:nvPicPr>
            <p:cNvPr id="503" name="Google Shape;503;p36"/>
            <p:cNvPicPr preferRelativeResize="0"/>
            <p:nvPr/>
          </p:nvPicPr>
          <p:blipFill rotWithShape="1">
            <a:blip r:embed="rId3">
              <a:alphaModFix/>
            </a:blip>
            <a:srcRect/>
            <a:stretch/>
          </p:blipFill>
          <p:spPr>
            <a:xfrm>
              <a:off x="8356943" y="6121400"/>
              <a:ext cx="4635157" cy="1117600"/>
            </a:xfrm>
            <a:prstGeom prst="rect">
              <a:avLst/>
            </a:prstGeom>
            <a:noFill/>
            <a:ln>
              <a:noFill/>
            </a:ln>
          </p:spPr>
        </p:pic>
        <p:sp>
          <p:nvSpPr>
            <p:cNvPr id="504" name="Google Shape;504;p36"/>
            <p:cNvSpPr txBox="1"/>
            <p:nvPr/>
          </p:nvSpPr>
          <p:spPr>
            <a:xfrm>
              <a:off x="8464498" y="6189755"/>
              <a:ext cx="4527602" cy="1011919"/>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Gefitinib reduces </a:t>
              </a:r>
              <a:r>
                <a:rPr lang="en" sz="1300" i="1">
                  <a:latin typeface="Calibri"/>
                  <a:ea typeface="Calibri"/>
                  <a:cs typeface="Calibri"/>
                  <a:sym typeface="Calibri"/>
                </a:rPr>
                <a:t>M. tuberculosis </a:t>
              </a:r>
              <a:endParaRPr sz="900"/>
            </a:p>
            <a:p>
              <a:pPr marL="0" marR="0" lvl="0" indent="0" algn="ctr" rtl="0">
                <a:spcBef>
                  <a:spcPts val="0"/>
                </a:spcBef>
                <a:spcAft>
                  <a:spcPts val="0"/>
                </a:spcAft>
                <a:buNone/>
              </a:pPr>
              <a:r>
                <a:rPr lang="en" sz="1300">
                  <a:latin typeface="Calibri"/>
                  <a:ea typeface="Calibri"/>
                  <a:cs typeface="Calibri"/>
                  <a:sym typeface="Calibri"/>
                </a:rPr>
                <a:t>growth in the lungs of infected mice</a:t>
              </a:r>
              <a:endParaRPr sz="900"/>
            </a:p>
          </p:txBody>
        </p:sp>
      </p:grpSp>
      <p:pic>
        <p:nvPicPr>
          <p:cNvPr id="505" name="Google Shape;505;p36"/>
          <p:cNvPicPr preferRelativeResize="0"/>
          <p:nvPr/>
        </p:nvPicPr>
        <p:blipFill rotWithShape="1">
          <a:blip r:embed="rId4">
            <a:alphaModFix/>
          </a:blip>
          <a:srcRect/>
          <a:stretch/>
        </p:blipFill>
        <p:spPr>
          <a:xfrm rot="-5400000">
            <a:off x="1169867" y="2676262"/>
            <a:ext cx="4470379" cy="42069"/>
          </a:xfrm>
          <a:prstGeom prst="rect">
            <a:avLst/>
          </a:prstGeom>
          <a:noFill/>
          <a:ln>
            <a:noFill/>
          </a:ln>
        </p:spPr>
      </p:pic>
      <p:pic>
        <p:nvPicPr>
          <p:cNvPr id="506" name="Google Shape;506;p36" descr="Tuberculosis.png"/>
          <p:cNvPicPr preferRelativeResize="0"/>
          <p:nvPr/>
        </p:nvPicPr>
        <p:blipFill rotWithShape="1">
          <a:blip r:embed="rId5">
            <a:alphaModFix/>
          </a:blip>
          <a:srcRect t="-1" b="58769"/>
          <a:stretch/>
        </p:blipFill>
        <p:spPr>
          <a:xfrm>
            <a:off x="357740" y="462104"/>
            <a:ext cx="2769766" cy="1176616"/>
          </a:xfrm>
          <a:prstGeom prst="rect">
            <a:avLst/>
          </a:prstGeom>
          <a:noFill/>
          <a:ln>
            <a:noFill/>
          </a:ln>
        </p:spPr>
      </p:pic>
      <p:sp>
        <p:nvSpPr>
          <p:cNvPr id="507" name="Google Shape;507;p36"/>
          <p:cNvSpPr/>
          <p:nvPr/>
        </p:nvSpPr>
        <p:spPr>
          <a:xfrm>
            <a:off x="-6373788" y="1905614"/>
            <a:ext cx="2418600" cy="2613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300" b="1">
                <a:latin typeface="Calibri"/>
                <a:ea typeface="Calibri"/>
                <a:cs typeface="Calibri"/>
                <a:sym typeface="Calibri"/>
              </a:rPr>
              <a:t>Novel antibiotics against </a:t>
            </a:r>
            <a:r>
              <a:rPr lang="en" sz="1300" b="1" i="1">
                <a:latin typeface="Calibri"/>
                <a:ea typeface="Calibri"/>
                <a:cs typeface="Calibri"/>
                <a:sym typeface="Calibri"/>
              </a:rPr>
              <a:t>E. faecalis</a:t>
            </a:r>
            <a:endParaRPr sz="900"/>
          </a:p>
        </p:txBody>
      </p:sp>
      <p:sp>
        <p:nvSpPr>
          <p:cNvPr id="508" name="Google Shape;508;p36"/>
          <p:cNvSpPr txBox="1"/>
          <p:nvPr/>
        </p:nvSpPr>
        <p:spPr>
          <a:xfrm>
            <a:off x="289735" y="2194684"/>
            <a:ext cx="2931000" cy="3123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a:latin typeface="Calibri"/>
                <a:ea typeface="Calibri"/>
                <a:cs typeface="Calibri"/>
                <a:sym typeface="Calibri"/>
              </a:rPr>
              <a:t>Stanley, et al. PLOS Pathogens 2014 (Deb</a:t>
            </a:r>
            <a:r>
              <a:rPr lang="en" sz="900" b="1">
                <a:latin typeface="Calibri"/>
                <a:ea typeface="Calibri"/>
                <a:cs typeface="Calibri"/>
                <a:sym typeface="Calibri"/>
              </a:rPr>
              <a:t> Hung </a:t>
            </a:r>
            <a:r>
              <a:rPr lang="en" sz="900">
                <a:latin typeface="Calibri"/>
                <a:ea typeface="Calibri"/>
                <a:cs typeface="Calibri"/>
                <a:sym typeface="Calibri"/>
              </a:rPr>
              <a:t>lab)</a:t>
            </a:r>
            <a:endParaRPr sz="900"/>
          </a:p>
        </p:txBody>
      </p:sp>
      <p:pic>
        <p:nvPicPr>
          <p:cNvPr id="509" name="Google Shape;509;p36"/>
          <p:cNvPicPr preferRelativeResize="0"/>
          <p:nvPr/>
        </p:nvPicPr>
        <p:blipFill rotWithShape="1">
          <a:blip r:embed="rId6">
            <a:alphaModFix/>
          </a:blip>
          <a:srcRect/>
          <a:stretch/>
        </p:blipFill>
        <p:spPr>
          <a:xfrm>
            <a:off x="138847" y="2523587"/>
            <a:ext cx="6332151" cy="42868"/>
          </a:xfrm>
          <a:prstGeom prst="rect">
            <a:avLst/>
          </a:prstGeom>
          <a:noFill/>
          <a:ln>
            <a:noFill/>
          </a:ln>
        </p:spPr>
      </p:pic>
      <p:grpSp>
        <p:nvGrpSpPr>
          <p:cNvPr id="510" name="Google Shape;510;p36"/>
          <p:cNvGrpSpPr/>
          <p:nvPr/>
        </p:nvGrpSpPr>
        <p:grpSpPr>
          <a:xfrm>
            <a:off x="3620837" y="1697617"/>
            <a:ext cx="2930704" cy="807429"/>
            <a:chOff x="5350889" y="6130735"/>
            <a:chExt cx="4429053" cy="1220234"/>
          </a:xfrm>
        </p:grpSpPr>
        <p:grpSp>
          <p:nvGrpSpPr>
            <p:cNvPr id="511" name="Google Shape;511;p36"/>
            <p:cNvGrpSpPr/>
            <p:nvPr/>
          </p:nvGrpSpPr>
          <p:grpSpPr>
            <a:xfrm>
              <a:off x="5426381" y="6130735"/>
              <a:ext cx="4150580" cy="813389"/>
              <a:chOff x="-50800" y="-175511"/>
              <a:chExt cx="4470400" cy="1752600"/>
            </a:xfrm>
          </p:grpSpPr>
          <p:pic>
            <p:nvPicPr>
              <p:cNvPr id="512" name="Google Shape;512;p36"/>
              <p:cNvPicPr preferRelativeResize="0"/>
              <p:nvPr/>
            </p:nvPicPr>
            <p:blipFill rotWithShape="1">
              <a:blip r:embed="rId7">
                <a:alphaModFix/>
              </a:blip>
              <a:srcRect/>
              <a:stretch/>
            </p:blipFill>
            <p:spPr>
              <a:xfrm>
                <a:off x="-50800" y="-175511"/>
                <a:ext cx="4470400" cy="1752600"/>
              </a:xfrm>
              <a:prstGeom prst="rect">
                <a:avLst/>
              </a:prstGeom>
              <a:noFill/>
              <a:ln>
                <a:noFill/>
              </a:ln>
            </p:spPr>
          </p:pic>
          <p:sp>
            <p:nvSpPr>
              <p:cNvPr id="513" name="Google Shape;513;p36"/>
              <p:cNvSpPr/>
              <p:nvPr/>
            </p:nvSpPr>
            <p:spPr>
              <a:xfrm>
                <a:off x="1" y="20277"/>
                <a:ext cx="4368800" cy="132687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Promising compounds found for schistosomiasis</a:t>
                </a:r>
                <a:endParaRPr sz="900"/>
              </a:p>
            </p:txBody>
          </p:sp>
        </p:grpSp>
        <p:sp>
          <p:nvSpPr>
            <p:cNvPr id="514" name="Google Shape;514;p36"/>
            <p:cNvSpPr txBox="1"/>
            <p:nvPr/>
          </p:nvSpPr>
          <p:spPr>
            <a:xfrm>
              <a:off x="5350889" y="6878829"/>
              <a:ext cx="4429053" cy="47214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a:latin typeface="Calibri"/>
                  <a:ea typeface="Calibri"/>
                  <a:cs typeface="Calibri"/>
                  <a:sym typeface="Calibri"/>
                </a:rPr>
                <a:t>Neves, et al. J Med Chem 2016 (</a:t>
              </a:r>
              <a:r>
                <a:rPr lang="en" sz="900" b="1">
                  <a:latin typeface="Calibri"/>
                  <a:ea typeface="Calibri"/>
                  <a:cs typeface="Calibri"/>
                  <a:sym typeface="Calibri"/>
                </a:rPr>
                <a:t>Silva </a:t>
              </a:r>
              <a:r>
                <a:rPr lang="en" sz="900">
                  <a:latin typeface="Calibri"/>
                  <a:ea typeface="Calibri"/>
                  <a:cs typeface="Calibri"/>
                  <a:sym typeface="Calibri"/>
                </a:rPr>
                <a:t>&amp; </a:t>
              </a:r>
              <a:r>
                <a:rPr lang="en" sz="900" b="1">
                  <a:latin typeface="Calibri"/>
                  <a:ea typeface="Calibri"/>
                  <a:cs typeface="Calibri"/>
                  <a:sym typeface="Calibri"/>
                </a:rPr>
                <a:t>Andrade </a:t>
              </a:r>
              <a:r>
                <a:rPr lang="en" sz="900">
                  <a:latin typeface="Calibri"/>
                  <a:ea typeface="Calibri"/>
                  <a:cs typeface="Calibri"/>
                  <a:sym typeface="Calibri"/>
                </a:rPr>
                <a:t>labs)</a:t>
              </a:r>
              <a:endParaRPr sz="900"/>
            </a:p>
          </p:txBody>
        </p:sp>
      </p:grpSp>
      <p:grpSp>
        <p:nvGrpSpPr>
          <p:cNvPr id="515" name="Google Shape;515;p36"/>
          <p:cNvGrpSpPr/>
          <p:nvPr/>
        </p:nvGrpSpPr>
        <p:grpSpPr>
          <a:xfrm>
            <a:off x="3538805" y="2766906"/>
            <a:ext cx="2930802" cy="2111213"/>
            <a:chOff x="5067318" y="4225814"/>
            <a:chExt cx="4429200" cy="3190590"/>
          </a:xfrm>
        </p:grpSpPr>
        <p:grpSp>
          <p:nvGrpSpPr>
            <p:cNvPr id="516" name="Google Shape;516;p36"/>
            <p:cNvGrpSpPr/>
            <p:nvPr/>
          </p:nvGrpSpPr>
          <p:grpSpPr>
            <a:xfrm>
              <a:off x="5067318" y="6086217"/>
              <a:ext cx="4429200" cy="1330187"/>
              <a:chOff x="5322243" y="2560042"/>
              <a:chExt cx="4429200" cy="1330187"/>
            </a:xfrm>
          </p:grpSpPr>
          <p:grpSp>
            <p:nvGrpSpPr>
              <p:cNvPr id="517" name="Google Shape;517;p36"/>
              <p:cNvGrpSpPr/>
              <p:nvPr/>
            </p:nvGrpSpPr>
            <p:grpSpPr>
              <a:xfrm>
                <a:off x="5473546" y="2560042"/>
                <a:ext cx="4150580" cy="813389"/>
                <a:chOff x="-50800" y="-50800"/>
                <a:chExt cx="4470400" cy="1752600"/>
              </a:xfrm>
            </p:grpSpPr>
            <p:pic>
              <p:nvPicPr>
                <p:cNvPr id="518" name="Google Shape;518;p36"/>
                <p:cNvPicPr preferRelativeResize="0"/>
                <p:nvPr/>
              </p:nvPicPr>
              <p:blipFill rotWithShape="1">
                <a:blip r:embed="rId7">
                  <a:alphaModFix/>
                </a:blip>
                <a:srcRect/>
                <a:stretch/>
              </p:blipFill>
              <p:spPr>
                <a:xfrm>
                  <a:off x="-50800" y="-50800"/>
                  <a:ext cx="4470400" cy="1752600"/>
                </a:xfrm>
                <a:prstGeom prst="rect">
                  <a:avLst/>
                </a:prstGeom>
                <a:noFill/>
                <a:ln>
                  <a:noFill/>
                </a:ln>
              </p:spPr>
            </p:pic>
            <p:sp>
              <p:nvSpPr>
                <p:cNvPr id="519" name="Google Shape;519;p36"/>
                <p:cNvSpPr/>
                <p:nvPr/>
              </p:nvSpPr>
              <p:spPr>
                <a:xfrm>
                  <a:off x="1" y="162061"/>
                  <a:ext cx="4368800" cy="132687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Clinical trial success: Alisertib for myelofibrosis</a:t>
                  </a:r>
                  <a:endParaRPr sz="900"/>
                </a:p>
              </p:txBody>
            </p:sp>
          </p:grpSp>
          <p:sp>
            <p:nvSpPr>
              <p:cNvPr id="520" name="Google Shape;520;p36"/>
              <p:cNvSpPr txBox="1"/>
              <p:nvPr/>
            </p:nvSpPr>
            <p:spPr>
              <a:xfrm>
                <a:off x="5322243" y="3418029"/>
                <a:ext cx="4429200" cy="4722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a:latin typeface="Calibri"/>
                    <a:ea typeface="Calibri"/>
                    <a:cs typeface="Calibri"/>
                    <a:sym typeface="Calibri"/>
                  </a:rPr>
                  <a:t>Wen, et al. Cell 2012 and </a:t>
                </a:r>
                <a:endParaRPr sz="900">
                  <a:latin typeface="Calibri"/>
                  <a:ea typeface="Calibri"/>
                  <a:cs typeface="Calibri"/>
                  <a:sym typeface="Calibri"/>
                </a:endParaRPr>
              </a:p>
              <a:p>
                <a:pPr marL="0" marR="0" lvl="0" indent="0" algn="ctr" rtl="0">
                  <a:spcBef>
                    <a:spcPts val="0"/>
                  </a:spcBef>
                  <a:spcAft>
                    <a:spcPts val="0"/>
                  </a:spcAft>
                  <a:buNone/>
                </a:pPr>
                <a:r>
                  <a:rPr lang="en" sz="900">
                    <a:latin typeface="Calibri"/>
                    <a:ea typeface="Calibri"/>
                    <a:cs typeface="Calibri"/>
                    <a:sym typeface="Calibri"/>
                  </a:rPr>
                  <a:t>Gangat et al. Clin Cancer Research 2019 (John</a:t>
                </a:r>
                <a:r>
                  <a:rPr lang="en" sz="900" b="1">
                    <a:latin typeface="Calibri"/>
                    <a:ea typeface="Calibri"/>
                    <a:cs typeface="Calibri"/>
                    <a:sym typeface="Calibri"/>
                  </a:rPr>
                  <a:t> Crispino </a:t>
                </a:r>
                <a:r>
                  <a:rPr lang="en" sz="900">
                    <a:latin typeface="Calibri"/>
                    <a:ea typeface="Calibri"/>
                    <a:cs typeface="Calibri"/>
                    <a:sym typeface="Calibri"/>
                  </a:rPr>
                  <a:t>lab)</a:t>
                </a:r>
                <a:endParaRPr sz="900">
                  <a:latin typeface="Calibri"/>
                  <a:ea typeface="Calibri"/>
                  <a:cs typeface="Calibri"/>
                  <a:sym typeface="Calibri"/>
                </a:endParaRPr>
              </a:p>
            </p:txBody>
          </p:sp>
        </p:grpSp>
        <p:pic>
          <p:nvPicPr>
            <p:cNvPr id="521" name="Google Shape;521;p36"/>
            <p:cNvPicPr preferRelativeResize="0"/>
            <p:nvPr/>
          </p:nvPicPr>
          <p:blipFill rotWithShape="1">
            <a:blip r:embed="rId8">
              <a:alphaModFix/>
            </a:blip>
            <a:srcRect/>
            <a:stretch/>
          </p:blipFill>
          <p:spPr>
            <a:xfrm>
              <a:off x="5332427" y="4225814"/>
              <a:ext cx="1949418" cy="1733645"/>
            </a:xfrm>
            <a:prstGeom prst="rect">
              <a:avLst/>
            </a:prstGeom>
            <a:noFill/>
            <a:ln>
              <a:noFill/>
            </a:ln>
            <a:effectLst>
              <a:outerShdw blurRad="57150" dist="19050" dir="5400000" algn="bl" rotWithShape="0">
                <a:srgbClr val="000000">
                  <a:alpha val="50000"/>
                </a:srgbClr>
              </a:outerShdw>
            </a:effectLst>
          </p:spPr>
        </p:pic>
        <p:pic>
          <p:nvPicPr>
            <p:cNvPr id="522" name="Google Shape;522;p36"/>
            <p:cNvPicPr preferRelativeResize="0"/>
            <p:nvPr/>
          </p:nvPicPr>
          <p:blipFill rotWithShape="1">
            <a:blip r:embed="rId9">
              <a:alphaModFix/>
            </a:blip>
            <a:srcRect/>
            <a:stretch/>
          </p:blipFill>
          <p:spPr>
            <a:xfrm>
              <a:off x="7348535" y="4225814"/>
              <a:ext cx="1926781" cy="1731742"/>
            </a:xfrm>
            <a:prstGeom prst="rect">
              <a:avLst/>
            </a:prstGeom>
            <a:noFill/>
            <a:ln>
              <a:noFill/>
            </a:ln>
            <a:effectLst>
              <a:outerShdw blurRad="57150" dist="19050" dir="5400000" algn="bl" rotWithShape="0">
                <a:srgbClr val="000000">
                  <a:alpha val="50000"/>
                </a:srgbClr>
              </a:outerShdw>
            </a:effectLst>
          </p:spPr>
        </p:pic>
      </p:grpSp>
      <p:grpSp>
        <p:nvGrpSpPr>
          <p:cNvPr id="523" name="Google Shape;523;p36"/>
          <p:cNvGrpSpPr/>
          <p:nvPr/>
        </p:nvGrpSpPr>
        <p:grpSpPr>
          <a:xfrm>
            <a:off x="289706" y="2741075"/>
            <a:ext cx="2930704" cy="2080782"/>
            <a:chOff x="439357" y="4142474"/>
            <a:chExt cx="4429053" cy="3144600"/>
          </a:xfrm>
        </p:grpSpPr>
        <p:grpSp>
          <p:nvGrpSpPr>
            <p:cNvPr id="524" name="Google Shape;524;p36"/>
            <p:cNvGrpSpPr/>
            <p:nvPr/>
          </p:nvGrpSpPr>
          <p:grpSpPr>
            <a:xfrm>
              <a:off x="439357" y="6079693"/>
              <a:ext cx="4429053" cy="1207381"/>
              <a:chOff x="439357" y="6214153"/>
              <a:chExt cx="4429053" cy="1207381"/>
            </a:xfrm>
          </p:grpSpPr>
          <p:grpSp>
            <p:nvGrpSpPr>
              <p:cNvPr id="525" name="Google Shape;525;p36"/>
              <p:cNvGrpSpPr/>
              <p:nvPr/>
            </p:nvGrpSpPr>
            <p:grpSpPr>
              <a:xfrm>
                <a:off x="439357" y="6214153"/>
                <a:ext cx="4429053" cy="793432"/>
                <a:chOff x="8356943" y="6121400"/>
                <a:chExt cx="4635157" cy="1117600"/>
              </a:xfrm>
            </p:grpSpPr>
            <p:pic>
              <p:nvPicPr>
                <p:cNvPr id="526" name="Google Shape;526;p36"/>
                <p:cNvPicPr preferRelativeResize="0"/>
                <p:nvPr/>
              </p:nvPicPr>
              <p:blipFill rotWithShape="1">
                <a:blip r:embed="rId3">
                  <a:alphaModFix/>
                </a:blip>
                <a:srcRect/>
                <a:stretch/>
              </p:blipFill>
              <p:spPr>
                <a:xfrm>
                  <a:off x="8356943" y="6121400"/>
                  <a:ext cx="4635157" cy="1117600"/>
                </a:xfrm>
                <a:prstGeom prst="rect">
                  <a:avLst/>
                </a:prstGeom>
                <a:noFill/>
                <a:ln>
                  <a:noFill/>
                </a:ln>
              </p:spPr>
            </p:pic>
            <p:sp>
              <p:nvSpPr>
                <p:cNvPr id="527" name="Google Shape;527;p36"/>
                <p:cNvSpPr txBox="1"/>
                <p:nvPr/>
              </p:nvSpPr>
              <p:spPr>
                <a:xfrm>
                  <a:off x="8464498" y="6189757"/>
                  <a:ext cx="4527602" cy="1011918"/>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Novel anti-infective leads found</a:t>
                  </a:r>
                  <a:endParaRPr sz="900"/>
                </a:p>
                <a:p>
                  <a:pPr marL="0" marR="0" lvl="0" indent="0" algn="ctr" rtl="0">
                    <a:spcBef>
                      <a:spcPts val="0"/>
                    </a:spcBef>
                    <a:spcAft>
                      <a:spcPts val="0"/>
                    </a:spcAft>
                    <a:buNone/>
                  </a:pPr>
                  <a:r>
                    <a:rPr lang="en" sz="1300">
                      <a:latin typeface="Calibri"/>
                      <a:ea typeface="Calibri"/>
                      <a:cs typeface="Calibri"/>
                      <a:sym typeface="Calibri"/>
                    </a:rPr>
                    <a:t>for </a:t>
                  </a:r>
                  <a:r>
                    <a:rPr lang="en" sz="1300" i="1">
                      <a:latin typeface="Calibri"/>
                      <a:ea typeface="Calibri"/>
                      <a:cs typeface="Calibri"/>
                      <a:sym typeface="Calibri"/>
                    </a:rPr>
                    <a:t>E. faecalis</a:t>
                  </a:r>
                  <a:endParaRPr sz="1300" i="1">
                    <a:latin typeface="Calibri"/>
                    <a:ea typeface="Calibri"/>
                    <a:cs typeface="Calibri"/>
                    <a:sym typeface="Calibri"/>
                  </a:endParaRPr>
                </a:p>
              </p:txBody>
            </p:sp>
          </p:grpSp>
          <p:sp>
            <p:nvSpPr>
              <p:cNvPr id="528" name="Google Shape;528;p36"/>
              <p:cNvSpPr txBox="1"/>
              <p:nvPr/>
            </p:nvSpPr>
            <p:spPr>
              <a:xfrm>
                <a:off x="439357" y="6949394"/>
                <a:ext cx="4429053" cy="47214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i="0">
                    <a:latin typeface="Calibri"/>
                    <a:ea typeface="Calibri"/>
                    <a:cs typeface="Calibri"/>
                    <a:sym typeface="Calibri"/>
                  </a:rPr>
                  <a:t>Moy, et al. ACS Chem Bio 2009 (Fred</a:t>
                </a:r>
                <a:r>
                  <a:rPr lang="en" sz="900" b="1" i="0">
                    <a:latin typeface="Calibri"/>
                    <a:ea typeface="Calibri"/>
                    <a:cs typeface="Calibri"/>
                    <a:sym typeface="Calibri"/>
                  </a:rPr>
                  <a:t> Ausubel </a:t>
                </a:r>
                <a:r>
                  <a:rPr lang="en" sz="900" i="0">
                    <a:latin typeface="Calibri"/>
                    <a:ea typeface="Calibri"/>
                    <a:cs typeface="Calibri"/>
                    <a:sym typeface="Calibri"/>
                  </a:rPr>
                  <a:t>lab)</a:t>
                </a:r>
                <a:endParaRPr sz="900"/>
              </a:p>
            </p:txBody>
          </p:sp>
        </p:grpSp>
        <p:pic>
          <p:nvPicPr>
            <p:cNvPr id="529" name="Google Shape;529;p36" descr="SYTOX.tiff"/>
            <p:cNvPicPr preferRelativeResize="0"/>
            <p:nvPr/>
          </p:nvPicPr>
          <p:blipFill rotWithShape="1">
            <a:blip r:embed="rId10">
              <a:alphaModFix/>
            </a:blip>
            <a:srcRect/>
            <a:stretch/>
          </p:blipFill>
          <p:spPr>
            <a:xfrm>
              <a:off x="856505" y="4142474"/>
              <a:ext cx="3710030" cy="1816985"/>
            </a:xfrm>
            <a:prstGeom prst="rect">
              <a:avLst/>
            </a:prstGeom>
            <a:noFill/>
            <a:ln>
              <a:noFill/>
            </a:ln>
            <a:effectLst>
              <a:outerShdw blurRad="57150" dist="19050" dir="5400000" algn="bl" rotWithShape="0">
                <a:srgbClr val="000000">
                  <a:alpha val="50000"/>
                </a:srgbClr>
              </a:outerShdw>
            </a:effectLst>
          </p:spPr>
        </p:pic>
      </p:grpSp>
      <p:grpSp>
        <p:nvGrpSpPr>
          <p:cNvPr id="530" name="Google Shape;530;p36"/>
          <p:cNvGrpSpPr/>
          <p:nvPr/>
        </p:nvGrpSpPr>
        <p:grpSpPr>
          <a:xfrm>
            <a:off x="9196612" y="409499"/>
            <a:ext cx="2930802" cy="2043261"/>
            <a:chOff x="5350889" y="4263133"/>
            <a:chExt cx="4429200" cy="3087896"/>
          </a:xfrm>
        </p:grpSpPr>
        <p:pic>
          <p:nvPicPr>
            <p:cNvPr id="531" name="Google Shape;531;p36"/>
            <p:cNvPicPr preferRelativeResize="0"/>
            <p:nvPr/>
          </p:nvPicPr>
          <p:blipFill rotWithShape="1">
            <a:blip r:embed="rId11">
              <a:alphaModFix/>
            </a:blip>
            <a:srcRect l="425" t="31022" r="74988" b="9261"/>
            <a:stretch/>
          </p:blipFill>
          <p:spPr>
            <a:xfrm>
              <a:off x="6076030" y="4263133"/>
              <a:ext cx="2917728" cy="1819430"/>
            </a:xfrm>
            <a:prstGeom prst="rect">
              <a:avLst/>
            </a:prstGeom>
            <a:noFill/>
            <a:ln>
              <a:noFill/>
            </a:ln>
          </p:spPr>
        </p:pic>
        <p:grpSp>
          <p:nvGrpSpPr>
            <p:cNvPr id="532" name="Google Shape;532;p36"/>
            <p:cNvGrpSpPr/>
            <p:nvPr/>
          </p:nvGrpSpPr>
          <p:grpSpPr>
            <a:xfrm>
              <a:off x="5426379" y="6130736"/>
              <a:ext cx="4150766" cy="813382"/>
              <a:chOff x="-50800" y="-175511"/>
              <a:chExt cx="4470400" cy="1752600"/>
            </a:xfrm>
          </p:grpSpPr>
          <p:pic>
            <p:nvPicPr>
              <p:cNvPr id="533" name="Google Shape;533;p36"/>
              <p:cNvPicPr preferRelativeResize="0"/>
              <p:nvPr/>
            </p:nvPicPr>
            <p:blipFill rotWithShape="1">
              <a:blip r:embed="rId7">
                <a:alphaModFix/>
              </a:blip>
              <a:srcRect/>
              <a:stretch/>
            </p:blipFill>
            <p:spPr>
              <a:xfrm>
                <a:off x="-50800" y="-175511"/>
                <a:ext cx="4470400" cy="1752600"/>
              </a:xfrm>
              <a:prstGeom prst="rect">
                <a:avLst/>
              </a:prstGeom>
              <a:noFill/>
              <a:ln>
                <a:noFill/>
              </a:ln>
            </p:spPr>
          </p:pic>
          <p:sp>
            <p:nvSpPr>
              <p:cNvPr id="534" name="Google Shape;534;p36"/>
              <p:cNvSpPr/>
              <p:nvPr/>
            </p:nvSpPr>
            <p:spPr>
              <a:xfrm>
                <a:off x="1" y="20277"/>
                <a:ext cx="4368900" cy="1326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a:latin typeface="Calibri"/>
                    <a:ea typeface="Calibri"/>
                    <a:cs typeface="Calibri"/>
                    <a:sym typeface="Calibri"/>
                  </a:rPr>
                  <a:t>Identified genes in the DNA damage response pathway</a:t>
                </a:r>
                <a:endParaRPr sz="900"/>
              </a:p>
            </p:txBody>
          </p:sp>
        </p:grpSp>
        <p:sp>
          <p:nvSpPr>
            <p:cNvPr id="535" name="Google Shape;535;p36"/>
            <p:cNvSpPr txBox="1"/>
            <p:nvPr/>
          </p:nvSpPr>
          <p:spPr>
            <a:xfrm>
              <a:off x="5350889" y="6878829"/>
              <a:ext cx="4429200" cy="472200"/>
            </a:xfrm>
            <a:prstGeom prst="rect">
              <a:avLst/>
            </a:prstGeom>
            <a:noFill/>
            <a:ln>
              <a:noFill/>
            </a:ln>
          </p:spPr>
          <p:txBody>
            <a:bodyPr spcFirstLastPara="1" wrap="square" lIns="33625" tIns="33625" rIns="33625" bIns="33625" anchor="ctr" anchorCtr="0">
              <a:noAutofit/>
            </a:bodyPr>
            <a:lstStyle/>
            <a:p>
              <a:pPr marL="0" marR="0" lvl="0" indent="0" algn="ctr" rtl="0">
                <a:spcBef>
                  <a:spcPts val="0"/>
                </a:spcBef>
                <a:spcAft>
                  <a:spcPts val="0"/>
                </a:spcAft>
                <a:buNone/>
              </a:pPr>
              <a:r>
                <a:rPr lang="en" sz="900">
                  <a:latin typeface="Calibri"/>
                  <a:ea typeface="Calibri"/>
                  <a:cs typeface="Calibri"/>
                  <a:sym typeface="Calibri"/>
                </a:rPr>
                <a:t>Floyd, et al. Nature 2013 (Mike </a:t>
              </a:r>
              <a:r>
                <a:rPr lang="en" sz="900" b="1">
                  <a:latin typeface="Calibri"/>
                  <a:ea typeface="Calibri"/>
                  <a:cs typeface="Calibri"/>
                  <a:sym typeface="Calibri"/>
                </a:rPr>
                <a:t>Yaffe </a:t>
              </a:r>
              <a:r>
                <a:rPr lang="en" sz="900">
                  <a:latin typeface="Calibri"/>
                  <a:ea typeface="Calibri"/>
                  <a:cs typeface="Calibri"/>
                  <a:sym typeface="Calibri"/>
                </a:rPr>
                <a:t>lab)</a:t>
              </a:r>
              <a:endParaRPr sz="900"/>
            </a:p>
          </p:txBody>
        </p:sp>
      </p:grpSp>
      <p:pic>
        <p:nvPicPr>
          <p:cNvPr id="536" name="Google Shape;536;p36"/>
          <p:cNvPicPr preferRelativeResize="0"/>
          <p:nvPr/>
        </p:nvPicPr>
        <p:blipFill>
          <a:blip r:embed="rId12">
            <a:alphaModFix/>
          </a:blip>
          <a:stretch>
            <a:fillRect/>
          </a:stretch>
        </p:blipFill>
        <p:spPr>
          <a:xfrm>
            <a:off x="3682625" y="462101"/>
            <a:ext cx="2636027" cy="1142974"/>
          </a:xfrm>
          <a:prstGeom prst="rect">
            <a:avLst/>
          </a:prstGeom>
          <a:noFill/>
          <a:ln>
            <a:noFill/>
          </a:ln>
          <a:effectLst>
            <a:outerShdw blurRad="57150" dist="19050" dir="5400000" algn="bl" rotWithShape="0">
              <a:srgbClr val="000000">
                <a:alpha val="50000"/>
              </a:srgbClr>
            </a:outerShdw>
          </a:effectLst>
        </p:spPr>
      </p:pic>
      <p:grpSp>
        <p:nvGrpSpPr>
          <p:cNvPr id="537" name="Google Shape;537;p36"/>
          <p:cNvGrpSpPr/>
          <p:nvPr/>
        </p:nvGrpSpPr>
        <p:grpSpPr>
          <a:xfrm>
            <a:off x="6632675" y="556675"/>
            <a:ext cx="2482800" cy="4378988"/>
            <a:chOff x="6632675" y="556675"/>
            <a:chExt cx="2482800" cy="4378988"/>
          </a:xfrm>
        </p:grpSpPr>
        <p:sp>
          <p:nvSpPr>
            <p:cNvPr id="538" name="Google Shape;538;p36"/>
            <p:cNvSpPr txBox="1"/>
            <p:nvPr/>
          </p:nvSpPr>
          <p:spPr>
            <a:xfrm>
              <a:off x="6906200" y="556675"/>
              <a:ext cx="1780800" cy="384600"/>
            </a:xfrm>
            <a:prstGeom prst="rect">
              <a:avLst/>
            </a:prstGeom>
            <a:noFill/>
            <a:ln>
              <a:noFill/>
            </a:ln>
          </p:spPr>
          <p:txBody>
            <a:bodyPr spcFirstLastPara="1" wrap="square" lIns="18350" tIns="18350" rIns="18350" bIns="18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300">
                  <a:latin typeface="Calibri"/>
                  <a:ea typeface="Calibri"/>
                  <a:cs typeface="Calibri"/>
                  <a:sym typeface="Calibri"/>
                </a:rPr>
                <a:t>Clinical trial success: </a:t>
              </a:r>
              <a:r>
                <a:rPr lang="en" sz="1300" i="0" u="none" strike="noStrike" cap="none">
                  <a:solidFill>
                    <a:srgbClr val="000000"/>
                  </a:solidFill>
                  <a:latin typeface="Calibri"/>
                  <a:ea typeface="Calibri"/>
                  <a:cs typeface="Calibri"/>
                  <a:sym typeface="Calibri"/>
                </a:rPr>
                <a:t>Leukemias &amp; Lymphomas</a:t>
              </a:r>
              <a:endParaRPr sz="1300" i="0" u="none" strike="noStrike" cap="none">
                <a:solidFill>
                  <a:srgbClr val="000000"/>
                </a:solidFill>
                <a:latin typeface="Calibri"/>
                <a:ea typeface="Calibri"/>
                <a:cs typeface="Calibri"/>
                <a:sym typeface="Calibri"/>
              </a:endParaRPr>
            </a:p>
          </p:txBody>
        </p:sp>
        <p:sp>
          <p:nvSpPr>
            <p:cNvPr id="539" name="Google Shape;539;p36"/>
            <p:cNvSpPr txBox="1"/>
            <p:nvPr/>
          </p:nvSpPr>
          <p:spPr>
            <a:xfrm>
              <a:off x="6632675" y="4424763"/>
              <a:ext cx="2482800" cy="510900"/>
            </a:xfrm>
            <a:prstGeom prst="rect">
              <a:avLst/>
            </a:prstGeom>
            <a:noFill/>
            <a:ln>
              <a:noFill/>
            </a:ln>
          </p:spPr>
          <p:txBody>
            <a:bodyPr spcFirstLastPara="1" wrap="square" lIns="18350" tIns="18350" rIns="18350" bIns="1835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1000" b="0" i="0" u="none" strike="noStrike" cap="none">
                  <a:solidFill>
                    <a:srgbClr val="000000"/>
                  </a:solidFill>
                  <a:latin typeface="Avenir"/>
                  <a:ea typeface="Avenir"/>
                  <a:cs typeface="Avenir"/>
                  <a:sym typeface="Avenir"/>
                </a:rPr>
                <a:t>Vienna hospitals</a:t>
              </a:r>
              <a:r>
                <a:rPr lang="en" sz="1000">
                  <a:latin typeface="Avenir"/>
                  <a:ea typeface="Avenir"/>
                  <a:cs typeface="Avenir"/>
                  <a:sym typeface="Avenir"/>
                </a:rPr>
                <a:t> +</a:t>
              </a:r>
              <a:r>
                <a:rPr lang="en" sz="1000" b="0" i="0" u="none" strike="noStrike" cap="none">
                  <a:solidFill>
                    <a:srgbClr val="000000"/>
                  </a:solidFill>
                  <a:latin typeface="Avenir"/>
                  <a:ea typeface="Avenir"/>
                  <a:cs typeface="Avenir"/>
                  <a:sym typeface="Avenir"/>
                </a:rPr>
                <a:t> ETH Zurich</a:t>
              </a:r>
              <a:endParaRPr sz="1000" b="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800"/>
                <a:buFont typeface="Arial"/>
                <a:buNone/>
              </a:pPr>
              <a:r>
                <a:rPr lang="en" sz="1000" i="1">
                  <a:latin typeface="Avenir"/>
                  <a:ea typeface="Avenir"/>
                  <a:cs typeface="Avenir"/>
                  <a:sym typeface="Avenir"/>
                </a:rPr>
                <a:t>(Snijder B et al. Lancet Haematology 2017; Kornauth et al. Cancer Discovery 2022)</a:t>
              </a:r>
              <a:endParaRPr sz="1000" i="1">
                <a:latin typeface="Avenir"/>
                <a:ea typeface="Avenir"/>
                <a:cs typeface="Avenir"/>
                <a:sym typeface="Avenir"/>
              </a:endParaRPr>
            </a:p>
          </p:txBody>
        </p:sp>
        <p:pic>
          <p:nvPicPr>
            <p:cNvPr id="540" name="Google Shape;540;p36"/>
            <p:cNvPicPr preferRelativeResize="0"/>
            <p:nvPr/>
          </p:nvPicPr>
          <p:blipFill rotWithShape="1">
            <a:blip r:embed="rId13">
              <a:alphaModFix/>
            </a:blip>
            <a:srcRect r="54212"/>
            <a:stretch/>
          </p:blipFill>
          <p:spPr>
            <a:xfrm>
              <a:off x="7130598" y="936044"/>
              <a:ext cx="1332003" cy="1664490"/>
            </a:xfrm>
            <a:prstGeom prst="rect">
              <a:avLst/>
            </a:prstGeom>
            <a:noFill/>
            <a:ln>
              <a:noFill/>
            </a:ln>
          </p:spPr>
        </p:pic>
        <p:pic>
          <p:nvPicPr>
            <p:cNvPr id="541" name="Google Shape;541;p36"/>
            <p:cNvPicPr preferRelativeResize="0"/>
            <p:nvPr/>
          </p:nvPicPr>
          <p:blipFill rotWithShape="1">
            <a:blip r:embed="rId13">
              <a:alphaModFix/>
            </a:blip>
            <a:srcRect l="54212"/>
            <a:stretch/>
          </p:blipFill>
          <p:spPr>
            <a:xfrm>
              <a:off x="7130599" y="2685799"/>
              <a:ext cx="1332013" cy="166450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7"/>
          <p:cNvSpPr txBox="1">
            <a:spLocks noGrp="1"/>
          </p:cNvSpPr>
          <p:nvPr>
            <p:ph type="title"/>
          </p:nvPr>
        </p:nvSpPr>
        <p:spPr>
          <a:xfrm>
            <a:off x="0" y="0"/>
            <a:ext cx="7499100" cy="409500"/>
          </a:xfrm>
          <a:prstGeom prst="rect">
            <a:avLst/>
          </a:prstGeom>
        </p:spPr>
        <p:txBody>
          <a:bodyPr spcFirstLastPara="1" wrap="square" lIns="60500" tIns="30250" rIns="60500" bIns="30250" anchor="t" anchorCtr="0">
            <a:noAutofit/>
          </a:bodyPr>
          <a:lstStyle/>
          <a:p>
            <a:pPr marL="0" lvl="0" indent="0" algn="ctr" rtl="0">
              <a:spcBef>
                <a:spcPts val="0"/>
              </a:spcBef>
              <a:spcAft>
                <a:spcPts val="0"/>
              </a:spcAft>
              <a:buNone/>
            </a:pPr>
            <a:r>
              <a:rPr lang="en"/>
              <a:t>Machine learning can classify complex cell phenotypes</a:t>
            </a:r>
            <a:endParaRPr/>
          </a:p>
        </p:txBody>
      </p:sp>
      <p:pic>
        <p:nvPicPr>
          <p:cNvPr id="547" name="Google Shape;547;p37"/>
          <p:cNvPicPr preferRelativeResize="0"/>
          <p:nvPr/>
        </p:nvPicPr>
        <p:blipFill rotWithShape="1">
          <a:blip r:embed="rId3">
            <a:alphaModFix/>
          </a:blip>
          <a:srcRect t="1058"/>
          <a:stretch/>
        </p:blipFill>
        <p:spPr>
          <a:xfrm>
            <a:off x="780500" y="1166100"/>
            <a:ext cx="7283052" cy="3923150"/>
          </a:xfrm>
          <a:prstGeom prst="rect">
            <a:avLst/>
          </a:prstGeom>
          <a:noFill/>
          <a:ln>
            <a:noFill/>
          </a:ln>
        </p:spPr>
      </p:pic>
      <p:pic>
        <p:nvPicPr>
          <p:cNvPr id="548" name="Google Shape;548;p37"/>
          <p:cNvPicPr preferRelativeResize="0"/>
          <p:nvPr/>
        </p:nvPicPr>
        <p:blipFill>
          <a:blip r:embed="rId4">
            <a:alphaModFix/>
          </a:blip>
          <a:stretch>
            <a:fillRect/>
          </a:stretch>
        </p:blipFill>
        <p:spPr>
          <a:xfrm>
            <a:off x="3448978" y="496350"/>
            <a:ext cx="2246059" cy="409500"/>
          </a:xfrm>
          <a:prstGeom prst="rect">
            <a:avLst/>
          </a:prstGeom>
          <a:noFill/>
          <a:ln>
            <a:noFill/>
          </a:ln>
        </p:spPr>
      </p:pic>
    </p:spTree>
  </p:cSld>
  <p:clrMapOvr>
    <a:masterClrMapping/>
  </p:clrMapOvr>
</p:sld>
</file>

<file path=ppt/theme/theme1.xml><?xml version="1.0" encoding="utf-8"?>
<a:theme xmlns:a="http://schemas.openxmlformats.org/drawingml/2006/main" name="Broad Logo Imaging Platform">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9469</Words>
  <Application>Microsoft Macintosh PowerPoint</Application>
  <PresentationFormat>On-screen Show (16:9)</PresentationFormat>
  <Paragraphs>904</Paragraphs>
  <Slides>39</Slides>
  <Notes>39</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39</vt:i4>
      </vt:variant>
    </vt:vector>
  </HeadingPairs>
  <TitlesOfParts>
    <vt:vector size="64" baseType="lpstr">
      <vt:lpstr>Gill Sans</vt:lpstr>
      <vt:lpstr>Bell MT</vt:lpstr>
      <vt:lpstr>Nunito</vt:lpstr>
      <vt:lpstr>Open Sans</vt:lpstr>
      <vt:lpstr>Nunito Light</vt:lpstr>
      <vt:lpstr>Avenir</vt:lpstr>
      <vt:lpstr>Arial</vt:lpstr>
      <vt:lpstr>Belleza</vt:lpstr>
      <vt:lpstr>Outfit Black</vt:lpstr>
      <vt:lpstr>Helvetica Neue Light</vt:lpstr>
      <vt:lpstr>Corsiva</vt:lpstr>
      <vt:lpstr>Trebuchet MS</vt:lpstr>
      <vt:lpstr>Merriweather Sans</vt:lpstr>
      <vt:lpstr>Quattrocento</vt:lpstr>
      <vt:lpstr>Helvetica Neue</vt:lpstr>
      <vt:lpstr>Roboto</vt:lpstr>
      <vt:lpstr>Noto Sans Symbols</vt:lpstr>
      <vt:lpstr>Calibri</vt:lpstr>
      <vt:lpstr>Montserrat</vt:lpstr>
      <vt:lpstr>Outfit</vt:lpstr>
      <vt:lpstr>Times</vt:lpstr>
      <vt:lpstr>Proxima Nova</vt:lpstr>
      <vt:lpstr>Montserrat Medium</vt:lpstr>
      <vt:lpstr>Quattrocento Sans</vt:lpstr>
      <vt:lpstr>Broad Logo Imaging Platform</vt:lpstr>
      <vt:lpstr>Accelerating Drug Discovery  using Machine Learning and  Cell Painting Images</vt:lpstr>
      <vt:lpstr>Tale of three technologies</vt:lpstr>
      <vt:lpstr>Robots to the rescue?</vt:lpstr>
      <vt:lpstr>Robots to the rescue! </vt:lpstr>
      <vt:lpstr>Impact of machine learning on image analysis</vt:lpstr>
      <vt:lpstr>Deep learning can identify complex cell structures</vt:lpstr>
      <vt:lpstr>Deep learning can generalize: a universal nucleus finder</vt:lpstr>
      <vt:lpstr>Measuring simple phenotypes</vt:lpstr>
      <vt:lpstr>Machine learning can classify complex cell phenotypes</vt:lpstr>
      <vt:lpstr>Measuring complex phenotypes</vt:lpstr>
      <vt:lpstr>A revolution in how we use images</vt:lpstr>
      <vt:lpstr>Images contain a wealth of information</vt:lpstr>
      <vt:lpstr>Image-based profiling: use images to create signatures of genes, compounds and diseases</vt:lpstr>
      <vt:lpstr>What is image-based profiling via Cell Painting?</vt:lpstr>
      <vt:lpstr>Customize stains to reveal novel biology</vt:lpstr>
      <vt:lpstr>Transforming drug discovery via image-based profiling </vt:lpstr>
      <vt:lpstr>Transforming drug discovery via image-based profiling </vt:lpstr>
      <vt:lpstr>Image-based profiling can identify drugs for disease</vt:lpstr>
      <vt:lpstr>Identify a difference between diseased and healthy cells</vt:lpstr>
      <vt:lpstr>Pooled image-based profiling (via in situ sequencing)</vt:lpstr>
      <vt:lpstr>Can we find effective therapeutics?</vt:lpstr>
      <vt:lpstr>Transforming drug discovery via Cell Painting</vt:lpstr>
      <vt:lpstr>Genes cluster based on morphological similarity</vt:lpstr>
      <vt:lpstr>Cell Painting profiles are interpretable</vt:lpstr>
      <vt:lpstr>Transforming drug discovery via Cell Painting</vt:lpstr>
      <vt:lpstr>Identifying candidate drugs by virtual screen</vt:lpstr>
      <vt:lpstr>Transforming drug discovery via Cell Painting</vt:lpstr>
      <vt:lpstr>Image-based profiling can predict small molecule mechanism of action &amp; info is complementary to mRNA</vt:lpstr>
      <vt:lpstr>PowerPoint Presentation</vt:lpstr>
      <vt:lpstr>Transforming drug discovery via Cell Painting</vt:lpstr>
      <vt:lpstr>Can we predict assay activity using image data?</vt:lpstr>
      <vt:lpstr>Transforming drug discovery via Cell Painting</vt:lpstr>
      <vt:lpstr>OASIS Consortium for toxicity assessment</vt:lpstr>
      <vt:lpstr>Toxicity prediction: proposed solution</vt:lpstr>
      <vt:lpstr>JUMP-Cell Painting Consortium</vt:lpstr>
      <vt:lpstr>JUMP-Cell Painting Portals</vt:lpstr>
      <vt:lpstr>JUMP datasets – quick adoption! </vt:lpstr>
      <vt:lpstr>Image-based profiling: accelerating many steps of drug discovery</vt:lpstr>
      <vt:lpstr>Gratitude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Accelerating Drug Discovery  using Machine Learning and  Cell Painting Images</dc:title>
  <cp:lastModifiedBy>Shantanu Singh</cp:lastModifiedBy>
  <cp:revision>1</cp:revision>
  <dcterms:modified xsi:type="dcterms:W3CDTF">2023-10-19T03:21:45Z</dcterms:modified>
</cp:coreProperties>
</file>